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DejaVu Sans" charset="0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DejaVu Sans" charset="0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DejaVu Sans" charset="0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DejaVu Sans" charset="0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DejaVu San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366E8733-EC44-B965-77AE-6931E52F3D0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2425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473803AD-5104-E5D3-8BD2-320B2451F7F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628B6E5-5B00-9874-B7D2-677581A78C11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BF0F841-D538-B7B6-06E7-E4BF289188C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5BCCACA5-E219-AD9E-7C95-2515733B4A55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1BDBFD99-E151-3C10-1ED7-18018C6BCF5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4DDB6326-36F1-465F-9D09-B5027E7711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E4002D5-196E-E6CB-B824-ECC4D6D0D4B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B75B51-BF16-4B5B-B436-22687E4AE2A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8433" name="Rectangle 1">
            <a:extLst>
              <a:ext uri="{FF2B5EF4-FFF2-40B4-BE49-F238E27FC236}">
                <a16:creationId xmlns:a16="http://schemas.microsoft.com/office/drawing/2014/main" id="{ED91CB09-7CCA-4323-DCD7-068CDECF120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D10392F6-F0F5-87F6-0A89-2F955EA7298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A4F68874-2A18-7017-FBA3-6B608FDE17A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E10AD36-F346-4326-A601-E92B24CB5EF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9457" name="Rectangle 1">
            <a:extLst>
              <a:ext uri="{FF2B5EF4-FFF2-40B4-BE49-F238E27FC236}">
                <a16:creationId xmlns:a16="http://schemas.microsoft.com/office/drawing/2014/main" id="{CE5FCA86-482B-61F7-6625-1D39B81A7EE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490D2CD1-A8C9-9396-4BA2-C8177DC3502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2897741-D582-542F-7CDE-1701CA908D2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802DF63-27B9-4FAB-93F3-A62A6D17A30D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0481" name="Rectangle 1">
            <a:extLst>
              <a:ext uri="{FF2B5EF4-FFF2-40B4-BE49-F238E27FC236}">
                <a16:creationId xmlns:a16="http://schemas.microsoft.com/office/drawing/2014/main" id="{1D9EDAD0-E723-E623-6683-1DF4A6743DF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92FCA0B3-C256-09FF-1733-048719189D8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5A23CE0-4C60-FE19-ABD0-23CD25E306A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47BD06-29DE-4862-87C0-6C29B27337E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1505" name="Rectangle 1">
            <a:extLst>
              <a:ext uri="{FF2B5EF4-FFF2-40B4-BE49-F238E27FC236}">
                <a16:creationId xmlns:a16="http://schemas.microsoft.com/office/drawing/2014/main" id="{2B057319-B46B-6BA9-D4E0-99EF2CDA950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5F69A250-FECD-C774-4F89-23AE7233CF7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9093443-B863-80D9-3738-3073FE5C036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0CA53B6-E915-4050-B051-A47EC6934ACE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2529" name="Rectangle 1">
            <a:extLst>
              <a:ext uri="{FF2B5EF4-FFF2-40B4-BE49-F238E27FC236}">
                <a16:creationId xmlns:a16="http://schemas.microsoft.com/office/drawing/2014/main" id="{8CC8A2DC-9F9C-3835-2ACC-D3A4BA3CBE1A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C81D6F7D-1B43-EA16-A1E7-B9A88793214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CB26E38-7B8C-1FD8-739B-14B8093AB48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0E6C8EF-EE49-43D5-8DD3-A4D48344DF10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3553" name="Rectangle 1">
            <a:extLst>
              <a:ext uri="{FF2B5EF4-FFF2-40B4-BE49-F238E27FC236}">
                <a16:creationId xmlns:a16="http://schemas.microsoft.com/office/drawing/2014/main" id="{36F2C21D-A5AB-B675-E3CF-711E541B27F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A58048C7-E03E-8CBB-F55E-5AEB9C0B004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281D6310-13C4-C616-1FB1-60C23DA390A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33F87C-D3A3-4D6D-A05C-7E847B59074B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4577" name="Rectangle 1">
            <a:extLst>
              <a:ext uri="{FF2B5EF4-FFF2-40B4-BE49-F238E27FC236}">
                <a16:creationId xmlns:a16="http://schemas.microsoft.com/office/drawing/2014/main" id="{042716D6-5782-73B9-3A86-765AB8CD9A9B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54709F7-A2BD-D7F1-4312-9C24F549616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ACD6BF40-B8E1-4E0D-2D18-030F7079802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70C4B9-E314-413C-8366-0693F30B787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5601" name="Rectangle 1">
            <a:extLst>
              <a:ext uri="{FF2B5EF4-FFF2-40B4-BE49-F238E27FC236}">
                <a16:creationId xmlns:a16="http://schemas.microsoft.com/office/drawing/2014/main" id="{37004BB2-B4B1-1F34-367D-A109C0E8BA0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30C25D02-08FA-AE59-BD66-BC06621765D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400E042-C024-20BA-3059-8B3A952AE5A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F036E2-C8A9-4A79-A794-C6EB4DA5BDA6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8673" name="Rectangle 1">
            <a:extLst>
              <a:ext uri="{FF2B5EF4-FFF2-40B4-BE49-F238E27FC236}">
                <a16:creationId xmlns:a16="http://schemas.microsoft.com/office/drawing/2014/main" id="{BE6415FC-495D-87E6-F681-F46E7136C83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EC25EAE9-1773-94F5-6005-E0F58C29726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142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58B2291B-2DEA-C2F3-6B26-6D6D73F381B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F1EDDF6-B1E8-4C4F-9953-A082E380B10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6625" name="Rectangle 1">
            <a:extLst>
              <a:ext uri="{FF2B5EF4-FFF2-40B4-BE49-F238E27FC236}">
                <a16:creationId xmlns:a16="http://schemas.microsoft.com/office/drawing/2014/main" id="{BEC7A05F-43C8-4768-C2C4-407134E6354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5BAE2DDD-CE0A-EC99-8ABD-E630CE918CF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7828570-8697-5B2A-8843-E757F107D08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73E178E-81F3-4483-8B86-8C293EF7A660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7649" name="Rectangle 1">
            <a:extLst>
              <a:ext uri="{FF2B5EF4-FFF2-40B4-BE49-F238E27FC236}">
                <a16:creationId xmlns:a16="http://schemas.microsoft.com/office/drawing/2014/main" id="{1495180C-EA4F-AD3A-0F8F-E829C47A1E9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1F7C8B42-98C1-B658-10AC-4838E1B9236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9579CA89-FF15-4AA4-74E5-588FDB2DE22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013193-D034-4C5E-8442-3AABC115B83A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9697" name="Rectangle 1">
            <a:extLst>
              <a:ext uri="{FF2B5EF4-FFF2-40B4-BE49-F238E27FC236}">
                <a16:creationId xmlns:a16="http://schemas.microsoft.com/office/drawing/2014/main" id="{7E86B82B-7243-E52A-01BD-D6B7897A6C8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1922E57C-A448-8320-9FB4-492643D8D5F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18698E4-85BA-06A3-9433-75C7979BA13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374A962-2DFF-45B4-8DE2-AC8B7E5CE792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0721" name="Rectangle 1">
            <a:extLst>
              <a:ext uri="{FF2B5EF4-FFF2-40B4-BE49-F238E27FC236}">
                <a16:creationId xmlns:a16="http://schemas.microsoft.com/office/drawing/2014/main" id="{5669C195-5466-C6B0-A6D3-39BE101C0BC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48416E60-033E-8930-4E65-D6FBCBC5B34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04DF328-52E1-F4C5-FEB9-91873E26BAA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DA5F84-46B1-4949-A346-BA1526EBD782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1745" name="Rectangle 1">
            <a:extLst>
              <a:ext uri="{FF2B5EF4-FFF2-40B4-BE49-F238E27FC236}">
                <a16:creationId xmlns:a16="http://schemas.microsoft.com/office/drawing/2014/main" id="{938DE5F8-D3A9-96C2-BC19-775DA5A0215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0013" y="763588"/>
            <a:ext cx="5030787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69451B22-3DC0-DF67-F564-350EBE0B9A2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B3F6B711-8811-FDC9-A092-31100F7AB43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70A84DA-1131-42A9-8239-5C4E56C94920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2769" name="Rectangle 1">
            <a:extLst>
              <a:ext uri="{FF2B5EF4-FFF2-40B4-BE49-F238E27FC236}">
                <a16:creationId xmlns:a16="http://schemas.microsoft.com/office/drawing/2014/main" id="{61DF08A0-92AE-3AAA-D15D-DE3CC0628D2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95551800-5AD0-50B5-F3B0-3C558046F65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981C-2CBA-BBBC-2E59-23B7ECF0A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B5C899-F48F-309E-A51E-4C7ADF435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606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39E52-2DA4-B372-9CE2-0E97903E5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C98F1-3B87-ECC8-6E75-D8AB6D990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33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0E943-6266-03FA-C854-A4945045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0ADF6-B9FE-853E-C0A2-8DF4FC765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917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92284-8F53-CA55-67C7-FD07D91B6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42645-8556-5922-D6BC-6F3ED58648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397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FF465A-49EA-057D-9AAC-587188D56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397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074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9BD0-4188-5BD0-8895-A20AAFA52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194BE-5DE2-F90A-948E-3B5EA2D27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C23F3-EF85-4506-9E76-CFE50AF61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BBC3DC-C38B-0645-F5E8-C6AC72F81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406BCD-B78B-4C9B-F4E4-AAA4D3456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0274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09B9E-01B2-22E8-FDEE-B658E4390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9875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182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CE4B7-B2A1-C530-3DC0-EAD116FA6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32310-EE34-44E1-73D9-ACDB05385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F0815-21F3-6EF5-572F-FDE2D9DF0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912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A9DF5-CCF9-16D2-3FD4-22B846DF9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BDB275-BA66-F8EA-E6FE-D4BA8FF1F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C3525-FE84-B3DB-3E63-5BAF9EDE6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584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AD266-338F-79BE-332A-2BD4BD3F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932C3-D5AC-A457-2617-A9313B22C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195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470441-BD0C-2EBE-A45B-EC6A00CEE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53070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C6023B-D0D8-784C-7C63-447B6C576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3070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560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66"/>
            </a:gs>
            <a:gs pos="100000">
              <a:srgbClr val="5D9E9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>
            <a:extLst>
              <a:ext uri="{FF2B5EF4-FFF2-40B4-BE49-F238E27FC236}">
                <a16:creationId xmlns:a16="http://schemas.microsoft.com/office/drawing/2014/main" id="{74A95941-DECB-F57E-644B-7230B244A9CE}"/>
              </a:ext>
            </a:extLst>
          </p:cNvPr>
          <p:cNvGrpSpPr>
            <a:grpSpLocks/>
          </p:cNvGrpSpPr>
          <p:nvPr/>
        </p:nvGrpSpPr>
        <p:grpSpPr bwMode="auto">
          <a:xfrm>
            <a:off x="4716463" y="5345113"/>
            <a:ext cx="4425950" cy="1511300"/>
            <a:chOff x="2971" y="3367"/>
            <a:chExt cx="2788" cy="952"/>
          </a:xfrm>
        </p:grpSpPr>
        <p:sp>
          <p:nvSpPr>
            <p:cNvPr id="1026" name="AutoShape 2">
              <a:extLst>
                <a:ext uri="{FF2B5EF4-FFF2-40B4-BE49-F238E27FC236}">
                  <a16:creationId xmlns:a16="http://schemas.microsoft.com/office/drawing/2014/main" id="{95EBE240-38B3-6F5E-35C8-1DF035F0E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3367"/>
              <a:ext cx="2788" cy="952"/>
            </a:xfrm>
            <a:custGeom>
              <a:avLst/>
              <a:gdLst>
                <a:gd name="G0" fmla="+- 12299 0 0"/>
                <a:gd name="G1" fmla="+- 4202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6666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" name="AutoShape 3">
              <a:extLst>
                <a:ext uri="{FF2B5EF4-FFF2-40B4-BE49-F238E27FC236}">
                  <a16:creationId xmlns:a16="http://schemas.microsoft.com/office/drawing/2014/main" id="{6DC4D818-84B6-0885-F4F4-4DC670571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" y="4014"/>
              <a:ext cx="11" cy="17"/>
            </a:xfrm>
            <a:custGeom>
              <a:avLst/>
              <a:gdLst>
                <a:gd name="G0" fmla="+- 52 0 0"/>
                <a:gd name="G1" fmla="+- 79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" name="AutoShape 4">
              <a:extLst>
                <a:ext uri="{FF2B5EF4-FFF2-40B4-BE49-F238E27FC236}">
                  <a16:creationId xmlns:a16="http://schemas.microsoft.com/office/drawing/2014/main" id="{28750FCA-8260-407F-1F1E-1F4C87F52B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6" y="3996"/>
              <a:ext cx="5" cy="17"/>
            </a:xfrm>
            <a:custGeom>
              <a:avLst/>
              <a:gdLst>
                <a:gd name="G0" fmla="+- 27 0 0"/>
                <a:gd name="G1" fmla="+- 8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" name="AutoShape 5">
              <a:extLst>
                <a:ext uri="{FF2B5EF4-FFF2-40B4-BE49-F238E27FC236}">
                  <a16:creationId xmlns:a16="http://schemas.microsoft.com/office/drawing/2014/main" id="{3C5B5853-EACB-81F5-53D3-0A9F60363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0" y="3577"/>
              <a:ext cx="303" cy="740"/>
            </a:xfrm>
            <a:custGeom>
              <a:avLst/>
              <a:gdLst>
                <a:gd name="G0" fmla="+- 1341 0 0"/>
                <a:gd name="G1" fmla="+- 3267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0" name="AutoShape 6">
              <a:extLst>
                <a:ext uri="{FF2B5EF4-FFF2-40B4-BE49-F238E27FC236}">
                  <a16:creationId xmlns:a16="http://schemas.microsoft.com/office/drawing/2014/main" id="{841F8E94-6AA1-94CD-F722-B06A258B1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8" y="3553"/>
              <a:ext cx="313" cy="766"/>
            </a:xfrm>
            <a:custGeom>
              <a:avLst/>
              <a:gdLst>
                <a:gd name="G0" fmla="+- 1385 0 0"/>
                <a:gd name="G1" fmla="+- 3382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1" name="AutoShape 7">
              <a:extLst>
                <a:ext uri="{FF2B5EF4-FFF2-40B4-BE49-F238E27FC236}">
                  <a16:creationId xmlns:a16="http://schemas.microsoft.com/office/drawing/2014/main" id="{0D7DB112-154E-1C91-D470-B6593696F6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" y="3697"/>
              <a:ext cx="274" cy="622"/>
            </a:xfrm>
            <a:custGeom>
              <a:avLst/>
              <a:gdLst>
                <a:gd name="G0" fmla="+- 1212 0 0"/>
                <a:gd name="G1" fmla="+- 2747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2" name="AutoShape 8">
              <a:extLst>
                <a:ext uri="{FF2B5EF4-FFF2-40B4-BE49-F238E27FC236}">
                  <a16:creationId xmlns:a16="http://schemas.microsoft.com/office/drawing/2014/main" id="{9EED72A0-517E-BD89-51D9-6E7A28682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2" y="3709"/>
              <a:ext cx="212" cy="610"/>
            </a:xfrm>
            <a:custGeom>
              <a:avLst/>
              <a:gdLst>
                <a:gd name="G0" fmla="+- 939 0 0"/>
                <a:gd name="G1" fmla="+- 2694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3" name="AutoShape 9">
              <a:extLst>
                <a:ext uri="{FF2B5EF4-FFF2-40B4-BE49-F238E27FC236}">
                  <a16:creationId xmlns:a16="http://schemas.microsoft.com/office/drawing/2014/main" id="{D2763BE9-FB6B-C783-6C3A-35AA3C141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2" y="3936"/>
              <a:ext cx="166" cy="383"/>
            </a:xfrm>
            <a:custGeom>
              <a:avLst/>
              <a:gdLst>
                <a:gd name="G0" fmla="+- 736 0 0"/>
                <a:gd name="G1" fmla="+- 1693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AutoShape 10">
              <a:extLst>
                <a:ext uri="{FF2B5EF4-FFF2-40B4-BE49-F238E27FC236}">
                  <a16:creationId xmlns:a16="http://schemas.microsoft.com/office/drawing/2014/main" id="{0C6FC3A0-77C7-EC7B-A52F-A89D3D255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" y="4020"/>
              <a:ext cx="165" cy="299"/>
            </a:xfrm>
            <a:custGeom>
              <a:avLst/>
              <a:gdLst>
                <a:gd name="G0" fmla="+- 732 0 0"/>
                <a:gd name="G1" fmla="+- 1323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5" name="AutoShape 11">
              <a:extLst>
                <a:ext uri="{FF2B5EF4-FFF2-40B4-BE49-F238E27FC236}">
                  <a16:creationId xmlns:a16="http://schemas.microsoft.com/office/drawing/2014/main" id="{0ECCCA1E-922D-CF5B-B255-C156A4010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0" y="4038"/>
              <a:ext cx="236" cy="281"/>
            </a:xfrm>
            <a:custGeom>
              <a:avLst/>
              <a:gdLst>
                <a:gd name="G0" fmla="+- 1045 0 0"/>
                <a:gd name="G1" fmla="+- 1244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6" name="AutoShape 12">
              <a:extLst>
                <a:ext uri="{FF2B5EF4-FFF2-40B4-BE49-F238E27FC236}">
                  <a16:creationId xmlns:a16="http://schemas.microsoft.com/office/drawing/2014/main" id="{50BBA39A-B397-4A65-0705-4A373E154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4" y="4086"/>
              <a:ext cx="195" cy="233"/>
            </a:xfrm>
            <a:custGeom>
              <a:avLst/>
              <a:gdLst>
                <a:gd name="G0" fmla="+- 865 0 0"/>
                <a:gd name="G1" fmla="+- 1032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AutoShape 13">
              <a:extLst>
                <a:ext uri="{FF2B5EF4-FFF2-40B4-BE49-F238E27FC236}">
                  <a16:creationId xmlns:a16="http://schemas.microsoft.com/office/drawing/2014/main" id="{AEAF37E5-AE07-B5B3-1003-EA9E64397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" y="4068"/>
              <a:ext cx="189" cy="251"/>
            </a:xfrm>
            <a:custGeom>
              <a:avLst/>
              <a:gdLst>
                <a:gd name="G0" fmla="+- 838 0 0"/>
                <a:gd name="G1" fmla="+- 1111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8" name="AutoShape 14">
              <a:extLst>
                <a:ext uri="{FF2B5EF4-FFF2-40B4-BE49-F238E27FC236}">
                  <a16:creationId xmlns:a16="http://schemas.microsoft.com/office/drawing/2014/main" id="{749822BC-3652-77AC-D9EC-3B5CD2725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4188"/>
              <a:ext cx="229" cy="131"/>
            </a:xfrm>
            <a:custGeom>
              <a:avLst/>
              <a:gdLst>
                <a:gd name="G0" fmla="+- 1014 0 0"/>
                <a:gd name="G1" fmla="+- 582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9" name="AutoShape 15">
              <a:extLst>
                <a:ext uri="{FF2B5EF4-FFF2-40B4-BE49-F238E27FC236}">
                  <a16:creationId xmlns:a16="http://schemas.microsoft.com/office/drawing/2014/main" id="{D55A05BC-2109-9193-F89A-386422710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" y="4218"/>
              <a:ext cx="88" cy="101"/>
            </a:xfrm>
            <a:custGeom>
              <a:avLst/>
              <a:gdLst>
                <a:gd name="G0" fmla="+- 393 0 0"/>
                <a:gd name="G1" fmla="+- 45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0" name="AutoShape 16">
              <a:extLst>
                <a:ext uri="{FF2B5EF4-FFF2-40B4-BE49-F238E27FC236}">
                  <a16:creationId xmlns:a16="http://schemas.microsoft.com/office/drawing/2014/main" id="{9749FE09-FFCB-C636-9072-C8DF0684B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2" y="3367"/>
              <a:ext cx="277" cy="952"/>
            </a:xfrm>
            <a:custGeom>
              <a:avLst/>
              <a:gdLst>
                <a:gd name="G0" fmla="+- 1226 0 0"/>
                <a:gd name="G1" fmla="+- 4202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8B8B"/>
                </a:gs>
              </a:gsLst>
              <a:lin ang="135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41" name="Rectangle 17">
            <a:extLst>
              <a:ext uri="{FF2B5EF4-FFF2-40B4-BE49-F238E27FC236}">
                <a16:creationId xmlns:a16="http://schemas.microsoft.com/office/drawing/2014/main" id="{F77F72EB-8732-360A-0B07-4A74A0E53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80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42" name="Rectangle 18">
            <a:extLst>
              <a:ext uri="{FF2B5EF4-FFF2-40B4-BE49-F238E27FC236}">
                <a16:creationId xmlns:a16="http://schemas.microsoft.com/office/drawing/2014/main" id="{F5D8B110-120A-85D4-9BC2-4B0BE2F1BB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ejaVu Sans" charset="0"/>
        </a:defRPr>
      </a:lvl2pPr>
      <a:lvl3pPr marL="1143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ejaVu Sans" charset="0"/>
        </a:defRPr>
      </a:lvl3pPr>
      <a:lvl4pPr marL="1600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ejaVu Sans" charset="0"/>
        </a:defRPr>
      </a:lvl4pPr>
      <a:lvl5pPr marL="20574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DejaVu Sans" charset="0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39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14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png"/><Relationship Id="rId1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jpe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jpeg"/><Relationship Id="rId5" Type="http://schemas.openxmlformats.org/officeDocument/2006/relationships/image" Target="../media/image68.jpeg"/><Relationship Id="rId10" Type="http://schemas.openxmlformats.org/officeDocument/2006/relationships/image" Target="../media/image73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1932ED23-BD96-E0C8-1DFC-9D1BC9C21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7200" b="1" i="1" dirty="0">
                <a:solidFill>
                  <a:srgbClr val="FFFFCC"/>
                </a:solidFill>
                <a:latin typeface="Times New Roman" panose="02020603050405020304" pitchFamily="18" charset="0"/>
              </a:rPr>
              <a:t>Математика – вокруг нас</a:t>
            </a:r>
          </a:p>
        </p:txBody>
      </p:sp>
      <p:sp>
        <p:nvSpPr>
          <p:cNvPr id="3074" name="AutoShape 2">
            <a:extLst>
              <a:ext uri="{FF2B5EF4-FFF2-40B4-BE49-F238E27FC236}">
                <a16:creationId xmlns:a16="http://schemas.microsoft.com/office/drawing/2014/main" id="{3622C6FC-FF9E-150F-B151-02C34F6C0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0" y="4929188"/>
            <a:ext cx="6000750" cy="1312862"/>
          </a:xfrm>
          <a:custGeom>
            <a:avLst/>
            <a:gdLst>
              <a:gd name="G0" fmla="+- 16669 0 0"/>
              <a:gd name="G1" fmla="+- 3649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altLang="en-US" sz="2000" b="1" i="1" u="sng" dirty="0">
                <a:solidFill>
                  <a:srgbClr val="A3E0C2"/>
                </a:solidFill>
                <a:latin typeface="Times New Roman" panose="02020603050405020304" pitchFamily="18" charset="0"/>
              </a:rPr>
              <a:t>Выполнил:  </a:t>
            </a:r>
            <a:r>
              <a:rPr lang="ru-RU" altLang="en-US" sz="2000" b="1" i="1" dirty="0">
                <a:solidFill>
                  <a:srgbClr val="A3E0C2"/>
                </a:solidFill>
                <a:latin typeface="Times New Roman" panose="02020603050405020304" pitchFamily="18" charset="0"/>
              </a:rPr>
              <a:t> </a:t>
            </a:r>
            <a:r>
              <a:rPr lang="ru-RU" altLang="en-US" sz="2000" b="1" i="1" dirty="0" err="1">
                <a:solidFill>
                  <a:srgbClr val="A3E0C2"/>
                </a:solidFill>
                <a:latin typeface="Times New Roman" panose="02020603050405020304" pitchFamily="18" charset="0"/>
              </a:rPr>
              <a:t>Алиферов</a:t>
            </a:r>
            <a:r>
              <a:rPr lang="ru-RU" altLang="en-US" sz="2000" b="1" i="1" dirty="0">
                <a:solidFill>
                  <a:srgbClr val="A3E0C2"/>
                </a:solidFill>
                <a:latin typeface="Times New Roman" panose="02020603050405020304" pitchFamily="18" charset="0"/>
              </a:rPr>
              <a:t> Андрей, 10 А, </a:t>
            </a:r>
          </a:p>
          <a:p>
            <a:pPr algn="just">
              <a:lnSpc>
                <a:spcPct val="100000"/>
              </a:lnSpc>
            </a:pPr>
            <a:r>
              <a:rPr lang="ru-RU" altLang="en-US" sz="2000" b="1" i="1" dirty="0">
                <a:solidFill>
                  <a:srgbClr val="A3E0C2"/>
                </a:solidFill>
                <a:latin typeface="Times New Roman" panose="02020603050405020304" pitchFamily="18" charset="0"/>
              </a:rPr>
              <a:t>                     МАОУ Лицей №3 им. А. С. Пушкина,</a:t>
            </a:r>
          </a:p>
          <a:p>
            <a:pPr algn="just">
              <a:lnSpc>
                <a:spcPct val="100000"/>
              </a:lnSpc>
            </a:pPr>
            <a:r>
              <a:rPr lang="ru-RU" altLang="en-US" sz="2000" b="1" i="1" dirty="0">
                <a:solidFill>
                  <a:srgbClr val="A3E0C2"/>
                </a:solidFill>
                <a:latin typeface="Times New Roman" panose="02020603050405020304" pitchFamily="18" charset="0"/>
              </a:rPr>
              <a:t> г. Саратов</a:t>
            </a:r>
          </a:p>
          <a:p>
            <a:pPr algn="just">
              <a:lnSpc>
                <a:spcPct val="100000"/>
              </a:lnSpc>
            </a:pPr>
            <a:r>
              <a:rPr lang="ru-RU" altLang="en-US" sz="2000" b="1" i="1" dirty="0">
                <a:solidFill>
                  <a:srgbClr val="A3E0C2"/>
                </a:solidFill>
                <a:latin typeface="Times New Roman" panose="02020603050405020304" pitchFamily="18" charset="0"/>
              </a:rPr>
              <a:t>                    </a:t>
            </a:r>
          </a:p>
          <a:p>
            <a:pPr algn="just">
              <a:lnSpc>
                <a:spcPct val="100000"/>
              </a:lnSpc>
            </a:pPr>
            <a:r>
              <a:rPr lang="ru-RU" altLang="en-US" sz="2000" b="1" i="1" u="sng" dirty="0">
                <a:solidFill>
                  <a:srgbClr val="A3E0C2"/>
                </a:solidFill>
                <a:latin typeface="Times New Roman" panose="02020603050405020304" pitchFamily="18" charset="0"/>
              </a:rPr>
              <a:t>Руководитель: </a:t>
            </a:r>
            <a:r>
              <a:rPr lang="ru-RU" altLang="en-US" sz="2000" b="1" i="1" dirty="0">
                <a:solidFill>
                  <a:srgbClr val="A3E0C2"/>
                </a:solidFill>
                <a:latin typeface="Times New Roman" panose="02020603050405020304" pitchFamily="18" charset="0"/>
              </a:rPr>
              <a:t> Горюнова Елена Викторовна,</a:t>
            </a:r>
          </a:p>
          <a:p>
            <a:pPr algn="just">
              <a:lnSpc>
                <a:spcPct val="100000"/>
              </a:lnSpc>
            </a:pPr>
            <a:r>
              <a:rPr lang="ru-RU" altLang="en-US" sz="2000" b="1" i="1">
                <a:solidFill>
                  <a:srgbClr val="A3E0C2"/>
                </a:solidFill>
                <a:latin typeface="Times New Roman" panose="02020603050405020304" pitchFamily="18" charset="0"/>
              </a:rPr>
              <a:t>Учитель математики</a:t>
            </a:r>
            <a:endParaRPr lang="ru-RU" altLang="en-US" sz="2000" b="1" i="1" dirty="0">
              <a:solidFill>
                <a:srgbClr val="A3E0C2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ru-RU" altLang="en-US" sz="2000" b="1" i="1" dirty="0">
              <a:solidFill>
                <a:srgbClr val="A3E0C2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ru-RU" altLang="en-US" sz="2000" b="1" i="1" dirty="0">
              <a:solidFill>
                <a:srgbClr val="A3E0C2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altLang="en-US" sz="2000" b="1" i="1" dirty="0">
                <a:solidFill>
                  <a:srgbClr val="A3E0C2"/>
                </a:solidFill>
                <a:latin typeface="Times New Roman" panose="02020603050405020304" pitchFamily="18" charset="0"/>
              </a:rPr>
              <a:t>,</a:t>
            </a:r>
          </a:p>
          <a:p>
            <a:pPr algn="just">
              <a:lnSpc>
                <a:spcPct val="100000"/>
              </a:lnSpc>
            </a:pPr>
            <a:r>
              <a:rPr lang="ru-RU" altLang="en-US" sz="2000" b="1" i="1" dirty="0">
                <a:solidFill>
                  <a:srgbClr val="A3E0C2"/>
                </a:solidFill>
                <a:latin typeface="Times New Roman" panose="02020603050405020304" pitchFamily="18" charset="0"/>
              </a:rPr>
              <a:t>                           учитель математики</a:t>
            </a:r>
          </a:p>
          <a:p>
            <a:pPr algn="just">
              <a:lnSpc>
                <a:spcPct val="100000"/>
              </a:lnSpc>
            </a:pPr>
            <a:r>
              <a:rPr lang="ru-RU" altLang="en-US" sz="2000" b="1" i="1" dirty="0">
                <a:solidFill>
                  <a:srgbClr val="A3E0C2"/>
                </a:solidFill>
                <a:latin typeface="Times New Roman" panose="02020603050405020304" pitchFamily="18" charset="0"/>
              </a:rPr>
              <a:t>                         </a:t>
            </a: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E1A5B3B3-0882-FD51-D547-E523AAB65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6497638" cy="235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57FB00A7-E404-2878-2D15-0053F2852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357188"/>
            <a:ext cx="8643938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marL="342900" indent="-341313" algn="just">
              <a:lnSpc>
                <a:spcPct val="100000"/>
              </a:lnSpc>
              <a:spcBef>
                <a:spcPts val="600"/>
              </a:spcBef>
            </a:pPr>
            <a:r>
              <a:rPr lang="ru-RU" altLang="en-US" sz="2800" b="1" i="1" u="sng" dirty="0">
                <a:solidFill>
                  <a:srgbClr val="DEEAE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i="1" u="sng" dirty="0">
                <a:solidFill>
                  <a:srgbClr val="DEEAE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работы: </a:t>
            </a:r>
            <a:r>
              <a:rPr lang="ru-RU" altLang="en-US" sz="2400" b="1" i="1" dirty="0">
                <a:solidFill>
                  <a:srgbClr val="FFF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выяснить, что значит математика в жизни людей: является  второстепенной наукой  или  математика – это неотъемлемая часть в жизни каждого человека. </a:t>
            </a:r>
          </a:p>
          <a:p>
            <a:pPr marL="342900" indent="-341313">
              <a:lnSpc>
                <a:spcPct val="100000"/>
              </a:lnSpc>
              <a:spcBef>
                <a:spcPts val="600"/>
              </a:spcBef>
            </a:pPr>
            <a:endParaRPr lang="en-US" altLang="en-US" sz="2400" dirty="0">
              <a:solidFill>
                <a:srgbClr val="EAEAEA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09170A3A-2D0A-975C-F395-96CDA9D73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24" y="1642846"/>
            <a:ext cx="8786812" cy="15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altLang="en-US" sz="2400" b="1" i="1" u="sng" dirty="0">
                <a:solidFill>
                  <a:srgbClr val="EAEA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: </a:t>
            </a:r>
          </a:p>
          <a:p>
            <a:pPr algn="just">
              <a:lnSpc>
                <a:spcPct val="100000"/>
              </a:lnSpc>
            </a:pPr>
            <a:r>
              <a:rPr lang="ru-RU" altLang="en-US" sz="2400" b="1" i="1" dirty="0">
                <a:solidFill>
                  <a:srgbClr val="FFF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познакомиться с историей математики</a:t>
            </a:r>
          </a:p>
          <a:p>
            <a:pPr algn="just">
              <a:lnSpc>
                <a:spcPct val="100000"/>
              </a:lnSpc>
            </a:pPr>
            <a:r>
              <a:rPr lang="ru-RU" altLang="en-US" sz="2400" b="1" i="1" dirty="0">
                <a:solidFill>
                  <a:srgbClr val="FFF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рассмотреть взаимосвязь между математикой и жизнью</a:t>
            </a:r>
          </a:p>
          <a:p>
            <a:pPr algn="just">
              <a:lnSpc>
                <a:spcPct val="100000"/>
              </a:lnSpc>
            </a:pPr>
            <a:r>
              <a:rPr lang="ru-RU" altLang="en-US" sz="2400" b="1" i="1" dirty="0">
                <a:solidFill>
                  <a:srgbClr val="FFF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проанализировать, как жизнь зависит от  математики.</a:t>
            </a:r>
          </a:p>
        </p:txBody>
      </p:sp>
      <p:sp>
        <p:nvSpPr>
          <p:cNvPr id="4099" name="AutoShape 3">
            <a:extLst>
              <a:ext uri="{FF2B5EF4-FFF2-40B4-BE49-F238E27FC236}">
                <a16:creationId xmlns:a16="http://schemas.microsoft.com/office/drawing/2014/main" id="{680F4FB6-A6A6-271A-9936-D7BEAD9ED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3214688"/>
            <a:ext cx="8786812" cy="1922462"/>
          </a:xfrm>
          <a:custGeom>
            <a:avLst/>
            <a:gdLst>
              <a:gd name="G0" fmla="+- 24408 0 0"/>
              <a:gd name="G1" fmla="+- 5341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en-US" sz="2400" b="1" i="1" u="sng" dirty="0">
                <a:solidFill>
                  <a:srgbClr val="EAEA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</a:t>
            </a:r>
            <a:r>
              <a:rPr lang="ru-RU" altLang="en-US" sz="2400" b="1" i="1" dirty="0">
                <a:solidFill>
                  <a:srgbClr val="EAEA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altLang="en-US" sz="2400" b="1" i="1" dirty="0">
                <a:solidFill>
                  <a:srgbClr val="FFF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математика - второстепенная наука, </a:t>
            </a:r>
          </a:p>
          <a:p>
            <a:pPr>
              <a:lnSpc>
                <a:spcPct val="100000"/>
              </a:lnSpc>
            </a:pPr>
            <a:r>
              <a:rPr lang="ru-RU" altLang="en-US" sz="2400" b="1" i="1" dirty="0">
                <a:solidFill>
                  <a:srgbClr val="FFF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    законы, которые она изучает, знать простому человеку</a:t>
            </a:r>
          </a:p>
          <a:p>
            <a:pPr>
              <a:lnSpc>
                <a:spcPct val="100000"/>
              </a:lnSpc>
            </a:pPr>
            <a:r>
              <a:rPr lang="ru-RU" altLang="en-US" sz="2400" b="1" i="1" dirty="0">
                <a:solidFill>
                  <a:srgbClr val="FFF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совсем необязательно, то есть эти законы в обыденной жизни</a:t>
            </a:r>
          </a:p>
          <a:p>
            <a:pPr>
              <a:lnSpc>
                <a:spcPct val="100000"/>
              </a:lnSpc>
            </a:pPr>
            <a:r>
              <a:rPr lang="ru-RU" altLang="en-US" sz="2400" b="1" i="1" dirty="0">
                <a:solidFill>
                  <a:srgbClr val="FFF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никому не нужны.</a:t>
            </a:r>
          </a:p>
          <a:p>
            <a:pPr>
              <a:lnSpc>
                <a:spcPct val="100000"/>
              </a:lnSpc>
            </a:pPr>
            <a:endParaRPr lang="ru-RU" altLang="en-US" sz="2400" dirty="0">
              <a:solidFill>
                <a:srgbClr val="EAEAEA"/>
              </a:solidFill>
              <a:latin typeface="Verdana" panose="020B0604030504040204" pitchFamily="34" charset="0"/>
            </a:endParaRPr>
          </a:p>
          <a:p>
            <a:pPr>
              <a:lnSpc>
                <a:spcPct val="100000"/>
              </a:lnSpc>
            </a:pPr>
            <a:endParaRPr lang="en-US" altLang="en-US" sz="2400" dirty="0">
              <a:solidFill>
                <a:srgbClr val="EAEAEA"/>
              </a:solidFill>
              <a:latin typeface="Verdana" panose="020B0604030504040204" pitchFamily="34" charset="0"/>
            </a:endParaRP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1BA91DF3-F34F-2F84-E30F-539234475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4600745"/>
            <a:ext cx="8786812" cy="194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just">
              <a:lnSpc>
                <a:spcPct val="100000"/>
              </a:lnSpc>
            </a:pPr>
            <a:endParaRPr lang="ru-RU" altLang="en-US" sz="2400" b="1" i="1" u="sng" dirty="0">
              <a:solidFill>
                <a:srgbClr val="EAEA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altLang="en-US" sz="2400" b="1" i="1" u="sng" dirty="0">
                <a:solidFill>
                  <a:srgbClr val="EAEA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значимость: </a:t>
            </a:r>
            <a:r>
              <a:rPr lang="ru-RU" altLang="en-US" sz="2400" b="1" i="1" dirty="0">
                <a:solidFill>
                  <a:srgbClr val="FFF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гипотеза подтверждается, то можно утверждать, что без  математики можно обойтись; если  же нет, то без знания математики вся современная жизнь невозможна.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3" dur="5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3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8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3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8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3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>
            <a:extLst>
              <a:ext uri="{FF2B5EF4-FFF2-40B4-BE49-F238E27FC236}">
                <a16:creationId xmlns:a16="http://schemas.microsoft.com/office/drawing/2014/main" id="{F8BB21D3-CF2D-89A3-7A5E-09EB92F40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488966"/>
            <a:ext cx="3033712" cy="315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79FB903F-F13F-E20F-E522-60B6B0183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3600" b="1">
                <a:solidFill>
                  <a:srgbClr val="FFFFCC"/>
                </a:solidFill>
              </a:rPr>
              <a:t>Возникновение арифметики </a:t>
            </a:r>
            <a:br>
              <a:rPr lang="ru-RU" altLang="en-US">
                <a:solidFill>
                  <a:srgbClr val="FFFFCC"/>
                </a:solidFill>
              </a:rPr>
            </a:br>
            <a:r>
              <a:rPr lang="ru-RU" altLang="en-US" sz="3600" b="1">
                <a:solidFill>
                  <a:srgbClr val="FFFFCC"/>
                </a:solidFill>
              </a:rPr>
              <a:t>и теории чисел</a:t>
            </a:r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25BFAA1A-8A1A-A82B-F763-0A9BD6DA4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03" y="1488966"/>
            <a:ext cx="3711466" cy="3022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AutoShape 4">
            <a:extLst>
              <a:ext uri="{FF2B5EF4-FFF2-40B4-BE49-F238E27FC236}">
                <a16:creationId xmlns:a16="http://schemas.microsoft.com/office/drawing/2014/main" id="{3A5202BF-0AED-6C15-6397-0F4CAC08C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3621" y="1009979"/>
            <a:ext cx="6323657" cy="3633459"/>
          </a:xfrm>
          <a:custGeom>
            <a:avLst/>
            <a:gdLst>
              <a:gd name="G0" fmla="+- 12501 0 0"/>
              <a:gd name="G1" fmla="+- 734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marL="342900" indent="-341313">
              <a:lnSpc>
                <a:spcPct val="100000"/>
              </a:lnSpc>
              <a:spcBef>
                <a:spcPts val="625"/>
              </a:spcBef>
            </a:pPr>
            <a:endParaRPr lang="en-US" altLang="en-US" dirty="0">
              <a:solidFill>
                <a:srgbClr val="EAEAEA"/>
              </a:solidFill>
              <a:latin typeface="Verdana" panose="020B0604030504040204" pitchFamily="34" charset="0"/>
            </a:endParaRPr>
          </a:p>
          <a:p>
            <a:pPr marL="342900" indent="-341313" algn="ctr">
              <a:lnSpc>
                <a:spcPct val="100000"/>
              </a:lnSpc>
              <a:spcBef>
                <a:spcPts val="600"/>
              </a:spcBef>
            </a:pPr>
            <a:endParaRPr lang="ru-RU" altLang="en-US" sz="2400" b="1" dirty="0">
              <a:solidFill>
                <a:srgbClr val="FFFFCC"/>
              </a:solidFill>
              <a:latin typeface="Verdana" panose="020B0604030504040204" pitchFamily="34" charset="0"/>
            </a:endParaRPr>
          </a:p>
          <a:p>
            <a:pPr marL="342900" indent="-341313" algn="ctr">
              <a:lnSpc>
                <a:spcPct val="100000"/>
              </a:lnSpc>
              <a:spcBef>
                <a:spcPts val="625"/>
              </a:spcBef>
            </a:pPr>
            <a:endParaRPr lang="en-US" altLang="en-US" sz="2400" dirty="0">
              <a:solidFill>
                <a:srgbClr val="EAEAEA"/>
              </a:solidFill>
              <a:latin typeface="Verdana" panose="020B0604030504040204" pitchFamily="34" charset="0"/>
            </a:endParaRPr>
          </a:p>
          <a:p>
            <a:pPr marL="342900" indent="-341313" algn="ctr">
              <a:lnSpc>
                <a:spcPct val="100000"/>
              </a:lnSpc>
              <a:spcBef>
                <a:spcPts val="625"/>
              </a:spcBef>
            </a:pPr>
            <a:endParaRPr lang="en-US" altLang="en-US" sz="2400" dirty="0">
              <a:solidFill>
                <a:srgbClr val="EAEAEA"/>
              </a:solidFill>
              <a:latin typeface="Verdana" panose="020B0604030504040204" pitchFamily="34" charset="0"/>
            </a:endParaRP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BB52564F-F035-DDF1-F2D0-A9EB90BB3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880" y="4643438"/>
            <a:ext cx="3383017" cy="2134858"/>
          </a:xfrm>
          <a:prstGeom prst="rect">
            <a:avLst/>
          </a:prstGeom>
          <a:noFill/>
          <a:ln w="38160" cap="flat">
            <a:solidFill>
              <a:srgbClr val="FFFFCC"/>
            </a:solidFill>
            <a:miter lim="800000"/>
            <a:headEnd/>
            <a:tailEnd/>
          </a:ln>
          <a:effectLst>
            <a:outerShdw dist="107933" dir="18900000" algn="ctr" rotWithShape="0">
              <a:srgbClr val="808080">
                <a:alpha val="5002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876A594A-84E0-21F7-E9D3-4C32698D2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0"/>
            <a:ext cx="82296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4400" b="1">
                <a:solidFill>
                  <a:srgbClr val="FFFFCC"/>
                </a:solidFill>
              </a:rPr>
              <a:t>Античная математика</a:t>
            </a: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792D8131-9EB5-6118-60EB-0BE80B30F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785813"/>
            <a:ext cx="4183063" cy="250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marL="342900" indent="-341313" algn="ctr">
              <a:lnSpc>
                <a:spcPct val="100000"/>
              </a:lnSpc>
              <a:spcBef>
                <a:spcPts val="250"/>
              </a:spcBef>
            </a:pPr>
            <a:endParaRPr lang="en-US" altLang="en-US" sz="3200" dirty="0">
              <a:solidFill>
                <a:srgbClr val="EAEAEA"/>
              </a:solidFill>
              <a:latin typeface="Verdana" panose="020B0604030504040204" pitchFamily="34" charset="0"/>
            </a:endParaRPr>
          </a:p>
          <a:p>
            <a:pPr marL="342900" indent="-341313" algn="ctr">
              <a:lnSpc>
                <a:spcPct val="100000"/>
              </a:lnSpc>
              <a:spcBef>
                <a:spcPts val="500"/>
              </a:spcBef>
            </a:pPr>
            <a:r>
              <a:rPr lang="ru-RU" altLang="en-US" sz="2000" b="1" i="1" dirty="0">
                <a:solidFill>
                  <a:srgbClr val="FFFFCC"/>
                </a:solidFill>
                <a:latin typeface="Arial Black" panose="020B0A04020102020204" pitchFamily="34" charset="0"/>
              </a:rPr>
              <a:t>Самая громкая слава выпала на долю трёх великих математиков древности-  </a:t>
            </a:r>
          </a:p>
          <a:p>
            <a:pPr marL="342900" indent="-341313" algn="ctr">
              <a:lnSpc>
                <a:spcPct val="100000"/>
              </a:lnSpc>
              <a:spcBef>
                <a:spcPts val="500"/>
              </a:spcBef>
            </a:pPr>
            <a:r>
              <a:rPr lang="ru-RU" altLang="en-US" sz="2000" b="1" i="1" dirty="0">
                <a:solidFill>
                  <a:srgbClr val="FFFFCC"/>
                </a:solidFill>
                <a:latin typeface="Arial Black" panose="020B0A04020102020204" pitchFamily="34" charset="0"/>
              </a:rPr>
              <a:t>Евклид, Архимед, </a:t>
            </a:r>
            <a:r>
              <a:rPr lang="ru-RU" altLang="en-US" sz="2000" b="1" i="1" dirty="0" err="1">
                <a:solidFill>
                  <a:srgbClr val="FFFFCC"/>
                </a:solidFill>
                <a:latin typeface="Arial Black" panose="020B0A04020102020204" pitchFamily="34" charset="0"/>
              </a:rPr>
              <a:t>Апполоний</a:t>
            </a:r>
            <a:r>
              <a:rPr lang="ru-RU" altLang="en-US" sz="2000" b="1" i="1" dirty="0">
                <a:solidFill>
                  <a:srgbClr val="FFFFCC"/>
                </a:solidFill>
                <a:latin typeface="Arial Black" panose="020B0A04020102020204" pitchFamily="34" charset="0"/>
              </a:rPr>
              <a:t> </a:t>
            </a:r>
            <a:r>
              <a:rPr lang="ru-RU" altLang="en-US" sz="2000" b="1" i="1" dirty="0" err="1">
                <a:solidFill>
                  <a:srgbClr val="FFFFCC"/>
                </a:solidFill>
                <a:latin typeface="Arial Black" panose="020B0A04020102020204" pitchFamily="34" charset="0"/>
              </a:rPr>
              <a:t>Пергский</a:t>
            </a:r>
            <a:r>
              <a:rPr lang="ru-RU" altLang="en-US" sz="2000" b="1" i="1" dirty="0">
                <a:solidFill>
                  <a:srgbClr val="FFFFCC"/>
                </a:solidFill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6147" name="Picture 3">
            <a:extLst>
              <a:ext uri="{FF2B5EF4-FFF2-40B4-BE49-F238E27FC236}">
                <a16:creationId xmlns:a16="http://schemas.microsoft.com/office/drawing/2014/main" id="{AD0FF58E-F141-C59C-0DEE-39EB96128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5" y="3429000"/>
            <a:ext cx="1657350" cy="1944687"/>
          </a:xfrm>
          <a:prstGeom prst="rect">
            <a:avLst/>
          </a:prstGeom>
          <a:noFill/>
          <a:ln w="12600" cap="flat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1ECA8656-DE82-54F0-7D7F-0E35F5442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521" y="4770438"/>
            <a:ext cx="1582737" cy="2087562"/>
          </a:xfrm>
          <a:prstGeom prst="rect">
            <a:avLst/>
          </a:prstGeom>
          <a:noFill/>
          <a:ln w="12600" cap="flat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9" name="Picture 5">
            <a:extLst>
              <a:ext uri="{FF2B5EF4-FFF2-40B4-BE49-F238E27FC236}">
                <a16:creationId xmlns:a16="http://schemas.microsoft.com/office/drawing/2014/main" id="{8A8831AE-274C-F7A4-4CE1-5430514E3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4770438"/>
            <a:ext cx="1562100" cy="2087562"/>
          </a:xfrm>
          <a:prstGeom prst="rect">
            <a:avLst/>
          </a:prstGeom>
          <a:noFill/>
          <a:ln w="12600" cap="flat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18BC46A8-7552-45D2-FF63-0437ACDB1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2081"/>
            <a:ext cx="4675188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5A4D5C9F-4F3F-EA95-8588-97FEF5DB4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42875"/>
            <a:ext cx="7313613" cy="92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4400">
                <a:solidFill>
                  <a:srgbClr val="FFFFCC"/>
                </a:solidFill>
              </a:rPr>
              <a:t> </a:t>
            </a:r>
            <a:r>
              <a:rPr lang="ru-RU" altLang="en-US" sz="4000" b="1">
                <a:solidFill>
                  <a:srgbClr val="FFFFCC"/>
                </a:solidFill>
              </a:rPr>
              <a:t>Средние века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8F8759-1326-0DEF-85AD-131A03B2C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357313"/>
            <a:ext cx="8208962" cy="524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marL="71438">
              <a:lnSpc>
                <a:spcPct val="100000"/>
              </a:lnSpc>
            </a:pPr>
            <a:r>
              <a:rPr lang="ru-RU" altLang="en-US" sz="2800" b="1" dirty="0">
                <a:solidFill>
                  <a:srgbClr val="FFFFCC"/>
                </a:solidFill>
                <a:latin typeface="Verdana" panose="020B0604030504040204" pitchFamily="34" charset="0"/>
              </a:rPr>
              <a:t>В конце </a:t>
            </a:r>
            <a:r>
              <a:rPr lang="en-US" altLang="en-US" sz="2800" b="1" dirty="0">
                <a:solidFill>
                  <a:srgbClr val="FFFFCC"/>
                </a:solidFill>
                <a:latin typeface="Verdana" panose="020B0604030504040204" pitchFamily="34" charset="0"/>
              </a:rPr>
              <a:t>XII</a:t>
            </a:r>
            <a:r>
              <a:rPr lang="ru-RU" altLang="en-US" sz="2800" b="1" dirty="0">
                <a:solidFill>
                  <a:srgbClr val="FFFFCC"/>
                </a:solidFill>
                <a:latin typeface="Verdana" panose="020B0604030504040204" pitchFamily="34" charset="0"/>
              </a:rPr>
              <a:t> века был создан </a:t>
            </a:r>
            <a:r>
              <a:rPr lang="ru-RU" altLang="en-US" sz="2800" b="1" i="1" dirty="0">
                <a:solidFill>
                  <a:srgbClr val="A3E0C2"/>
                </a:solidFill>
                <a:latin typeface="Verdana" panose="020B0604030504040204" pitchFamily="34" charset="0"/>
              </a:rPr>
              <a:t>Парижский университет</a:t>
            </a:r>
            <a:r>
              <a:rPr lang="ru-RU" altLang="en-US" sz="2800" b="1" dirty="0">
                <a:solidFill>
                  <a:srgbClr val="FFFFCC"/>
                </a:solidFill>
                <a:latin typeface="Verdana" panose="020B0604030504040204" pitchFamily="34" charset="0"/>
              </a:rPr>
              <a:t>.</a:t>
            </a:r>
          </a:p>
          <a:p>
            <a:pPr marL="71438">
              <a:lnSpc>
                <a:spcPct val="100000"/>
              </a:lnSpc>
            </a:pPr>
            <a:r>
              <a:rPr lang="ru-RU" altLang="en-US" sz="3200" b="1" dirty="0">
                <a:solidFill>
                  <a:srgbClr val="FFFFCC"/>
                </a:solidFill>
                <a:latin typeface="Verdana" panose="020B0604030504040204" pitchFamily="34" charset="0"/>
              </a:rPr>
              <a:t> </a:t>
            </a:r>
          </a:p>
          <a:p>
            <a:pPr marL="71438">
              <a:lnSpc>
                <a:spcPct val="100000"/>
              </a:lnSpc>
            </a:pPr>
            <a:endParaRPr lang="en-US" altLang="en-US" sz="3200" dirty="0">
              <a:solidFill>
                <a:srgbClr val="EAEAEA"/>
              </a:solidFill>
              <a:latin typeface="Verdana" panose="020B0604030504040204" pitchFamily="34" charset="0"/>
            </a:endParaRPr>
          </a:p>
          <a:p>
            <a:pPr marL="71438">
              <a:lnSpc>
                <a:spcPct val="100000"/>
              </a:lnSpc>
            </a:pPr>
            <a:r>
              <a:rPr lang="ru-RU" altLang="en-US" sz="2800" b="1" dirty="0">
                <a:solidFill>
                  <a:srgbClr val="FFFFCC"/>
                </a:solidFill>
                <a:latin typeface="Verdana" panose="020B0604030504040204" pitchFamily="34" charset="0"/>
              </a:rPr>
              <a:t>Так же возникают </a:t>
            </a:r>
            <a:r>
              <a:rPr lang="ru-RU" altLang="en-US" sz="2800" b="1" i="1" dirty="0">
                <a:solidFill>
                  <a:srgbClr val="A3E0C2"/>
                </a:solidFill>
                <a:latin typeface="Verdana" panose="020B0604030504040204" pitchFamily="34" charset="0"/>
              </a:rPr>
              <a:t>Кембридж</a:t>
            </a:r>
            <a:r>
              <a:rPr lang="ru-RU" altLang="en-US" sz="2800" b="1" i="1" dirty="0">
                <a:solidFill>
                  <a:srgbClr val="FFFFCC"/>
                </a:solidFill>
                <a:latin typeface="Verdana" panose="020B0604030504040204" pitchFamily="34" charset="0"/>
              </a:rPr>
              <a:t> </a:t>
            </a:r>
            <a:r>
              <a:rPr lang="ru-RU" altLang="en-US" sz="2800" b="1" dirty="0">
                <a:solidFill>
                  <a:srgbClr val="FFFFCC"/>
                </a:solidFill>
                <a:latin typeface="Verdana" panose="020B0604030504040204" pitchFamily="34" charset="0"/>
              </a:rPr>
              <a:t>и</a:t>
            </a:r>
            <a:r>
              <a:rPr lang="ru-RU" altLang="en-US" sz="2800" b="1" i="1" dirty="0">
                <a:solidFill>
                  <a:srgbClr val="FFFFCC"/>
                </a:solidFill>
                <a:latin typeface="Verdana" panose="020B0604030504040204" pitchFamily="34" charset="0"/>
              </a:rPr>
              <a:t> </a:t>
            </a:r>
            <a:r>
              <a:rPr lang="ru-RU" altLang="en-US" sz="2800" b="1" i="1" dirty="0">
                <a:solidFill>
                  <a:srgbClr val="A3E0C2"/>
                </a:solidFill>
                <a:latin typeface="Verdana" panose="020B0604030504040204" pitchFamily="34" charset="0"/>
              </a:rPr>
              <a:t>Оксфорд</a:t>
            </a:r>
            <a:r>
              <a:rPr lang="ru-RU" altLang="en-US" sz="2800" b="1" dirty="0">
                <a:solidFill>
                  <a:srgbClr val="A3E0C2"/>
                </a:solidFill>
                <a:latin typeface="Verdana" panose="020B0604030504040204" pitchFamily="34" charset="0"/>
              </a:rPr>
              <a:t> </a:t>
            </a:r>
            <a:r>
              <a:rPr lang="ru-RU" altLang="en-US" sz="2800" b="1" dirty="0">
                <a:solidFill>
                  <a:srgbClr val="FFFFCC"/>
                </a:solidFill>
                <a:latin typeface="Verdana" panose="020B0604030504040204" pitchFamily="34" charset="0"/>
              </a:rPr>
              <a:t>в Британии.</a:t>
            </a: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181FA295-A375-0C42-7FB4-38F542DE8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362" y="588962"/>
            <a:ext cx="1728788" cy="244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9F9854E-C687-97CF-816C-0E2A0816D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357688"/>
            <a:ext cx="2879725" cy="191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3" name="Picture 5">
            <a:extLst>
              <a:ext uri="{FF2B5EF4-FFF2-40B4-BE49-F238E27FC236}">
                <a16:creationId xmlns:a16="http://schemas.microsoft.com/office/drawing/2014/main" id="{E7F28272-23A8-AE95-B9E6-1CA82B7D7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4500563"/>
            <a:ext cx="2808287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AutoShape 1">
            <a:extLst>
              <a:ext uri="{FF2B5EF4-FFF2-40B4-BE49-F238E27FC236}">
                <a16:creationId xmlns:a16="http://schemas.microsoft.com/office/drawing/2014/main" id="{920D98B1-5D33-E756-7BF5-0E014356E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575"/>
            <a:ext cx="6141368" cy="2649976"/>
          </a:xfrm>
          <a:custGeom>
            <a:avLst/>
            <a:gdLst>
              <a:gd name="G0" fmla="+- 11201 0 0"/>
              <a:gd name="G1" fmla="+- 4833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440" cap="flat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t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dist">
              <a:lnSpc>
                <a:spcPct val="100000"/>
              </a:lnSpc>
              <a:spcBef>
                <a:spcPts val="1125"/>
              </a:spcBef>
            </a:pPr>
            <a:r>
              <a:rPr lang="ru-RU" altLang="en-US" b="1" dirty="0">
                <a:solidFill>
                  <a:srgbClr val="EAEAEA"/>
                </a:solidFill>
                <a:latin typeface="Comic Sans MS" panose="030F0702030302020204" pitchFamily="66" charset="0"/>
              </a:rPr>
              <a:t>В России цифры появились только при Петре 1,</a:t>
            </a:r>
          </a:p>
          <a:p>
            <a:pPr algn="dist">
              <a:lnSpc>
                <a:spcPct val="100000"/>
              </a:lnSpc>
              <a:spcBef>
                <a:spcPts val="1125"/>
              </a:spcBef>
            </a:pPr>
            <a:r>
              <a:rPr lang="ru-RU" altLang="en-US" b="1" dirty="0">
                <a:solidFill>
                  <a:srgbClr val="EAEAEA"/>
                </a:solidFill>
                <a:latin typeface="Comic Sans MS" panose="030F0702030302020204" pitchFamily="66" charset="0"/>
              </a:rPr>
              <a:t> до этого же каждой цифре соответствовала </a:t>
            </a:r>
          </a:p>
          <a:p>
            <a:pPr algn="dist">
              <a:lnSpc>
                <a:spcPct val="100000"/>
              </a:lnSpc>
              <a:spcBef>
                <a:spcPts val="1125"/>
              </a:spcBef>
            </a:pPr>
            <a:r>
              <a:rPr lang="ru-RU" altLang="en-US" b="1" dirty="0">
                <a:solidFill>
                  <a:srgbClr val="EAEAEA"/>
                </a:solidFill>
                <a:latin typeface="Comic Sans MS" panose="030F0702030302020204" pitchFamily="66" charset="0"/>
              </a:rPr>
              <a:t>своя буква алфавита. </a:t>
            </a:r>
            <a:br>
              <a:rPr lang="en-US" altLang="en-US" dirty="0">
                <a:solidFill>
                  <a:srgbClr val="EAEAEA"/>
                </a:solidFill>
                <a:latin typeface="Verdana" panose="020B0604030504040204" pitchFamily="34" charset="0"/>
              </a:rPr>
            </a:br>
            <a:endParaRPr lang="en-US" altLang="en-US" dirty="0">
              <a:solidFill>
                <a:srgbClr val="EAEAEA"/>
              </a:solidFill>
              <a:latin typeface="Verdana" panose="020B060403050404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AED3235-3F6B-A46B-DA37-C3D8287BC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104" y="277814"/>
            <a:ext cx="3274684" cy="353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AutoShape 3">
            <a:extLst>
              <a:ext uri="{FF2B5EF4-FFF2-40B4-BE49-F238E27FC236}">
                <a16:creationId xmlns:a16="http://schemas.microsoft.com/office/drawing/2014/main" id="{865DD223-2A81-FC24-A408-F3496BE60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414" y="4428110"/>
            <a:ext cx="7676434" cy="1111718"/>
          </a:xfrm>
          <a:custGeom>
            <a:avLst/>
            <a:gdLst>
              <a:gd name="G0" fmla="+- 11201 0 0"/>
              <a:gd name="G1" fmla="+- 254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440" cap="flat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125"/>
              </a:spcBef>
            </a:pPr>
            <a:r>
              <a:rPr lang="ru-RU" altLang="en-US" b="1" dirty="0">
                <a:solidFill>
                  <a:srgbClr val="EAEAEA"/>
                </a:solidFill>
                <a:latin typeface="Comic Sans MS" panose="030F0702030302020204" pitchFamily="66" charset="0"/>
              </a:rPr>
              <a:t>Первая русская арифметика 1703 года. </a:t>
            </a:r>
          </a:p>
          <a:p>
            <a:pPr>
              <a:lnSpc>
                <a:spcPct val="100000"/>
              </a:lnSpc>
              <a:spcBef>
                <a:spcPts val="1125"/>
              </a:spcBef>
            </a:pPr>
            <a:r>
              <a:rPr lang="ru-RU" altLang="en-US" b="1" dirty="0">
                <a:solidFill>
                  <a:srgbClr val="EAEAEA"/>
                </a:solidFill>
                <a:latin typeface="Comic Sans MS" panose="030F0702030302020204" pitchFamily="66" charset="0"/>
              </a:rPr>
              <a:t>Автор: Леонтий </a:t>
            </a:r>
            <a:r>
              <a:rPr lang="ru-RU" altLang="en-US" b="1" dirty="0" err="1">
                <a:solidFill>
                  <a:srgbClr val="EAEAEA"/>
                </a:solidFill>
                <a:latin typeface="Comic Sans MS" panose="030F0702030302020204" pitchFamily="66" charset="0"/>
              </a:rPr>
              <a:t>Магницкий</a:t>
            </a:r>
            <a:r>
              <a:rPr lang="ru-RU" altLang="en-US" b="1" dirty="0">
                <a:solidFill>
                  <a:srgbClr val="EAEAEA"/>
                </a:solidFill>
                <a:latin typeface="Comic Sans MS" panose="030F0702030302020204" pitchFamily="66" charset="0"/>
              </a:rPr>
              <a:t>. 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B7378DEB-3BE5-B0A9-B91F-6D9F72B0A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138" y="3962400"/>
            <a:ext cx="3493650" cy="275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7" name="AutoShape 5">
            <a:extLst>
              <a:ext uri="{FF2B5EF4-FFF2-40B4-BE49-F238E27FC236}">
                <a16:creationId xmlns:a16="http://schemas.microsoft.com/office/drawing/2014/main" id="{9D2CC548-C435-5C29-28E8-8E9BA02E2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44488"/>
            <a:ext cx="5867400" cy="722312"/>
          </a:xfrm>
          <a:custGeom>
            <a:avLst/>
            <a:gdLst>
              <a:gd name="G0" fmla="+- 22860 0 0"/>
              <a:gd name="G1" fmla="+- 2006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3200" b="1" i="1" dirty="0">
                <a:solidFill>
                  <a:srgbClr val="FFFFCC"/>
                </a:solidFill>
              </a:rPr>
              <a:t>  </a:t>
            </a:r>
            <a:r>
              <a:rPr lang="ru-RU" altLang="en-US" sz="2800" b="1" i="1" dirty="0">
                <a:solidFill>
                  <a:srgbClr val="FFFFCC"/>
                </a:solidFill>
              </a:rPr>
              <a:t>Математика у русского народа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>
            <a:extLst>
              <a:ext uri="{FF2B5EF4-FFF2-40B4-BE49-F238E27FC236}">
                <a16:creationId xmlns:a16="http://schemas.microsoft.com/office/drawing/2014/main" id="{4E028763-F958-9160-B291-6961B4CC5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285875"/>
            <a:ext cx="4445000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CE94FF83-1FC7-ABE0-5A4C-B6FE55199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1357313"/>
            <a:ext cx="3224213" cy="250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9" name="Picture 3">
            <a:extLst>
              <a:ext uri="{FF2B5EF4-FFF2-40B4-BE49-F238E27FC236}">
                <a16:creationId xmlns:a16="http://schemas.microsoft.com/office/drawing/2014/main" id="{2D619A9F-733F-C4AF-2E6F-88DFD5EF7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929063"/>
            <a:ext cx="3357562" cy="25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0" name="AutoShape 4">
            <a:extLst>
              <a:ext uri="{FF2B5EF4-FFF2-40B4-BE49-F238E27FC236}">
                <a16:creationId xmlns:a16="http://schemas.microsoft.com/office/drawing/2014/main" id="{B12A8D49-4D98-0DF7-B8AA-A96C31272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" y="6211888"/>
            <a:ext cx="2613025" cy="642937"/>
          </a:xfrm>
          <a:custGeom>
            <a:avLst/>
            <a:gdLst>
              <a:gd name="G0" fmla="+- 7258 0 0"/>
              <a:gd name="G1" fmla="+- 178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ru-RU" altLang="en-US" sz="3600" b="1" i="1">
                <a:solidFill>
                  <a:srgbClr val="EAEAEA"/>
                </a:solidFill>
                <a:latin typeface="Verdana" panose="020B0604030504040204" pitchFamily="34" charset="0"/>
              </a:rPr>
              <a:t>5,8,13,21</a:t>
            </a: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0A4FB35F-FF82-0CD8-1F3B-02C7F5FE1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929063"/>
            <a:ext cx="3924300" cy="292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ADBC204E-A484-1066-2C17-FBBCF1C6E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4000500"/>
            <a:ext cx="3400425" cy="264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3" name="Picture 7">
            <a:extLst>
              <a:ext uri="{FF2B5EF4-FFF2-40B4-BE49-F238E27FC236}">
                <a16:creationId xmlns:a16="http://schemas.microsoft.com/office/drawing/2014/main" id="{68E1A6BB-D417-8BC6-0747-FF473C48F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55588"/>
            <a:ext cx="762000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>
            <a:extLst>
              <a:ext uri="{FF2B5EF4-FFF2-40B4-BE49-F238E27FC236}">
                <a16:creationId xmlns:a16="http://schemas.microsoft.com/office/drawing/2014/main" id="{6FD3BFEF-F426-59F4-8369-1D1589CB8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857625"/>
            <a:ext cx="3429000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A25B4935-89DF-272B-28C3-11CEA9427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3857625"/>
            <a:ext cx="5357813" cy="2786063"/>
          </a:xfrm>
          <a:prstGeom prst="rect">
            <a:avLst/>
          </a:prstGeom>
          <a:noFill/>
          <a:ln w="9360" cap="flat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9EA0BC93-0EFD-E6C0-0D0F-7F9EB138A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5640" tIns="125640" rIns="125640" bIns="125640" anchor="ctr"/>
          <a:lstStyle>
            <a:lvl1pPr>
              <a:tabLst>
                <a:tab pos="0" algn="l"/>
                <a:tab pos="1465263" algn="l"/>
                <a:tab pos="2932113" algn="l"/>
                <a:tab pos="4398963" algn="l"/>
                <a:tab pos="5865813" algn="l"/>
                <a:tab pos="7332663" algn="l"/>
                <a:tab pos="8799513" algn="l"/>
                <a:tab pos="10266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1465263" algn="l"/>
                <a:tab pos="2932113" algn="l"/>
                <a:tab pos="4398963" algn="l"/>
                <a:tab pos="5865813" algn="l"/>
                <a:tab pos="7332663" algn="l"/>
                <a:tab pos="8799513" algn="l"/>
                <a:tab pos="10266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1465263" algn="l"/>
                <a:tab pos="2932113" algn="l"/>
                <a:tab pos="4398963" algn="l"/>
                <a:tab pos="5865813" algn="l"/>
                <a:tab pos="7332663" algn="l"/>
                <a:tab pos="8799513" algn="l"/>
                <a:tab pos="10266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1465263" algn="l"/>
                <a:tab pos="2932113" algn="l"/>
                <a:tab pos="4398963" algn="l"/>
                <a:tab pos="5865813" algn="l"/>
                <a:tab pos="7332663" algn="l"/>
                <a:tab pos="8799513" algn="l"/>
                <a:tab pos="10266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1465263" algn="l"/>
                <a:tab pos="2932113" algn="l"/>
                <a:tab pos="4398963" algn="l"/>
                <a:tab pos="5865813" algn="l"/>
                <a:tab pos="7332663" algn="l"/>
                <a:tab pos="8799513" algn="l"/>
                <a:tab pos="10266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465263" algn="l"/>
                <a:tab pos="2932113" algn="l"/>
                <a:tab pos="4398963" algn="l"/>
                <a:tab pos="5865813" algn="l"/>
                <a:tab pos="7332663" algn="l"/>
                <a:tab pos="8799513" algn="l"/>
                <a:tab pos="10266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465263" algn="l"/>
                <a:tab pos="2932113" algn="l"/>
                <a:tab pos="4398963" algn="l"/>
                <a:tab pos="5865813" algn="l"/>
                <a:tab pos="7332663" algn="l"/>
                <a:tab pos="8799513" algn="l"/>
                <a:tab pos="10266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465263" algn="l"/>
                <a:tab pos="2932113" algn="l"/>
                <a:tab pos="4398963" algn="l"/>
                <a:tab pos="5865813" algn="l"/>
                <a:tab pos="7332663" algn="l"/>
                <a:tab pos="8799513" algn="l"/>
                <a:tab pos="10266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465263" algn="l"/>
                <a:tab pos="2932113" algn="l"/>
                <a:tab pos="4398963" algn="l"/>
                <a:tab pos="5865813" algn="l"/>
                <a:tab pos="7332663" algn="l"/>
                <a:tab pos="8799513" algn="l"/>
                <a:tab pos="102663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90000"/>
              </a:lnSpc>
              <a:spcAft>
                <a:spcPts val="1438"/>
              </a:spcAft>
            </a:pPr>
            <a:r>
              <a:rPr lang="ru-RU" altLang="en-US" sz="3300" b="1">
                <a:solidFill>
                  <a:srgbClr val="EAEAEA"/>
                </a:solidFill>
                <a:latin typeface="Verdana" panose="020B0604030504040204" pitchFamily="34" charset="0"/>
              </a:rPr>
              <a:t>Математика в мире животных и насекомых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4E0AECC0-0585-F8DF-315D-6225059D7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14375"/>
            <a:ext cx="207168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5" name="Picture 5">
            <a:extLst>
              <a:ext uri="{FF2B5EF4-FFF2-40B4-BE49-F238E27FC236}">
                <a16:creationId xmlns:a16="http://schemas.microsoft.com/office/drawing/2014/main" id="{219B4A0D-CDDA-4B47-80BA-8B35528FF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1071563"/>
            <a:ext cx="3357562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284B4DBB-846E-365B-4125-242B0EB2F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14375"/>
            <a:ext cx="2143125" cy="235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7" name="Picture 7">
            <a:extLst>
              <a:ext uri="{FF2B5EF4-FFF2-40B4-BE49-F238E27FC236}">
                <a16:creationId xmlns:a16="http://schemas.microsoft.com/office/drawing/2014/main" id="{8D347C80-DD51-3681-5965-B9C14D68A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071563"/>
            <a:ext cx="2786063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6485AABD-DD10-ADC6-8555-18E20308C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071563"/>
            <a:ext cx="5786438" cy="278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9" name="Picture 9">
            <a:extLst>
              <a:ext uri="{FF2B5EF4-FFF2-40B4-BE49-F238E27FC236}">
                <a16:creationId xmlns:a16="http://schemas.microsoft.com/office/drawing/2014/main" id="{BB551376-B4BA-7480-2EBE-E30C0E702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297" y="857250"/>
            <a:ext cx="5929312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50" name="Picture 10">
            <a:extLst>
              <a:ext uri="{FF2B5EF4-FFF2-40B4-BE49-F238E27FC236}">
                <a16:creationId xmlns:a16="http://schemas.microsoft.com/office/drawing/2014/main" id="{8CF4DB64-B64D-A426-C817-650C3C32C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3714750"/>
            <a:ext cx="5722390" cy="307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51" name="Picture 11">
            <a:extLst>
              <a:ext uri="{FF2B5EF4-FFF2-40B4-BE49-F238E27FC236}">
                <a16:creationId xmlns:a16="http://schemas.microsoft.com/office/drawing/2014/main" id="{29DFA051-7BA3-CCF9-C290-11B10D256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714375"/>
            <a:ext cx="3000375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6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6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1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75824B3A-201E-ED61-6D90-7FB932F0A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0"/>
            <a:ext cx="8472488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altLang="en-US" sz="4000">
                <a:solidFill>
                  <a:srgbClr val="FFFFCC"/>
                </a:solidFill>
              </a:rPr>
              <a:t> </a:t>
            </a:r>
            <a:br>
              <a:rPr lang="ru-RU" altLang="en-US">
                <a:solidFill>
                  <a:srgbClr val="FFFFCC"/>
                </a:solidFill>
              </a:rPr>
            </a:br>
            <a:r>
              <a:rPr lang="ru-RU" altLang="en-US" sz="4000">
                <a:solidFill>
                  <a:srgbClr val="FFFF00"/>
                </a:solidFill>
                <a:latin typeface="Monotype Corsiva" panose="03010101010201010101" pitchFamily="66" charset="0"/>
              </a:rPr>
              <a:t>Математика в живой и неживой  природе</a:t>
            </a:r>
            <a:r>
              <a:rPr lang="ru-RU" altLang="en-US" sz="4000" b="1" i="1">
                <a:solidFill>
                  <a:srgbClr val="FFFFCC"/>
                </a:solidFill>
              </a:rPr>
              <a:t>.</a:t>
            </a:r>
            <a:br>
              <a:rPr lang="en-US" altLang="en-US" sz="4000">
                <a:solidFill>
                  <a:srgbClr val="FFFFCC"/>
                </a:solidFill>
              </a:rPr>
            </a:br>
            <a:endParaRPr lang="en-US" altLang="en-US" sz="4000">
              <a:solidFill>
                <a:srgbClr val="FFFFCC"/>
              </a:solidFill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816801A6-D670-1CCF-7B5A-A7FA02CBD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875"/>
            <a:ext cx="209867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5" name="Picture 3">
            <a:extLst>
              <a:ext uri="{FF2B5EF4-FFF2-40B4-BE49-F238E27FC236}">
                <a16:creationId xmlns:a16="http://schemas.microsoft.com/office/drawing/2014/main" id="{ADB77D73-C542-70F3-1E1C-92F8723C9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285875"/>
            <a:ext cx="2357437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6C0B40DB-287E-3B5F-B746-90EAF1983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1285875"/>
            <a:ext cx="20320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7" name="Picture 5">
            <a:extLst>
              <a:ext uri="{FF2B5EF4-FFF2-40B4-BE49-F238E27FC236}">
                <a16:creationId xmlns:a16="http://schemas.microsoft.com/office/drawing/2014/main" id="{A027BFA1-7701-49DE-467E-9E6F5BCC9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8938"/>
            <a:ext cx="2011363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BBBA713E-2E5F-8E3A-4A25-379B3846B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1428750"/>
            <a:ext cx="1785937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9" name="Picture 7">
            <a:extLst>
              <a:ext uri="{FF2B5EF4-FFF2-40B4-BE49-F238E27FC236}">
                <a16:creationId xmlns:a16="http://schemas.microsoft.com/office/drawing/2014/main" id="{92DA21CB-92DE-70B3-7B1C-379D20D8D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214688"/>
            <a:ext cx="1643063" cy="169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3" name="Picture 11">
            <a:extLst>
              <a:ext uri="{FF2B5EF4-FFF2-40B4-BE49-F238E27FC236}">
                <a16:creationId xmlns:a16="http://schemas.microsoft.com/office/drawing/2014/main" id="{156EC3E9-CADC-643F-253F-EA00E60B7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5000625"/>
            <a:ext cx="1597025" cy="154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4" name="Picture 12">
            <a:extLst>
              <a:ext uri="{FF2B5EF4-FFF2-40B4-BE49-F238E27FC236}">
                <a16:creationId xmlns:a16="http://schemas.microsoft.com/office/drawing/2014/main" id="{3C5FD970-EE7C-393D-3AD0-1066C7CA6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5000625"/>
            <a:ext cx="1831976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746E38E5-8A1E-57FF-5D97-8DCE570F6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665" y="5143500"/>
            <a:ext cx="2357438" cy="1530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67972C-CA47-42F1-B5C6-E81593F3BC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7325" y="4905375"/>
            <a:ext cx="1597025" cy="16367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044D49F-B69E-342A-D21B-EDF01857AB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1983" y="3054349"/>
            <a:ext cx="2357437" cy="17684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FC3C7E-C21A-55C4-B352-F8D974B0BC5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03700" y="3178176"/>
            <a:ext cx="1720849" cy="172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128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>
            <a:extLst>
              <a:ext uri="{FF2B5EF4-FFF2-40B4-BE49-F238E27FC236}">
                <a16:creationId xmlns:a16="http://schemas.microsoft.com/office/drawing/2014/main" id="{EB448A50-F306-29BC-5DA4-81353B508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3571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3600" b="1">
                <a:solidFill>
                  <a:srgbClr val="FFFFCC"/>
                </a:solidFill>
              </a:rPr>
              <a:t>Математика геометрических </a:t>
            </a:r>
            <a:br>
              <a:rPr lang="ru-RU" altLang="en-US">
                <a:solidFill>
                  <a:srgbClr val="FFFFCC"/>
                </a:solidFill>
              </a:rPr>
            </a:br>
            <a:r>
              <a:rPr lang="ru-RU" altLang="en-US" sz="3600" b="1">
                <a:solidFill>
                  <a:srgbClr val="FFFFCC"/>
                </a:solidFill>
              </a:rPr>
              <a:t>тел и фигур</a:t>
            </a:r>
            <a:br>
              <a:rPr lang="en-US" altLang="en-US" sz="3600">
                <a:solidFill>
                  <a:srgbClr val="FFFFCC"/>
                </a:solidFill>
              </a:rPr>
            </a:br>
            <a:endParaRPr lang="en-US" altLang="en-US" sz="3600">
              <a:solidFill>
                <a:srgbClr val="FFFFCC"/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01D9365-EBCD-9B10-7EA3-61708C295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143000"/>
            <a:ext cx="2317750" cy="2071688"/>
          </a:xfrm>
          <a:prstGeom prst="rect">
            <a:avLst/>
          </a:prstGeom>
          <a:noFill/>
          <a:ln w="9360" cap="flat">
            <a:solidFill>
              <a:srgbClr val="6666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7" name="Picture 3">
            <a:extLst>
              <a:ext uri="{FF2B5EF4-FFF2-40B4-BE49-F238E27FC236}">
                <a16:creationId xmlns:a16="http://schemas.microsoft.com/office/drawing/2014/main" id="{CA1B9CCF-D4A7-57ED-CF10-1BF1A0650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214438"/>
            <a:ext cx="2119313" cy="1643062"/>
          </a:xfrm>
          <a:prstGeom prst="rect">
            <a:avLst/>
          </a:prstGeom>
          <a:noFill/>
          <a:ln w="9360" cap="flat">
            <a:solidFill>
              <a:srgbClr val="6666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0152E8AF-701A-BA61-D2A6-F8F6A580C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3357563"/>
            <a:ext cx="2214562" cy="231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9" name="Picture 5">
            <a:extLst>
              <a:ext uri="{FF2B5EF4-FFF2-40B4-BE49-F238E27FC236}">
                <a16:creationId xmlns:a16="http://schemas.microsoft.com/office/drawing/2014/main" id="{B09613F6-E791-5741-726B-AD96D3D9C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4143375"/>
            <a:ext cx="24288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3E3332CC-CF33-949F-AED4-2ED8ECBF4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7" y="3429000"/>
            <a:ext cx="213042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1" name="Picture 7">
            <a:extLst>
              <a:ext uri="{FF2B5EF4-FFF2-40B4-BE49-F238E27FC236}">
                <a16:creationId xmlns:a16="http://schemas.microsoft.com/office/drawing/2014/main" id="{483DEB51-6825-F42D-73EE-1AEDF93F4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882" y="1377621"/>
            <a:ext cx="1692275" cy="192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AB819C34-8F99-ABB6-DD5E-302A98118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85800"/>
            <a:ext cx="178593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3" name="Picture 9">
            <a:extLst>
              <a:ext uri="{FF2B5EF4-FFF2-40B4-BE49-F238E27FC236}">
                <a16:creationId xmlns:a16="http://schemas.microsoft.com/office/drawing/2014/main" id="{81539180-5300-8DCE-5FC7-55AA2154C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357563"/>
            <a:ext cx="928687" cy="235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4" name="Picture 10">
            <a:extLst>
              <a:ext uri="{FF2B5EF4-FFF2-40B4-BE49-F238E27FC236}">
                <a16:creationId xmlns:a16="http://schemas.microsoft.com/office/drawing/2014/main" id="{B50E5BFC-A4C8-6735-202B-8ED693E6D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714875"/>
            <a:ext cx="1000125" cy="192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5" name="Picture 11">
            <a:extLst>
              <a:ext uri="{FF2B5EF4-FFF2-40B4-BE49-F238E27FC236}">
                <a16:creationId xmlns:a16="http://schemas.microsoft.com/office/drawing/2014/main" id="{8DE6AAB1-705A-0004-AFD6-E9D02C058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357563"/>
            <a:ext cx="1357313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6" name="Picture 12">
            <a:extLst>
              <a:ext uri="{FF2B5EF4-FFF2-40B4-BE49-F238E27FC236}">
                <a16:creationId xmlns:a16="http://schemas.microsoft.com/office/drawing/2014/main" id="{DCB7DE73-D126-FC0C-82AD-3B867001D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14813"/>
            <a:ext cx="1928813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3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8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6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51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>
            <a:extLst>
              <a:ext uri="{FF2B5EF4-FFF2-40B4-BE49-F238E27FC236}">
                <a16:creationId xmlns:a16="http://schemas.microsoft.com/office/drawing/2014/main" id="{79C4EB32-88EC-9BA3-3B95-4EDE09F34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111451"/>
            <a:ext cx="7948613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8652358C-F525-CB21-5A28-F54D1D8C7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928688"/>
            <a:ext cx="2084387" cy="1214437"/>
          </a:xfrm>
          <a:prstGeom prst="rect">
            <a:avLst/>
          </a:prstGeom>
          <a:noFill/>
          <a:ln w="9360" cap="flat">
            <a:solidFill>
              <a:srgbClr val="33CC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1" name="Picture 3">
            <a:extLst>
              <a:ext uri="{FF2B5EF4-FFF2-40B4-BE49-F238E27FC236}">
                <a16:creationId xmlns:a16="http://schemas.microsoft.com/office/drawing/2014/main" id="{A738A0D6-29D3-B605-919D-E344668E0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262" y="4819254"/>
            <a:ext cx="2443738" cy="180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2375898C-C2D4-3F7C-AB91-9CCC5FE73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543" y="964406"/>
            <a:ext cx="2643188" cy="180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Picture 5">
            <a:extLst>
              <a:ext uri="{FF2B5EF4-FFF2-40B4-BE49-F238E27FC236}">
                <a16:creationId xmlns:a16="http://schemas.microsoft.com/office/drawing/2014/main" id="{21748BF5-A318-DEB1-5F49-F36BA9E76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1000125"/>
            <a:ext cx="1428750" cy="104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4" name="Picture 6">
            <a:extLst>
              <a:ext uri="{FF2B5EF4-FFF2-40B4-BE49-F238E27FC236}">
                <a16:creationId xmlns:a16="http://schemas.microsoft.com/office/drawing/2014/main" id="{F5D666C4-F38B-7392-7A76-07BA06C12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843" y="3036012"/>
            <a:ext cx="1858963" cy="245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5" name="Picture 7">
            <a:extLst>
              <a:ext uri="{FF2B5EF4-FFF2-40B4-BE49-F238E27FC236}">
                <a16:creationId xmlns:a16="http://schemas.microsoft.com/office/drawing/2014/main" id="{4B1D8296-75A0-C4C7-E86A-C6E9BCC2F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469" y="2632868"/>
            <a:ext cx="2643188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6" name="Picture 8">
            <a:extLst>
              <a:ext uri="{FF2B5EF4-FFF2-40B4-BE49-F238E27FC236}">
                <a16:creationId xmlns:a16="http://schemas.microsoft.com/office/drawing/2014/main" id="{E438A5CF-9463-CEA6-E31E-F90CE487E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4587328"/>
            <a:ext cx="2247900" cy="227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7" name="Picture 9">
            <a:extLst>
              <a:ext uri="{FF2B5EF4-FFF2-40B4-BE49-F238E27FC236}">
                <a16:creationId xmlns:a16="http://schemas.microsoft.com/office/drawing/2014/main" id="{9D7D4017-6C5F-625E-59CC-B0E58CBA3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357438"/>
            <a:ext cx="2574925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5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>
            <a:extLst>
              <a:ext uri="{FF2B5EF4-FFF2-40B4-BE49-F238E27FC236}">
                <a16:creationId xmlns:a16="http://schemas.microsoft.com/office/drawing/2014/main" id="{C78582B1-8EAF-E72E-33A8-634B07172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4400">
                <a:solidFill>
                  <a:srgbClr val="FFFFCC"/>
                </a:solidFill>
              </a:rPr>
              <a:t> </a:t>
            </a:r>
            <a:r>
              <a:rPr lang="ru-RU" altLang="en-US" sz="4400" i="1">
                <a:solidFill>
                  <a:srgbClr val="FFFFCC"/>
                </a:solidFill>
              </a:rPr>
              <a:t>Математика в медицине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1E31B201-7BFE-D24A-90F4-6283BC9E8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17638"/>
            <a:ext cx="2585244" cy="2214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39" name="Picture 3">
            <a:extLst>
              <a:ext uri="{FF2B5EF4-FFF2-40B4-BE49-F238E27FC236}">
                <a16:creationId xmlns:a16="http://schemas.microsoft.com/office/drawing/2014/main" id="{02E89B67-62A3-BD55-9BC6-C948A532C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371" y="1357313"/>
            <a:ext cx="3437759" cy="207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9D115AC0-2ECB-6BF3-1DE9-2AFD5887F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5" y="4258879"/>
            <a:ext cx="2125663" cy="233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1" name="Picture 5">
            <a:extLst>
              <a:ext uri="{FF2B5EF4-FFF2-40B4-BE49-F238E27FC236}">
                <a16:creationId xmlns:a16="http://schemas.microsoft.com/office/drawing/2014/main" id="{B1F8BD76-FF91-B546-EB2E-EA668A6C5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094" y="3936727"/>
            <a:ext cx="2165350" cy="221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2" name="Picture 6">
            <a:extLst>
              <a:ext uri="{FF2B5EF4-FFF2-40B4-BE49-F238E27FC236}">
                <a16:creationId xmlns:a16="http://schemas.microsoft.com/office/drawing/2014/main" id="{AAE70B95-D3F4-7626-22CA-C84D65539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707" y="3821496"/>
            <a:ext cx="2934685" cy="2445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48637F80-09BA-819C-A5FB-A933D1015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b="1" i="1">
                <a:solidFill>
                  <a:srgbClr val="FFFFCC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B38A8571-8050-EA90-5A8A-4D0525549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63" y="311150"/>
            <a:ext cx="682148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3" name="Picture 3">
            <a:extLst>
              <a:ext uri="{FF2B5EF4-FFF2-40B4-BE49-F238E27FC236}">
                <a16:creationId xmlns:a16="http://schemas.microsoft.com/office/drawing/2014/main" id="{1D73AF07-05DB-D6D8-E3AA-4B8C38624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2" y="1571625"/>
            <a:ext cx="2566549" cy="162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6D8CE1FD-387F-5EE3-927B-AC6E49607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3452973"/>
            <a:ext cx="1851025" cy="113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5" name="Picture 5">
            <a:extLst>
              <a:ext uri="{FF2B5EF4-FFF2-40B4-BE49-F238E27FC236}">
                <a16:creationId xmlns:a16="http://schemas.microsoft.com/office/drawing/2014/main" id="{0CAF7321-D08E-8D0A-2142-8C6F82F84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643313"/>
            <a:ext cx="2679700" cy="14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FE83D04C-8769-E095-6E8A-1B39B9829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25" y="3196076"/>
            <a:ext cx="2428875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7" name="Picture 7">
            <a:extLst>
              <a:ext uri="{FF2B5EF4-FFF2-40B4-BE49-F238E27FC236}">
                <a16:creationId xmlns:a16="http://schemas.microsoft.com/office/drawing/2014/main" id="{287F65F1-BA2A-05A1-BB5E-EFF9ECB9F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14438"/>
            <a:ext cx="2508250" cy="2014537"/>
          </a:xfrm>
          <a:prstGeom prst="rect">
            <a:avLst/>
          </a:prstGeom>
          <a:noFill/>
          <a:ln>
            <a:noFill/>
          </a:ln>
          <a:effectLst>
            <a:outerShdw dist="138989" dir="2700000" algn="ctr" rotWithShape="0">
              <a:srgbClr val="333333">
                <a:alpha val="6501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368" name="Picture 8">
            <a:extLst>
              <a:ext uri="{FF2B5EF4-FFF2-40B4-BE49-F238E27FC236}">
                <a16:creationId xmlns:a16="http://schemas.microsoft.com/office/drawing/2014/main" id="{4DDB211E-A77F-809B-F15B-D3AF91EE0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428750"/>
            <a:ext cx="2297113" cy="145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70" name="Picture 10">
            <a:extLst>
              <a:ext uri="{FF2B5EF4-FFF2-40B4-BE49-F238E27FC236}">
                <a16:creationId xmlns:a16="http://schemas.microsoft.com/office/drawing/2014/main" id="{BC9DB979-BB0F-AE87-871E-04A619B16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5286375"/>
            <a:ext cx="32861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1F3D24-79FC-ECCA-5BCF-E423FC6D1D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4815208"/>
            <a:ext cx="3681358" cy="193784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3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pat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">
                                      <p:cBhvr additive="repl">
                                        <p:cTn id="37" dur="2000" fill="hold"/>
                                        <p:tgtEl>
                                          <p:spTgt spid="15370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utoShape 1">
            <a:extLst>
              <a:ext uri="{FF2B5EF4-FFF2-40B4-BE49-F238E27FC236}">
                <a16:creationId xmlns:a16="http://schemas.microsoft.com/office/drawing/2014/main" id="{156A03EE-21C5-3848-E9C0-ED75C1BFB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4163" y="347663"/>
            <a:ext cx="184150" cy="366712"/>
          </a:xfrm>
          <a:custGeom>
            <a:avLst/>
            <a:gdLst>
              <a:gd name="G0" fmla="+- 511 0 0"/>
              <a:gd name="G1" fmla="+- 101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AA30540-9CD3-BFB8-0138-140021711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14313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marL="342900" indent="-341313" algn="ctr">
              <a:lnSpc>
                <a:spcPct val="100000"/>
              </a:lnSpc>
              <a:spcBef>
                <a:spcPts val="800"/>
              </a:spcBef>
            </a:pPr>
            <a:r>
              <a:rPr lang="ru-RU" altLang="en-US" sz="3200" b="1" i="1">
                <a:solidFill>
                  <a:srgbClr val="EAEAEA"/>
                </a:solidFill>
                <a:latin typeface="Verdana" panose="020B0604030504040204" pitchFamily="34" charset="0"/>
              </a:rPr>
              <a:t>Мои  исследования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D469A8C-E298-4405-31FC-464158194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15963"/>
            <a:ext cx="4357688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2400" b="1" i="1">
                <a:solidFill>
                  <a:srgbClr val="EAEA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- это жизнь</a:t>
            </a:r>
          </a:p>
        </p:txBody>
      </p:sp>
      <p:graphicFrame>
        <p:nvGraphicFramePr>
          <p:cNvPr id="16388" name="Object 4">
            <a:extLst>
              <a:ext uri="{FF2B5EF4-FFF2-40B4-BE49-F238E27FC236}">
                <a16:creationId xmlns:a16="http://schemas.microsoft.com/office/drawing/2014/main" id="{55FECCB6-80FC-2F59-BC2A-36C1D2C6FF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071563"/>
          <a:ext cx="4143375" cy="246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00000" imgH="1800000" progId="">
                  <p:embed/>
                </p:oleObj>
              </mc:Choice>
              <mc:Fallback>
                <p:oleObj r:id="rId3" imgW="1800000" imgH="1800000" progId="">
                  <p:embed/>
                  <p:pic>
                    <p:nvPicPr>
                      <p:cNvPr id="16388" name="Object 4">
                        <a:extLst>
                          <a:ext uri="{FF2B5EF4-FFF2-40B4-BE49-F238E27FC236}">
                            <a16:creationId xmlns:a16="http://schemas.microsoft.com/office/drawing/2014/main" id="{55FECCB6-80FC-2F59-BC2A-36C1D2C6FF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071563"/>
                        <a:ext cx="4143375" cy="246221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Rectangle 5">
            <a:extLst>
              <a:ext uri="{FF2B5EF4-FFF2-40B4-BE49-F238E27FC236}">
                <a16:creationId xmlns:a16="http://schemas.microsoft.com/office/drawing/2014/main" id="{ECE98275-74AA-E429-0478-CE64088D7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787400"/>
            <a:ext cx="4572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2400" b="1" i="1">
                <a:solidFill>
                  <a:srgbClr val="EAEA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Нужна ли математика </a:t>
            </a:r>
          </a:p>
          <a:p>
            <a:pPr algn="ctr">
              <a:lnSpc>
                <a:spcPct val="100000"/>
              </a:lnSpc>
            </a:pPr>
            <a:r>
              <a:rPr lang="ru-RU" altLang="en-US" sz="2400" b="1" i="1">
                <a:solidFill>
                  <a:srgbClr val="EAEA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жизни людей? </a:t>
            </a:r>
          </a:p>
        </p:txBody>
      </p:sp>
      <p:graphicFrame>
        <p:nvGraphicFramePr>
          <p:cNvPr id="16390" name="Object 6">
            <a:extLst>
              <a:ext uri="{FF2B5EF4-FFF2-40B4-BE49-F238E27FC236}">
                <a16:creationId xmlns:a16="http://schemas.microsoft.com/office/drawing/2014/main" id="{649F8660-44CB-7A00-BC71-2D9F3AFB30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86250" y="1428750"/>
          <a:ext cx="4857750" cy="25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800000" imgH="1800000" progId="">
                  <p:embed/>
                </p:oleObj>
              </mc:Choice>
              <mc:Fallback>
                <p:oleObj r:id="rId5" imgW="1800000" imgH="1800000" progId="">
                  <p:embed/>
                  <p:pic>
                    <p:nvPicPr>
                      <p:cNvPr id="16390" name="Object 6">
                        <a:extLst>
                          <a:ext uri="{FF2B5EF4-FFF2-40B4-BE49-F238E27FC236}">
                            <a16:creationId xmlns:a16="http://schemas.microsoft.com/office/drawing/2014/main" id="{649F8660-44CB-7A00-BC71-2D9F3AFB30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0" y="1428750"/>
                        <a:ext cx="4857750" cy="25717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Group 7">
            <a:extLst>
              <a:ext uri="{FF2B5EF4-FFF2-40B4-BE49-F238E27FC236}">
                <a16:creationId xmlns:a16="http://schemas.microsoft.com/office/drawing/2014/main" id="{56A1B046-AF76-C673-6874-86BF09CB61E0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3929063"/>
          <a:ext cx="6573838" cy="2807081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val="4084274141"/>
                    </a:ext>
                  </a:extLst>
                </a:gridCol>
                <a:gridCol w="2382838">
                  <a:extLst>
                    <a:ext uri="{9D8B030D-6E8A-4147-A177-3AD203B41FA5}">
                      <a16:colId xmlns:a16="http://schemas.microsoft.com/office/drawing/2014/main" val="771959492"/>
                    </a:ext>
                  </a:extLst>
                </a:gridCol>
              </a:tblGrid>
              <a:tr h="315913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342900" marR="0" lvl="0" indent="-341313" algn="just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в быту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17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266918"/>
                  </a:ext>
                </a:extLst>
              </a:tr>
              <a:tr h="315913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342900" marR="0" lvl="0" indent="-341313" algn="just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на ней держится мир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26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63482"/>
                  </a:ext>
                </a:extLst>
              </a:tr>
              <a:tr h="315913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342900" marR="0" lvl="0" indent="-341313" algn="just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в любой профессии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15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93915"/>
                  </a:ext>
                </a:extLst>
              </a:tr>
              <a:tr h="315913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342900" marR="0" lvl="0" indent="-341313" algn="just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нужна везде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11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568934"/>
                  </a:ext>
                </a:extLst>
              </a:tr>
              <a:tr h="381000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34925" marR="0" lvl="0" indent="0" algn="just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чтобы получить хорошее образование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10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487121"/>
                  </a:ext>
                </a:extLst>
              </a:tr>
              <a:tr h="315913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342900" marR="0" lvl="0" indent="-341313" algn="just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стать учёным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7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79993"/>
                  </a:ext>
                </a:extLst>
              </a:tr>
              <a:tr h="315913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342900" marR="0" lvl="0" indent="-341313" algn="just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во всех науках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9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7937518"/>
                  </a:ext>
                </a:extLst>
              </a:tr>
              <a:tr h="315913"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342900" marR="0" lvl="0" indent="-341313" algn="just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в музыке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42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1pPr>
                      <a:lvl2pPr>
                        <a:spcBef>
                          <a:spcPts val="113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2pPr>
                      <a:lvl3pPr>
                        <a:spcBef>
                          <a:spcPts val="85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3pPr>
                      <a:lvl4pPr>
                        <a:spcBef>
                          <a:spcPts val="575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4pPr>
                      <a:lvl5pPr>
                        <a:spcBef>
                          <a:spcPts val="288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5pPr>
                      <a:lvl6pPr marL="25146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6pPr>
                      <a:lvl7pPr marL="29718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7pPr>
                      <a:lvl8pPr marL="34290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8pPr>
                      <a:lvl9pPr marL="3886200" indent="-228600" defTabSz="457200" fontAlgn="base" hangingPunct="0">
                        <a:lnSpc>
                          <a:spcPct val="9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DejaVu Sans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DejaVu Sans" charset="0"/>
                        </a:rPr>
                        <a:t>5</a:t>
                      </a:r>
                    </a:p>
                  </a:txBody>
                  <a:tcPr marL="66240" marR="6624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269150"/>
                  </a:ext>
                </a:extLst>
              </a:tr>
            </a:tbl>
          </a:graphicData>
        </a:graphic>
      </p:graphicFrame>
      <p:sp>
        <p:nvSpPr>
          <p:cNvPr id="16450" name="Rectangle 66">
            <a:extLst>
              <a:ext uri="{FF2B5EF4-FFF2-40B4-BE49-F238E27FC236}">
                <a16:creationId xmlns:a16="http://schemas.microsoft.com/office/drawing/2014/main" id="{80E2909D-1885-A9CB-FBDA-7667A2258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3500438"/>
            <a:ext cx="6145213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2000" b="1" i="1">
                <a:solidFill>
                  <a:srgbClr val="EAEAEA"/>
                </a:solidFill>
                <a:cs typeface="Times New Roman" panose="02020603050405020304" pitchFamily="18" charset="0"/>
              </a:rPr>
              <a:t>Где находит свое  применение  математика?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500"/>
                                        <p:tgtEl>
                                          <p:spTgt spid="16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>
            <a:extLst>
              <a:ext uri="{FF2B5EF4-FFF2-40B4-BE49-F238E27FC236}">
                <a16:creationId xmlns:a16="http://schemas.microsoft.com/office/drawing/2014/main" id="{DA04D528-C173-6BE5-6ABE-719A3AFCC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88913"/>
            <a:ext cx="6870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altLang="en-US" sz="4400" b="1" i="1">
                <a:solidFill>
                  <a:srgbClr val="FFFFCC"/>
                </a:solidFill>
                <a:latin typeface="Times New Roman" panose="02020603050405020304" pitchFamily="18" charset="0"/>
              </a:rPr>
              <a:t>Заключение.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9C0C9521-2294-4763-822D-3619C3CCF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1600200"/>
            <a:ext cx="8501062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marL="34925" algn="just">
              <a:lnSpc>
                <a:spcPct val="150000"/>
              </a:lnSpc>
            </a:pPr>
            <a:r>
              <a:rPr lang="ru-RU" altLang="en-US" sz="3200" b="1" i="1">
                <a:solidFill>
                  <a:srgbClr val="E5E5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Математика  –  часть  мира, </a:t>
            </a:r>
          </a:p>
          <a:p>
            <a:pPr marL="34925" algn="ctr">
              <a:lnSpc>
                <a:spcPct val="150000"/>
              </a:lnSpc>
            </a:pPr>
            <a:r>
              <a:rPr lang="ru-RU" altLang="en-US" sz="3200" b="1" i="1">
                <a:solidFill>
                  <a:srgbClr val="E5E5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в котором   мы   живём. </a:t>
            </a:r>
          </a:p>
          <a:p>
            <a:pPr marL="34925" algn="ctr">
              <a:lnSpc>
                <a:spcPct val="100000"/>
              </a:lnSpc>
              <a:spcBef>
                <a:spcPts val="1650"/>
              </a:spcBef>
            </a:pPr>
            <a:r>
              <a:rPr lang="ru-RU" altLang="en-US" sz="4000" b="1" i="1">
                <a:solidFill>
                  <a:srgbClr val="A3E0C2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Математика - это жизнь </a:t>
            </a:r>
            <a:r>
              <a:rPr lang="ru-RU" altLang="en-US" sz="6600" b="1" i="1">
                <a:solidFill>
                  <a:srgbClr val="A3E0C2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!</a:t>
            </a:r>
          </a:p>
          <a:p>
            <a:pPr marL="34925" algn="just">
              <a:lnSpc>
                <a:spcPct val="100000"/>
              </a:lnSpc>
            </a:pPr>
            <a:endParaRPr lang="en-US" altLang="en-US" sz="6600">
              <a:solidFill>
                <a:srgbClr val="EAEAEA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marL="34925" algn="just">
              <a:lnSpc>
                <a:spcPct val="100000"/>
              </a:lnSpc>
              <a:spcBef>
                <a:spcPts val="800"/>
              </a:spcBef>
            </a:pPr>
            <a:r>
              <a:rPr lang="ru-RU" altLang="en-US" sz="3200">
                <a:solidFill>
                  <a:srgbClr val="FFFF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E11619DB-5424-4C76-D65C-DEC725B76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429125"/>
            <a:ext cx="5500687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5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8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3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689178-7B27-3A37-DE78-82EEB0BB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6C5596-676D-6736-BD62-29EF93834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FF00"/>
                </a:solidFill>
              </a:rPr>
              <a:t>         </a:t>
            </a:r>
          </a:p>
          <a:p>
            <a:r>
              <a:rPr lang="ru-RU" b="1" i="1" dirty="0">
                <a:solidFill>
                  <a:srgbClr val="FFFF00"/>
                </a:solidFill>
              </a:rPr>
              <a:t>          СПАСИБО ЗА ВНИМАНИЕ!!!!!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26191B-797A-3A9D-2040-2DF97DC9B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430" y="4423102"/>
            <a:ext cx="2737069" cy="202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8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DejaVu Sans"/>
      </a:majorFont>
      <a:minorFont>
        <a:latin typeface="Arial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48bff22-6d84-4942-a4fb-e6b9bcd0ac00}" enabled="0" method="" siteId="{d48bff22-6d84-4942-a4fb-e6b9bcd0ac0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358</Words>
  <Application>Microsoft Office PowerPoint</Application>
  <PresentationFormat>Экран (4:3)</PresentationFormat>
  <Paragraphs>88</Paragraphs>
  <Slides>16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USERS</dc:creator>
  <cp:lastModifiedBy>Kirikutsa, Margarita</cp:lastModifiedBy>
  <cp:revision>62</cp:revision>
  <cp:lastPrinted>1601-01-01T00:00:00Z</cp:lastPrinted>
  <dcterms:created xsi:type="dcterms:W3CDTF">2007-10-06T15:17:52Z</dcterms:created>
  <dcterms:modified xsi:type="dcterms:W3CDTF">2024-04-26T20:33:20Z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</Properties>
</file>