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9E00"/>
    <a:srgbClr val="9AA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1" autoAdjust="0"/>
    <p:restoredTop sz="98743" autoAdjust="0"/>
  </p:normalViewPr>
  <p:slideViewPr>
    <p:cSldViewPr>
      <p:cViewPr varScale="1">
        <p:scale>
          <a:sx n="76" d="100"/>
          <a:sy n="76" d="100"/>
        </p:scale>
        <p:origin x="-94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0268" y="542538"/>
            <a:ext cx="3658967" cy="1179512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3600" b="1" dirty="0" smtClean="0">
                <a:solidFill>
                  <a:srgbClr val="EAEBDE">
                    <a:lumMod val="10000"/>
                  </a:srgbClr>
                </a:solidFill>
                <a:effectLst/>
                <a:ea typeface="+mn-ea"/>
                <a:cs typeface="+mn-cs"/>
              </a:rPr>
              <a:t/>
            </a:r>
            <a:br>
              <a:rPr lang="ru-RU" sz="3600" b="1" dirty="0" smtClean="0">
                <a:solidFill>
                  <a:srgbClr val="EAEBDE">
                    <a:lumMod val="10000"/>
                  </a:srgbClr>
                </a:solidFill>
                <a:effectLst/>
                <a:ea typeface="+mn-ea"/>
                <a:cs typeface="+mn-cs"/>
              </a:rPr>
            </a:br>
            <a:r>
              <a:rPr lang="ru-RU" sz="3600" b="1" dirty="0">
                <a:solidFill>
                  <a:srgbClr val="EAEBDE">
                    <a:lumMod val="10000"/>
                  </a:srgbClr>
                </a:solidFill>
                <a:effectLst/>
                <a:ea typeface="+mn-ea"/>
                <a:cs typeface="+mn-cs"/>
              </a:rPr>
              <a:t/>
            </a:r>
            <a:br>
              <a:rPr lang="ru-RU" sz="3600" b="1" dirty="0">
                <a:solidFill>
                  <a:srgbClr val="EAEBDE">
                    <a:lumMod val="10000"/>
                  </a:srgbClr>
                </a:solidFill>
                <a:effectLst/>
                <a:ea typeface="+mn-ea"/>
                <a:cs typeface="+mn-cs"/>
              </a:rPr>
            </a:br>
            <a:r>
              <a:rPr lang="ru-RU" sz="2200" b="1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Первый урок</a:t>
            </a:r>
            <a:br>
              <a:rPr lang="ru-RU" sz="2200" b="1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200" b="1" u="sng" dirty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русского </a:t>
            </a:r>
            <a:r>
              <a:rPr lang="ru-RU" sz="2200" b="1" u="sng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языка</a:t>
            </a:r>
            <a:r>
              <a:rPr lang="ru-RU" sz="2200" b="1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2200" b="1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lang="ru-RU" sz="2200" b="1" u="sng" dirty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</a:t>
            </a:r>
            <a:r>
              <a:rPr lang="ru-RU" sz="2200" b="1" dirty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классе</a:t>
            </a:r>
            <a:br>
              <a:rPr lang="ru-RU" sz="2200" b="1" dirty="0" smtClean="0">
                <a:solidFill>
                  <a:srgbClr val="EAEBDE">
                    <a:lumMod val="10000"/>
                  </a:srgb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sz="2200" b="1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 useBgFill="1"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3" y="2194494"/>
            <a:ext cx="8794948" cy="68455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u="sng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«Вводный урок. Экология русского языка»</a:t>
            </a:r>
            <a:endParaRPr lang="ru-RU" sz="3600" b="1" u="sng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ИРИНА\Downloads\3083554_18163-700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660822"/>
            <a:ext cx="4752528" cy="393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РИНА\Downloads\CHISTOTA_YAZbI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60822"/>
            <a:ext cx="4762500" cy="394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www.xenoid.ru/shp_info/pishem-sochineni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752" y="4509120"/>
            <a:ext cx="2067684" cy="21859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030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Великие о чистоте языка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Восприятие чужих слов, а особливо без необходимости, есть не обогащение, но порча языка.</a:t>
            </a:r>
          </a:p>
          <a:p>
            <a:pPr marL="0" indent="0" algn="r">
              <a:buNone/>
            </a:pP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 Петрович Сумароков </a:t>
            </a:r>
            <a:r>
              <a:rPr lang="ru-RU" sz="2400" b="1" i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pPr marL="0" indent="0" algn="r">
              <a:buNone/>
            </a:pPr>
            <a:r>
              <a:rPr lang="ru-RU" sz="2400" b="1" i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поэт, писатель, драматург</a:t>
            </a:r>
          </a:p>
          <a:p>
            <a:endParaRPr lang="ru-RU" sz="2400" b="1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ИРИНА\Downloads\sumarokov_sumaro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47033"/>
            <a:ext cx="21431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ИРИНА\Downloads\75850645_0b036b3c64102b346c5bb0855e4271b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65" y="4005064"/>
            <a:ext cx="3083725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37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6914"/>
            <a:ext cx="8229600" cy="1143000"/>
          </a:xfrm>
        </p:spPr>
        <p:txBody>
          <a:bodyPr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Великие о чистоте языка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412776"/>
            <a:ext cx="8627926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Прекрасный наш язык, под пером писателей неучёных и неискусных,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быстро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клонится к падению. Слова искажаются. Грамматика колеблется.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Орфография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сия геральдика языка, изменяется по произволу всех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                  и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каждого. </a:t>
            </a:r>
          </a:p>
          <a:p>
            <a:pPr marL="45720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Александр Сергеевич Пушкин - поэт, драматург, прозаик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400" i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 </a:t>
            </a:r>
            <a:endParaRPr lang="ru-RU" sz="2400" i="1" dirty="0">
              <a:solidFill>
                <a:schemeClr val="tx2">
                  <a:lumMod val="10000"/>
                </a:schemeClr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074" name="Picture 2" descr="C:\Users\ИРИНА\Downloads\push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21" y="4293072"/>
            <a:ext cx="2829471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ИРИНА\Downloads\75850645_0b036b3c64102b346c5bb0855e4271b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77072"/>
            <a:ext cx="3083725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67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Великие о чистоте языка</a:t>
            </a:r>
            <a:endParaRPr lang="ru-RU" dirty="0"/>
          </a:p>
        </p:txBody>
      </p:sp>
      <p:pic>
        <p:nvPicPr>
          <p:cNvPr id="3" name="Picture 3" descr="C:\Users\ИРИНА\Downloads\75850645_0b036b3c64102b346c5bb0855e4271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49080"/>
            <a:ext cx="3083725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8308" y="1628800"/>
            <a:ext cx="769223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Я не считаю хорошим и пригодным иностранные слова, если только их можно заменить чисто русскими или более обруселыми. Надо беречь наш богатый и прекрасный язык от порчи. </a:t>
            </a:r>
            <a:endParaRPr lang="ru-RU" sz="2400" b="1" i="1" dirty="0" smtClean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457200" algn="r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Николай </a:t>
            </a: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Семенович Лесков – писатель</a:t>
            </a:r>
            <a:endParaRPr lang="ru-RU" sz="2400" b="1" i="1" dirty="0">
              <a:solidFill>
                <a:schemeClr val="tx2">
                  <a:lumMod val="10000"/>
                </a:schemeClr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098" name="Picture 2" descr="C:\Users\ИРИНА\Downloads\5013233280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870606"/>
            <a:ext cx="2143225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33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Великие о чистоте языка</a:t>
            </a:r>
            <a:endParaRPr lang="ru-RU" dirty="0"/>
          </a:p>
        </p:txBody>
      </p:sp>
      <p:pic>
        <p:nvPicPr>
          <p:cNvPr id="3" name="Picture 3" descr="C:\Users\ИРИНА\Downloads\75850645_0b036b3c64102b346c5bb0855e4271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3861048"/>
            <a:ext cx="3038376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471541"/>
            <a:ext cx="842493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Берегите чистоту языка как святыню! Никогда не употребляйте иностранных слов.  Русский язык так богат и гибок, что нам нечего брать у тех, кто беднее нас. </a:t>
            </a:r>
            <a:endParaRPr lang="ru-RU" sz="2400" b="1" dirty="0" smtClean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Иван </a:t>
            </a:r>
            <a:r>
              <a:rPr lang="ru-RU" sz="2400" b="1" i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Сергеевич Тургенев - поэт, </a:t>
            </a:r>
            <a:r>
              <a:rPr lang="ru-RU" sz="2400" b="1" i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переводчик </a:t>
            </a:r>
          </a:p>
        </p:txBody>
      </p:sp>
      <p:pic>
        <p:nvPicPr>
          <p:cNvPr id="5122" name="Picture 2" descr="C:\Users\ИРИНА\Downloads\turgene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14099"/>
            <a:ext cx="3468296" cy="28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94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effectLst/>
                <a:latin typeface="Arial"/>
                <a:ea typeface="Calibri"/>
              </a:rPr>
              <a:t>Что угрожает языку сегодня?</a:t>
            </a:r>
            <a:endParaRPr lang="ru-RU" sz="4000" b="1" dirty="0"/>
          </a:p>
        </p:txBody>
      </p:sp>
      <p:sp>
        <p:nvSpPr>
          <p:cNvPr id="7" name="Овал 6"/>
          <p:cNvSpPr/>
          <p:nvPr/>
        </p:nvSpPr>
        <p:spPr>
          <a:xfrm>
            <a:off x="679883" y="2701586"/>
            <a:ext cx="2376264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жаргонизмы</a:t>
            </a:r>
            <a:endParaRPr lang="ru-RU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274078" y="4800308"/>
            <a:ext cx="3136981" cy="158102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б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рань,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нецензурные слова</a:t>
            </a:r>
            <a:endParaRPr lang="ru-RU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622599" y="2847212"/>
            <a:ext cx="2844316" cy="149649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н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еоправданные заимствования</a:t>
            </a:r>
            <a:endParaRPr lang="ru-RU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782168" y="5013176"/>
            <a:ext cx="2501800" cy="136815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с</a:t>
            </a:r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лова-паразиты</a:t>
            </a:r>
            <a:endParaRPr lang="ru-RU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741647" y="1533717"/>
            <a:ext cx="484632" cy="978408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>
            <a:off x="4802441" y="1628800"/>
            <a:ext cx="484632" cy="978408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7092280" y="3365299"/>
            <a:ext cx="484632" cy="97840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трелка вниз 16"/>
          <p:cNvSpPr/>
          <p:nvPr/>
        </p:nvSpPr>
        <p:spPr>
          <a:xfrm>
            <a:off x="2867486" y="3677728"/>
            <a:ext cx="484632" cy="978408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11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effectLst/>
                <a:latin typeface="Arial"/>
                <a:ea typeface="Calibri"/>
              </a:rPr>
              <a:t>Сохранение </a:t>
            </a:r>
            <a:r>
              <a:rPr lang="ru-RU" sz="4800" dirty="0">
                <a:effectLst/>
                <a:latin typeface="Arial"/>
                <a:ea typeface="Calibri"/>
              </a:rPr>
              <a:t>чистоты языка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1667465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Светлана Георгиевна Замлелова -   </a:t>
            </a:r>
            <a:endParaRPr lang="ru-RU" sz="2400" b="1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ИРИНА\Downloads\154753_151973808182860_681948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78" y="1462295"/>
            <a:ext cx="198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3717032"/>
            <a:ext cx="540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/>
                <a:ea typeface="Calibri"/>
              </a:rPr>
              <a:t>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С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борник  рассказов 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«Разочарование», в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котором автор  учит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читателя бережному отношению к  великому языку, величие которого может быть под угрозой вполне реальной. </a:t>
            </a:r>
            <a:endParaRPr lang="ru-RU" sz="24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2221462"/>
            <a:ext cx="39653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и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скусствовед, писатель</a:t>
            </a:r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 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7" name="Picture 3" descr="C:\Users\ИРИНА\Downloads\file_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050" y="2924944"/>
            <a:ext cx="2425200" cy="3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35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  <a:effectLst/>
                <a:latin typeface="Arial"/>
                <a:ea typeface="Calibri"/>
              </a:rPr>
              <a:t>Сохранение чистоты языка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1772816"/>
            <a:ext cx="4572000" cy="2308324"/>
          </a:xfrm>
          <a:prstGeom prst="rect">
            <a:avLst/>
          </a:prstGeom>
        </p:spPr>
        <p:txBody>
          <a:bodyPr numCol="1">
            <a:spAutoFit/>
          </a:bodyPr>
          <a:lstStyle/>
          <a:p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Нора Галь(1912 – 1991) - переводчик английской и французской литературы на русский язык, литературный критик  и теоретик перевода</a:t>
            </a:r>
            <a:r>
              <a:rPr lang="ru-RU" dirty="0">
                <a:latin typeface="Arial"/>
                <a:ea typeface="Calibri"/>
              </a:rPr>
              <a:t>. </a:t>
            </a:r>
            <a:endParaRPr lang="ru-RU" dirty="0"/>
          </a:p>
        </p:txBody>
      </p:sp>
      <p:pic>
        <p:nvPicPr>
          <p:cNvPr id="2050" name="Picture 2" descr="C:\Users\ИРИНА\Desktop\ЛЕТНИЙ ПРОЕКТ\нора фот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114630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ИРИНА\Downloads\75850645_0b036b3c64102b346c5bb0855e4271b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68816"/>
            <a:ext cx="3083725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19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  <a:effectLst/>
                <a:latin typeface="Arial"/>
                <a:ea typeface="Calibri"/>
              </a:rPr>
              <a:t>Сохранение чистоты языка</a:t>
            </a:r>
            <a:endParaRPr lang="ru-RU" b="1" dirty="0"/>
          </a:p>
        </p:txBody>
      </p:sp>
      <p:pic>
        <p:nvPicPr>
          <p:cNvPr id="3075" name="Picture 3" descr="C:\Users\ИРИНА\Desktop\ЛЕТНИЙ ПРОЕКТ\нора обложк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412776"/>
            <a:ext cx="2188710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175195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Борьба  с бескультурьем, канцеляритом, бестактностью, засильем иностранных слов за чистоту и богатство родного языка делает книгу Норы Галь помощником всех читателей, болеющих за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русское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Слово</a:t>
            </a:r>
            <a:endParaRPr lang="ru-RU" sz="24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3076" name="Picture 4" descr="C:\Users\ИРИНА\Desktop\ЛЕТНИЙ ПРОЕКТ\16f91cdf87555d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28867"/>
            <a:ext cx="2042642" cy="3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07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300" b="1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  <a:effectLst/>
                <a:latin typeface="Arial"/>
                <a:ea typeface="Calibri"/>
              </a:rPr>
              <a:t>Сохранение чистоты языка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4869160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</a:rPr>
              <a:t>Максим Анисимович Кронгауз(род.1958)- советский и российский лингвист</a:t>
            </a:r>
            <a:endParaRPr lang="ru-RU" sz="24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4098" name="Picture 2" descr="C:\Users\ИРИНА\Desktop\ЛЕТНИЙ ПРОЕКТ\IMG_84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4533733" cy="30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24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300" b="1" dirty="0">
                <a:solidFill>
                  <a:srgbClr val="EAEBDE">
                    <a:tint val="100000"/>
                    <a:shade val="90000"/>
                    <a:satMod val="250000"/>
                    <a:alpha val="100000"/>
                  </a:srgbClr>
                </a:solidFill>
                <a:effectLst/>
                <a:latin typeface="Arial"/>
                <a:ea typeface="Calibri"/>
              </a:rPr>
              <a:t>Сохранение чистоты языка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11006" y="1687365"/>
            <a:ext cx="6858000" cy="444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  <a:cs typeface="Times New Roman"/>
              </a:rPr>
              <a:t>«Я написал эту книжку не потому, что русский язык  находится на грани нервного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  <a:cs typeface="Times New Roman"/>
              </a:rPr>
              <a:t>срыва…Слухи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  <a:cs typeface="Times New Roman"/>
              </a:rPr>
              <a:t>о скорой смерти русского языка сильно преувеличены. И всё-таки о русском языке надо беспокоиться. Его надо любить. О нём надо спорить. Но главное – на нём надо говорить, писать и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/>
                <a:ea typeface="Calibri"/>
                <a:cs typeface="Times New Roman"/>
              </a:rPr>
              <a:t>читать».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"/>
                <a:ea typeface="Calibri"/>
                <a:cs typeface="Times New Roman"/>
              </a:rPr>
              <a:t>                                            </a:t>
            </a:r>
            <a:r>
              <a:rPr lang="ru-RU" sz="2400" b="1" dirty="0" err="1" smtClean="0">
                <a:solidFill>
                  <a:schemeClr val="tx2">
                    <a:lumMod val="10000"/>
                  </a:schemeClr>
                </a:solidFill>
                <a:effectLst/>
                <a:latin typeface="Arial"/>
                <a:ea typeface="Calibri"/>
                <a:cs typeface="Times New Roman"/>
              </a:rPr>
              <a:t>М.Кронгауз</a:t>
            </a:r>
            <a:endParaRPr lang="ru-RU" sz="2400" b="1" dirty="0">
              <a:solidFill>
                <a:schemeClr val="tx2">
                  <a:lumMod val="1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122" name="Picture 2" descr="C:\Users\ИРИНА\Desktop\ЛЕТНИЙ ПРОЕКТ\BOOK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844824"/>
            <a:ext cx="231097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3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Комментируя проблему…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744685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Проблема раскрывается автором на примере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…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качестве примера автор заставляет читателя задуматься над….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Автор текста обращает внимание на…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размышлениях автора звучит мысль о том, что…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Автор доказывает, что…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Автор убеждён в том, что…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Автор разделяет мнение(кого)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Автор искренне восхищен/огорчён(чем)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Автор приводит к выводу о том, что</a:t>
            </a:r>
            <a:endParaRPr lang="ru-RU" sz="2400" b="1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1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292</TotalTime>
  <Words>377</Words>
  <Application>Microsoft Office PowerPoint</Application>
  <PresentationFormat>Экран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Главная</vt:lpstr>
      <vt:lpstr>  Первый урок  русского языка  в 11 классе </vt:lpstr>
      <vt:lpstr>Великие о чистоте языка</vt:lpstr>
      <vt:lpstr>Великие о чистоте языка</vt:lpstr>
      <vt:lpstr>Великие о чистоте языка</vt:lpstr>
      <vt:lpstr>Великие о чистоте языка</vt:lpstr>
      <vt:lpstr>Что угрожает языку сегодня?</vt:lpstr>
      <vt:lpstr>Сохранение чистоты языка</vt:lpstr>
      <vt:lpstr>Сохранение чистоты языка</vt:lpstr>
      <vt:lpstr>Сохранение чистоты языка</vt:lpstr>
      <vt:lpstr>Сохранение чистоты языка</vt:lpstr>
      <vt:lpstr>Сохранение чистоты языка</vt:lpstr>
      <vt:lpstr>Комментируя проблему…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User</cp:lastModifiedBy>
  <cp:revision>64</cp:revision>
  <dcterms:created xsi:type="dcterms:W3CDTF">2015-07-22T12:22:57Z</dcterms:created>
  <dcterms:modified xsi:type="dcterms:W3CDTF">2024-06-09T09:55:12Z</dcterms:modified>
</cp:coreProperties>
</file>