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37"/>
  </p:notesMasterIdLst>
  <p:sldIdLst>
    <p:sldId id="295" r:id="rId3"/>
    <p:sldId id="273" r:id="rId4"/>
    <p:sldId id="257" r:id="rId5"/>
    <p:sldId id="263" r:id="rId6"/>
    <p:sldId id="258" r:id="rId7"/>
    <p:sldId id="259" r:id="rId8"/>
    <p:sldId id="260" r:id="rId9"/>
    <p:sldId id="296" r:id="rId10"/>
    <p:sldId id="261" r:id="rId11"/>
    <p:sldId id="265" r:id="rId12"/>
    <p:sldId id="297" r:id="rId13"/>
    <p:sldId id="266" r:id="rId14"/>
    <p:sldId id="268" r:id="rId15"/>
    <p:sldId id="269" r:id="rId16"/>
    <p:sldId id="270" r:id="rId17"/>
    <p:sldId id="274" r:id="rId18"/>
    <p:sldId id="271" r:id="rId19"/>
    <p:sldId id="275" r:id="rId20"/>
    <p:sldId id="278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92" r:id="rId30"/>
    <p:sldId id="293" r:id="rId31"/>
    <p:sldId id="288" r:id="rId32"/>
    <p:sldId id="289" r:id="rId33"/>
    <p:sldId id="290" r:id="rId34"/>
    <p:sldId id="291" r:id="rId35"/>
    <p:sldId id="294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ABBBCA-A5C0-4651-8B61-9DE9B15F7536}" type="doc">
      <dgm:prSet loTypeId="urn:microsoft.com/office/officeart/2005/8/layout/hierarchy1" loCatId="hierarchy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BDC9C40-DAFB-4452-B7A5-4623331C5CB5}">
      <dgm:prSet phldrT="[Текст]" custT="1"/>
      <dgm:spPr/>
      <dgm:t>
        <a:bodyPr/>
        <a:lstStyle/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Рыбопромысловые бассейны</a:t>
          </a:r>
          <a:endParaRPr lang="ru-RU" sz="2800" dirty="0">
            <a:latin typeface="Times New Roman" pitchFamily="18" charset="0"/>
            <a:cs typeface="Times New Roman" pitchFamily="18" charset="0"/>
          </a:endParaRPr>
        </a:p>
      </dgm:t>
    </dgm:pt>
    <dgm:pt modelId="{09D8F9B5-27DB-4DAD-BDE2-6423AEEDEA16}" type="parTrans" cxnId="{45C0085D-894E-4835-88E8-9B8F331C13F4}">
      <dgm:prSet/>
      <dgm:spPr/>
      <dgm:t>
        <a:bodyPr/>
        <a:lstStyle/>
        <a:p>
          <a:endParaRPr lang="ru-RU"/>
        </a:p>
      </dgm:t>
    </dgm:pt>
    <dgm:pt modelId="{E23B8B3F-141D-49D8-B60A-ED8DF1CB91AC}" type="sibTrans" cxnId="{45C0085D-894E-4835-88E8-9B8F331C13F4}">
      <dgm:prSet/>
      <dgm:spPr/>
      <dgm:t>
        <a:bodyPr/>
        <a:lstStyle/>
        <a:p>
          <a:endParaRPr lang="ru-RU"/>
        </a:p>
      </dgm:t>
    </dgm:pt>
    <dgm:pt modelId="{85C8E4C4-9AC5-43BA-9773-4B5356133C9B}">
      <dgm:prSet phldrT="[Текст]" custT="1"/>
      <dgm:spPr/>
      <dgm:t>
        <a:bodyPr/>
        <a:lstStyle/>
        <a:p>
          <a:r>
            <a:rPr lang="ru-RU" sz="1800" dirty="0" smtClean="0"/>
            <a:t>Северный (треска, морской окунь, палтус)</a:t>
          </a:r>
          <a:endParaRPr lang="ru-RU" sz="1800" dirty="0"/>
        </a:p>
      </dgm:t>
    </dgm:pt>
    <dgm:pt modelId="{BF80CB63-C43E-497D-A42B-D0A90EB44742}" type="parTrans" cxnId="{5A820A61-0DC5-42B2-8377-E52370292F21}">
      <dgm:prSet/>
      <dgm:spPr/>
      <dgm:t>
        <a:bodyPr/>
        <a:lstStyle/>
        <a:p>
          <a:endParaRPr lang="ru-RU"/>
        </a:p>
      </dgm:t>
    </dgm:pt>
    <dgm:pt modelId="{24D65236-66FD-492E-9C64-9CCA43BBF7E5}" type="sibTrans" cxnId="{5A820A61-0DC5-42B2-8377-E52370292F21}">
      <dgm:prSet/>
      <dgm:spPr/>
      <dgm:t>
        <a:bodyPr/>
        <a:lstStyle/>
        <a:p>
          <a:endParaRPr lang="ru-RU"/>
        </a:p>
      </dgm:t>
    </dgm:pt>
    <dgm:pt modelId="{9CD7DC2D-E131-4ACF-AC87-ED687AD5D13B}">
      <dgm:prSet phldrT="[Текст]" custT="1"/>
      <dgm:spPr/>
      <dgm:t>
        <a:bodyPr/>
        <a:lstStyle/>
        <a:p>
          <a:r>
            <a:rPr lang="ru-RU" sz="1800" dirty="0" smtClean="0"/>
            <a:t>Западный (килька, скумбрия)</a:t>
          </a:r>
          <a:endParaRPr lang="ru-RU" sz="1800" dirty="0"/>
        </a:p>
      </dgm:t>
    </dgm:pt>
    <dgm:pt modelId="{7D923985-6EE1-407F-891B-9F95857657C7}" type="parTrans" cxnId="{469ACB2C-9893-4D48-A1E7-1824DD17182B}">
      <dgm:prSet/>
      <dgm:spPr/>
      <dgm:t>
        <a:bodyPr/>
        <a:lstStyle/>
        <a:p>
          <a:endParaRPr lang="ru-RU"/>
        </a:p>
      </dgm:t>
    </dgm:pt>
    <dgm:pt modelId="{783CD789-9106-49BA-BC00-0475FC4506C6}" type="sibTrans" cxnId="{469ACB2C-9893-4D48-A1E7-1824DD17182B}">
      <dgm:prSet/>
      <dgm:spPr/>
      <dgm:t>
        <a:bodyPr/>
        <a:lstStyle/>
        <a:p>
          <a:endParaRPr lang="ru-RU"/>
        </a:p>
      </dgm:t>
    </dgm:pt>
    <dgm:pt modelId="{109585F7-EB40-4400-9232-FBA52F56EF11}">
      <dgm:prSet custT="1"/>
      <dgm:spPr/>
      <dgm:t>
        <a:bodyPr/>
        <a:lstStyle/>
        <a:p>
          <a:r>
            <a:rPr lang="ru-RU" sz="1800" dirty="0" smtClean="0"/>
            <a:t>Каспийский (осетровые, каспийская килька</a:t>
          </a:r>
          <a:r>
            <a:rPr lang="ru-RU" sz="1600" dirty="0" smtClean="0"/>
            <a:t>)</a:t>
          </a:r>
          <a:endParaRPr lang="ru-RU" sz="1600" dirty="0"/>
        </a:p>
      </dgm:t>
    </dgm:pt>
    <dgm:pt modelId="{BBBC02A9-2E94-486B-9E35-59C53BA49366}" type="parTrans" cxnId="{1F74EE71-98F5-4E7B-AB2C-42483D07C9BC}">
      <dgm:prSet/>
      <dgm:spPr/>
      <dgm:t>
        <a:bodyPr/>
        <a:lstStyle/>
        <a:p>
          <a:endParaRPr lang="ru-RU"/>
        </a:p>
      </dgm:t>
    </dgm:pt>
    <dgm:pt modelId="{F66E3278-37C0-477C-B75C-3216E2DBEC39}" type="sibTrans" cxnId="{1F74EE71-98F5-4E7B-AB2C-42483D07C9BC}">
      <dgm:prSet/>
      <dgm:spPr/>
      <dgm:t>
        <a:bodyPr/>
        <a:lstStyle/>
        <a:p>
          <a:endParaRPr lang="ru-RU"/>
        </a:p>
      </dgm:t>
    </dgm:pt>
    <dgm:pt modelId="{66C8BD69-0A62-41A5-89BE-204D408522E0}">
      <dgm:prSet custT="1"/>
      <dgm:spPr/>
      <dgm:t>
        <a:bodyPr/>
        <a:lstStyle/>
        <a:p>
          <a:r>
            <a:rPr lang="ru-RU" sz="1800" dirty="0" smtClean="0"/>
            <a:t>Дальневосточный (минтай, сайра, лососевые)</a:t>
          </a:r>
          <a:endParaRPr lang="ru-RU" sz="1800" dirty="0"/>
        </a:p>
      </dgm:t>
    </dgm:pt>
    <dgm:pt modelId="{D3FA8215-B5E3-4DD9-A74D-DB1F011E74C4}" type="parTrans" cxnId="{72F61D7A-6337-4A55-BF21-B3F0123549DC}">
      <dgm:prSet/>
      <dgm:spPr/>
      <dgm:t>
        <a:bodyPr/>
        <a:lstStyle/>
        <a:p>
          <a:endParaRPr lang="ru-RU"/>
        </a:p>
      </dgm:t>
    </dgm:pt>
    <dgm:pt modelId="{DA1A5168-5813-4A75-B7CF-A1663E7A1E85}" type="sibTrans" cxnId="{72F61D7A-6337-4A55-BF21-B3F0123549DC}">
      <dgm:prSet/>
      <dgm:spPr/>
      <dgm:t>
        <a:bodyPr/>
        <a:lstStyle/>
        <a:p>
          <a:endParaRPr lang="ru-RU"/>
        </a:p>
      </dgm:t>
    </dgm:pt>
    <dgm:pt modelId="{EAB87994-96D6-4488-B123-4CC8CE332F11}" type="pres">
      <dgm:prSet presAssocID="{BCABBBCA-A5C0-4651-8B61-9DE9B15F753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4D31538-6CD1-43EF-A76A-3740D8CED020}" type="pres">
      <dgm:prSet presAssocID="{BBDC9C40-DAFB-4452-B7A5-4623331C5CB5}" presName="hierRoot1" presStyleCnt="0"/>
      <dgm:spPr/>
    </dgm:pt>
    <dgm:pt modelId="{FEE1ECD0-CEF8-4761-AC37-03E976786017}" type="pres">
      <dgm:prSet presAssocID="{BBDC9C40-DAFB-4452-B7A5-4623331C5CB5}" presName="composite" presStyleCnt="0"/>
      <dgm:spPr/>
    </dgm:pt>
    <dgm:pt modelId="{A5B047CA-BE21-4F76-AB2B-AC89E6E4A38E}" type="pres">
      <dgm:prSet presAssocID="{BBDC9C40-DAFB-4452-B7A5-4623331C5CB5}" presName="background" presStyleLbl="node0" presStyleIdx="0" presStyleCnt="1"/>
      <dgm:spPr/>
    </dgm:pt>
    <dgm:pt modelId="{9D05BCE7-60BF-4317-9715-4442297713F4}" type="pres">
      <dgm:prSet presAssocID="{BBDC9C40-DAFB-4452-B7A5-4623331C5CB5}" presName="text" presStyleLbl="fgAcc0" presStyleIdx="0" presStyleCnt="1" custScaleX="130044" custScaleY="162957" custLinFactNeighborX="-3535" custLinFactNeighborY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4CA5CD4-5187-4010-BCC6-3B2EAD3300CC}" type="pres">
      <dgm:prSet presAssocID="{BBDC9C40-DAFB-4452-B7A5-4623331C5CB5}" presName="hierChild2" presStyleCnt="0"/>
      <dgm:spPr/>
    </dgm:pt>
    <dgm:pt modelId="{79C4F48C-35D6-4387-892B-CDE65E147012}" type="pres">
      <dgm:prSet presAssocID="{BF80CB63-C43E-497D-A42B-D0A90EB44742}" presName="Name10" presStyleLbl="parChTrans1D2" presStyleIdx="0" presStyleCnt="4"/>
      <dgm:spPr/>
      <dgm:t>
        <a:bodyPr/>
        <a:lstStyle/>
        <a:p>
          <a:endParaRPr lang="ru-RU"/>
        </a:p>
      </dgm:t>
    </dgm:pt>
    <dgm:pt modelId="{4E988EEE-B9D9-4444-9AA9-989D753D31CB}" type="pres">
      <dgm:prSet presAssocID="{85C8E4C4-9AC5-43BA-9773-4B5356133C9B}" presName="hierRoot2" presStyleCnt="0"/>
      <dgm:spPr/>
    </dgm:pt>
    <dgm:pt modelId="{EF580BD7-D91C-470B-B28C-11BCAE8E8DA5}" type="pres">
      <dgm:prSet presAssocID="{85C8E4C4-9AC5-43BA-9773-4B5356133C9B}" presName="composite2" presStyleCnt="0"/>
      <dgm:spPr/>
    </dgm:pt>
    <dgm:pt modelId="{3523835E-7471-4F51-B0FE-453C04617F4D}" type="pres">
      <dgm:prSet presAssocID="{85C8E4C4-9AC5-43BA-9773-4B5356133C9B}" presName="background2" presStyleLbl="node2" presStyleIdx="0" presStyleCnt="4"/>
      <dgm:spPr/>
    </dgm:pt>
    <dgm:pt modelId="{3FCEAC61-A35C-4827-826B-BDE432F4703D}" type="pres">
      <dgm:prSet presAssocID="{85C8E4C4-9AC5-43BA-9773-4B5356133C9B}" presName="text2" presStyleLbl="fgAcc2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C6DB167-3560-424A-8BD5-DBFD71F930E5}" type="pres">
      <dgm:prSet presAssocID="{85C8E4C4-9AC5-43BA-9773-4B5356133C9B}" presName="hierChild3" presStyleCnt="0"/>
      <dgm:spPr/>
    </dgm:pt>
    <dgm:pt modelId="{EF04CA61-BB05-4CEA-B616-2C8ADA160390}" type="pres">
      <dgm:prSet presAssocID="{7D923985-6EE1-407F-891B-9F95857657C7}" presName="Name10" presStyleLbl="parChTrans1D2" presStyleIdx="1" presStyleCnt="4"/>
      <dgm:spPr/>
      <dgm:t>
        <a:bodyPr/>
        <a:lstStyle/>
        <a:p>
          <a:endParaRPr lang="ru-RU"/>
        </a:p>
      </dgm:t>
    </dgm:pt>
    <dgm:pt modelId="{D38D72EE-CE6B-42F9-A331-9D52766154A5}" type="pres">
      <dgm:prSet presAssocID="{9CD7DC2D-E131-4ACF-AC87-ED687AD5D13B}" presName="hierRoot2" presStyleCnt="0"/>
      <dgm:spPr/>
    </dgm:pt>
    <dgm:pt modelId="{11CB50B0-C35A-4D5A-A36D-1B710041D191}" type="pres">
      <dgm:prSet presAssocID="{9CD7DC2D-E131-4ACF-AC87-ED687AD5D13B}" presName="composite2" presStyleCnt="0"/>
      <dgm:spPr/>
    </dgm:pt>
    <dgm:pt modelId="{08EA9790-CC2E-483E-8564-57E371A9E73F}" type="pres">
      <dgm:prSet presAssocID="{9CD7DC2D-E131-4ACF-AC87-ED687AD5D13B}" presName="background2" presStyleLbl="node2" presStyleIdx="1" presStyleCnt="4"/>
      <dgm:spPr/>
    </dgm:pt>
    <dgm:pt modelId="{AD39C397-6F39-4E33-9326-DA5AACCF8469}" type="pres">
      <dgm:prSet presAssocID="{9CD7DC2D-E131-4ACF-AC87-ED687AD5D13B}" presName="text2" presStyleLbl="fgAcc2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0136DD4-4BE9-4434-92A5-57E79FDD5085}" type="pres">
      <dgm:prSet presAssocID="{9CD7DC2D-E131-4ACF-AC87-ED687AD5D13B}" presName="hierChild3" presStyleCnt="0"/>
      <dgm:spPr/>
    </dgm:pt>
    <dgm:pt modelId="{DA53DA7F-1222-42EF-87F5-19AABAEBB0E1}" type="pres">
      <dgm:prSet presAssocID="{BBBC02A9-2E94-486B-9E35-59C53BA49366}" presName="Name10" presStyleLbl="parChTrans1D2" presStyleIdx="2" presStyleCnt="4"/>
      <dgm:spPr/>
      <dgm:t>
        <a:bodyPr/>
        <a:lstStyle/>
        <a:p>
          <a:endParaRPr lang="ru-RU"/>
        </a:p>
      </dgm:t>
    </dgm:pt>
    <dgm:pt modelId="{2076D205-AF2A-4804-A9EC-27E0E276ACC7}" type="pres">
      <dgm:prSet presAssocID="{109585F7-EB40-4400-9232-FBA52F56EF11}" presName="hierRoot2" presStyleCnt="0"/>
      <dgm:spPr/>
    </dgm:pt>
    <dgm:pt modelId="{C0144D6D-6F47-44D0-8429-E9879BC93B1C}" type="pres">
      <dgm:prSet presAssocID="{109585F7-EB40-4400-9232-FBA52F56EF11}" presName="composite2" presStyleCnt="0"/>
      <dgm:spPr/>
    </dgm:pt>
    <dgm:pt modelId="{38555059-68F4-4D8A-A8AB-CB7014D67AE8}" type="pres">
      <dgm:prSet presAssocID="{109585F7-EB40-4400-9232-FBA52F56EF11}" presName="background2" presStyleLbl="node2" presStyleIdx="2" presStyleCnt="4"/>
      <dgm:spPr/>
    </dgm:pt>
    <dgm:pt modelId="{CB1B0FAD-16F8-42FF-B4F7-8B4EDDBBFB1E}" type="pres">
      <dgm:prSet presAssocID="{109585F7-EB40-4400-9232-FBA52F56EF11}" presName="text2" presStyleLbl="fgAcc2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390D92-F423-4C5D-B41C-6200C003A037}" type="pres">
      <dgm:prSet presAssocID="{109585F7-EB40-4400-9232-FBA52F56EF11}" presName="hierChild3" presStyleCnt="0"/>
      <dgm:spPr/>
    </dgm:pt>
    <dgm:pt modelId="{EC6B0CDD-E61A-406A-B763-D6A03C5900F9}" type="pres">
      <dgm:prSet presAssocID="{D3FA8215-B5E3-4DD9-A74D-DB1F011E74C4}" presName="Name10" presStyleLbl="parChTrans1D2" presStyleIdx="3" presStyleCnt="4"/>
      <dgm:spPr/>
      <dgm:t>
        <a:bodyPr/>
        <a:lstStyle/>
        <a:p>
          <a:endParaRPr lang="ru-RU"/>
        </a:p>
      </dgm:t>
    </dgm:pt>
    <dgm:pt modelId="{EE7C6DA2-E217-4161-8BF5-5E21C26899EC}" type="pres">
      <dgm:prSet presAssocID="{66C8BD69-0A62-41A5-89BE-204D408522E0}" presName="hierRoot2" presStyleCnt="0"/>
      <dgm:spPr/>
    </dgm:pt>
    <dgm:pt modelId="{2CD6B4B8-995C-451F-9B08-32A2FC7744BC}" type="pres">
      <dgm:prSet presAssocID="{66C8BD69-0A62-41A5-89BE-204D408522E0}" presName="composite2" presStyleCnt="0"/>
      <dgm:spPr/>
    </dgm:pt>
    <dgm:pt modelId="{AFF278AE-E6AC-4636-881B-B480E68BE7C5}" type="pres">
      <dgm:prSet presAssocID="{66C8BD69-0A62-41A5-89BE-204D408522E0}" presName="background2" presStyleLbl="node2" presStyleIdx="3" presStyleCnt="4"/>
      <dgm:spPr/>
    </dgm:pt>
    <dgm:pt modelId="{3CDB6578-A207-4206-80F0-A3136E4FD896}" type="pres">
      <dgm:prSet presAssocID="{66C8BD69-0A62-41A5-89BE-204D408522E0}" presName="text2" presStyleLbl="fgAcc2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6E2D20F-159A-4040-9441-7D184A35E93D}" type="pres">
      <dgm:prSet presAssocID="{66C8BD69-0A62-41A5-89BE-204D408522E0}" presName="hierChild3" presStyleCnt="0"/>
      <dgm:spPr/>
    </dgm:pt>
  </dgm:ptLst>
  <dgm:cxnLst>
    <dgm:cxn modelId="{D81B5F88-2805-45FB-8DB6-A4268EB589C1}" type="presOf" srcId="{BF80CB63-C43E-497D-A42B-D0A90EB44742}" destId="{79C4F48C-35D6-4387-892B-CDE65E147012}" srcOrd="0" destOrd="0" presId="urn:microsoft.com/office/officeart/2005/8/layout/hierarchy1"/>
    <dgm:cxn modelId="{614424E2-37B0-4189-ACCE-B13BFE3B7FA1}" type="presOf" srcId="{66C8BD69-0A62-41A5-89BE-204D408522E0}" destId="{3CDB6578-A207-4206-80F0-A3136E4FD896}" srcOrd="0" destOrd="0" presId="urn:microsoft.com/office/officeart/2005/8/layout/hierarchy1"/>
    <dgm:cxn modelId="{3392822B-2995-4A91-99AD-32A4E0947C8E}" type="presOf" srcId="{BCABBBCA-A5C0-4651-8B61-9DE9B15F7536}" destId="{EAB87994-96D6-4488-B123-4CC8CE332F11}" srcOrd="0" destOrd="0" presId="urn:microsoft.com/office/officeart/2005/8/layout/hierarchy1"/>
    <dgm:cxn modelId="{1BA5009B-5257-4735-A1C5-31325190CE9B}" type="presOf" srcId="{BBDC9C40-DAFB-4452-B7A5-4623331C5CB5}" destId="{9D05BCE7-60BF-4317-9715-4442297713F4}" srcOrd="0" destOrd="0" presId="urn:microsoft.com/office/officeart/2005/8/layout/hierarchy1"/>
    <dgm:cxn modelId="{469ACB2C-9893-4D48-A1E7-1824DD17182B}" srcId="{BBDC9C40-DAFB-4452-B7A5-4623331C5CB5}" destId="{9CD7DC2D-E131-4ACF-AC87-ED687AD5D13B}" srcOrd="1" destOrd="0" parTransId="{7D923985-6EE1-407F-891B-9F95857657C7}" sibTransId="{783CD789-9106-49BA-BC00-0475FC4506C6}"/>
    <dgm:cxn modelId="{FBB8C43D-5D93-4D81-B1BF-E5778F4EB150}" type="presOf" srcId="{D3FA8215-B5E3-4DD9-A74D-DB1F011E74C4}" destId="{EC6B0CDD-E61A-406A-B763-D6A03C5900F9}" srcOrd="0" destOrd="0" presId="urn:microsoft.com/office/officeart/2005/8/layout/hierarchy1"/>
    <dgm:cxn modelId="{5A820A61-0DC5-42B2-8377-E52370292F21}" srcId="{BBDC9C40-DAFB-4452-B7A5-4623331C5CB5}" destId="{85C8E4C4-9AC5-43BA-9773-4B5356133C9B}" srcOrd="0" destOrd="0" parTransId="{BF80CB63-C43E-497D-A42B-D0A90EB44742}" sibTransId="{24D65236-66FD-492E-9C64-9CCA43BBF7E5}"/>
    <dgm:cxn modelId="{D93B54CC-F50B-418D-A7CB-943A8E3CBA1B}" type="presOf" srcId="{BBBC02A9-2E94-486B-9E35-59C53BA49366}" destId="{DA53DA7F-1222-42EF-87F5-19AABAEBB0E1}" srcOrd="0" destOrd="0" presId="urn:microsoft.com/office/officeart/2005/8/layout/hierarchy1"/>
    <dgm:cxn modelId="{F5EF56EA-3CF8-4D87-A22A-8ACBE53BEF1F}" type="presOf" srcId="{85C8E4C4-9AC5-43BA-9773-4B5356133C9B}" destId="{3FCEAC61-A35C-4827-826B-BDE432F4703D}" srcOrd="0" destOrd="0" presId="urn:microsoft.com/office/officeart/2005/8/layout/hierarchy1"/>
    <dgm:cxn modelId="{45C0085D-894E-4835-88E8-9B8F331C13F4}" srcId="{BCABBBCA-A5C0-4651-8B61-9DE9B15F7536}" destId="{BBDC9C40-DAFB-4452-B7A5-4623331C5CB5}" srcOrd="0" destOrd="0" parTransId="{09D8F9B5-27DB-4DAD-BDE2-6423AEEDEA16}" sibTransId="{E23B8B3F-141D-49D8-B60A-ED8DF1CB91AC}"/>
    <dgm:cxn modelId="{2458DFFD-73D7-44CD-B9CF-1942F40E33E2}" type="presOf" srcId="{109585F7-EB40-4400-9232-FBA52F56EF11}" destId="{CB1B0FAD-16F8-42FF-B4F7-8B4EDDBBFB1E}" srcOrd="0" destOrd="0" presId="urn:microsoft.com/office/officeart/2005/8/layout/hierarchy1"/>
    <dgm:cxn modelId="{72F61D7A-6337-4A55-BF21-B3F0123549DC}" srcId="{BBDC9C40-DAFB-4452-B7A5-4623331C5CB5}" destId="{66C8BD69-0A62-41A5-89BE-204D408522E0}" srcOrd="3" destOrd="0" parTransId="{D3FA8215-B5E3-4DD9-A74D-DB1F011E74C4}" sibTransId="{DA1A5168-5813-4A75-B7CF-A1663E7A1E85}"/>
    <dgm:cxn modelId="{7748A7F2-EC90-42F2-9CC0-373C1822C053}" type="presOf" srcId="{7D923985-6EE1-407F-891B-9F95857657C7}" destId="{EF04CA61-BB05-4CEA-B616-2C8ADA160390}" srcOrd="0" destOrd="0" presId="urn:microsoft.com/office/officeart/2005/8/layout/hierarchy1"/>
    <dgm:cxn modelId="{1F74EE71-98F5-4E7B-AB2C-42483D07C9BC}" srcId="{BBDC9C40-DAFB-4452-B7A5-4623331C5CB5}" destId="{109585F7-EB40-4400-9232-FBA52F56EF11}" srcOrd="2" destOrd="0" parTransId="{BBBC02A9-2E94-486B-9E35-59C53BA49366}" sibTransId="{F66E3278-37C0-477C-B75C-3216E2DBEC39}"/>
    <dgm:cxn modelId="{3D2B4717-6D71-4B33-A9B7-87B37D8927FD}" type="presOf" srcId="{9CD7DC2D-E131-4ACF-AC87-ED687AD5D13B}" destId="{AD39C397-6F39-4E33-9326-DA5AACCF8469}" srcOrd="0" destOrd="0" presId="urn:microsoft.com/office/officeart/2005/8/layout/hierarchy1"/>
    <dgm:cxn modelId="{652CCF2F-50AC-43DC-B61F-50C4B431E99B}" type="presParOf" srcId="{EAB87994-96D6-4488-B123-4CC8CE332F11}" destId="{44D31538-6CD1-43EF-A76A-3740D8CED020}" srcOrd="0" destOrd="0" presId="urn:microsoft.com/office/officeart/2005/8/layout/hierarchy1"/>
    <dgm:cxn modelId="{7A5CD540-EDBE-4C16-9EC7-53977137F82B}" type="presParOf" srcId="{44D31538-6CD1-43EF-A76A-3740D8CED020}" destId="{FEE1ECD0-CEF8-4761-AC37-03E976786017}" srcOrd="0" destOrd="0" presId="urn:microsoft.com/office/officeart/2005/8/layout/hierarchy1"/>
    <dgm:cxn modelId="{54CCBC10-7EE8-419D-85FC-79728B434F75}" type="presParOf" srcId="{FEE1ECD0-CEF8-4761-AC37-03E976786017}" destId="{A5B047CA-BE21-4F76-AB2B-AC89E6E4A38E}" srcOrd="0" destOrd="0" presId="urn:microsoft.com/office/officeart/2005/8/layout/hierarchy1"/>
    <dgm:cxn modelId="{5F7B359F-3489-4A48-8FC8-DC9C3BE879D0}" type="presParOf" srcId="{FEE1ECD0-CEF8-4761-AC37-03E976786017}" destId="{9D05BCE7-60BF-4317-9715-4442297713F4}" srcOrd="1" destOrd="0" presId="urn:microsoft.com/office/officeart/2005/8/layout/hierarchy1"/>
    <dgm:cxn modelId="{12BD7086-CE9A-4C99-B5B2-ADDB68A8DD4E}" type="presParOf" srcId="{44D31538-6CD1-43EF-A76A-3740D8CED020}" destId="{04CA5CD4-5187-4010-BCC6-3B2EAD3300CC}" srcOrd="1" destOrd="0" presId="urn:microsoft.com/office/officeart/2005/8/layout/hierarchy1"/>
    <dgm:cxn modelId="{982F7DFA-F301-4428-847F-67BE56FB6FE0}" type="presParOf" srcId="{04CA5CD4-5187-4010-BCC6-3B2EAD3300CC}" destId="{79C4F48C-35D6-4387-892B-CDE65E147012}" srcOrd="0" destOrd="0" presId="urn:microsoft.com/office/officeart/2005/8/layout/hierarchy1"/>
    <dgm:cxn modelId="{7281FF4C-F3AB-46C4-9610-E9D9DBD53B48}" type="presParOf" srcId="{04CA5CD4-5187-4010-BCC6-3B2EAD3300CC}" destId="{4E988EEE-B9D9-4444-9AA9-989D753D31CB}" srcOrd="1" destOrd="0" presId="urn:microsoft.com/office/officeart/2005/8/layout/hierarchy1"/>
    <dgm:cxn modelId="{2F522CFB-C2FE-4FC4-806E-482EA87ABD56}" type="presParOf" srcId="{4E988EEE-B9D9-4444-9AA9-989D753D31CB}" destId="{EF580BD7-D91C-470B-B28C-11BCAE8E8DA5}" srcOrd="0" destOrd="0" presId="urn:microsoft.com/office/officeart/2005/8/layout/hierarchy1"/>
    <dgm:cxn modelId="{C1F3240B-1D41-42D1-AEEC-52121BEA8D4E}" type="presParOf" srcId="{EF580BD7-D91C-470B-B28C-11BCAE8E8DA5}" destId="{3523835E-7471-4F51-B0FE-453C04617F4D}" srcOrd="0" destOrd="0" presId="urn:microsoft.com/office/officeart/2005/8/layout/hierarchy1"/>
    <dgm:cxn modelId="{1D7A2FA5-AD29-4E9C-B52A-0FFA52421FF3}" type="presParOf" srcId="{EF580BD7-D91C-470B-B28C-11BCAE8E8DA5}" destId="{3FCEAC61-A35C-4827-826B-BDE432F4703D}" srcOrd="1" destOrd="0" presId="urn:microsoft.com/office/officeart/2005/8/layout/hierarchy1"/>
    <dgm:cxn modelId="{BB525747-162B-4AAA-9EF2-588FD784E61F}" type="presParOf" srcId="{4E988EEE-B9D9-4444-9AA9-989D753D31CB}" destId="{7C6DB167-3560-424A-8BD5-DBFD71F930E5}" srcOrd="1" destOrd="0" presId="urn:microsoft.com/office/officeart/2005/8/layout/hierarchy1"/>
    <dgm:cxn modelId="{E1B1B8EA-FE87-4562-A536-2136EAA4DED8}" type="presParOf" srcId="{04CA5CD4-5187-4010-BCC6-3B2EAD3300CC}" destId="{EF04CA61-BB05-4CEA-B616-2C8ADA160390}" srcOrd="2" destOrd="0" presId="urn:microsoft.com/office/officeart/2005/8/layout/hierarchy1"/>
    <dgm:cxn modelId="{FBDE5DB7-A08D-4EDF-A7A1-DA24D7C1F294}" type="presParOf" srcId="{04CA5CD4-5187-4010-BCC6-3B2EAD3300CC}" destId="{D38D72EE-CE6B-42F9-A331-9D52766154A5}" srcOrd="3" destOrd="0" presId="urn:microsoft.com/office/officeart/2005/8/layout/hierarchy1"/>
    <dgm:cxn modelId="{50F5BEF5-3545-4573-A6E6-0BE81A51F128}" type="presParOf" srcId="{D38D72EE-CE6B-42F9-A331-9D52766154A5}" destId="{11CB50B0-C35A-4D5A-A36D-1B710041D191}" srcOrd="0" destOrd="0" presId="urn:microsoft.com/office/officeart/2005/8/layout/hierarchy1"/>
    <dgm:cxn modelId="{4E4B3F52-161B-4975-B510-112A87FA6C80}" type="presParOf" srcId="{11CB50B0-C35A-4D5A-A36D-1B710041D191}" destId="{08EA9790-CC2E-483E-8564-57E371A9E73F}" srcOrd="0" destOrd="0" presId="urn:microsoft.com/office/officeart/2005/8/layout/hierarchy1"/>
    <dgm:cxn modelId="{8A3600ED-CEBA-48E5-9394-15E6EBB0F229}" type="presParOf" srcId="{11CB50B0-C35A-4D5A-A36D-1B710041D191}" destId="{AD39C397-6F39-4E33-9326-DA5AACCF8469}" srcOrd="1" destOrd="0" presId="urn:microsoft.com/office/officeart/2005/8/layout/hierarchy1"/>
    <dgm:cxn modelId="{2E1250A3-8484-4A96-8FF8-9557F911B64F}" type="presParOf" srcId="{D38D72EE-CE6B-42F9-A331-9D52766154A5}" destId="{40136DD4-4BE9-4434-92A5-57E79FDD5085}" srcOrd="1" destOrd="0" presId="urn:microsoft.com/office/officeart/2005/8/layout/hierarchy1"/>
    <dgm:cxn modelId="{3EBF3F5F-552F-495C-AFF4-95210A640792}" type="presParOf" srcId="{04CA5CD4-5187-4010-BCC6-3B2EAD3300CC}" destId="{DA53DA7F-1222-42EF-87F5-19AABAEBB0E1}" srcOrd="4" destOrd="0" presId="urn:microsoft.com/office/officeart/2005/8/layout/hierarchy1"/>
    <dgm:cxn modelId="{DBFC8354-5849-4ADD-9AD8-8512426A6107}" type="presParOf" srcId="{04CA5CD4-5187-4010-BCC6-3B2EAD3300CC}" destId="{2076D205-AF2A-4804-A9EC-27E0E276ACC7}" srcOrd="5" destOrd="0" presId="urn:microsoft.com/office/officeart/2005/8/layout/hierarchy1"/>
    <dgm:cxn modelId="{E233E2EB-03DB-4638-865A-1B8ED92335F7}" type="presParOf" srcId="{2076D205-AF2A-4804-A9EC-27E0E276ACC7}" destId="{C0144D6D-6F47-44D0-8429-E9879BC93B1C}" srcOrd="0" destOrd="0" presId="urn:microsoft.com/office/officeart/2005/8/layout/hierarchy1"/>
    <dgm:cxn modelId="{66DD36BA-25F5-4145-84F0-1D165AB12F17}" type="presParOf" srcId="{C0144D6D-6F47-44D0-8429-E9879BC93B1C}" destId="{38555059-68F4-4D8A-A8AB-CB7014D67AE8}" srcOrd="0" destOrd="0" presId="urn:microsoft.com/office/officeart/2005/8/layout/hierarchy1"/>
    <dgm:cxn modelId="{A361075B-88F9-4F59-9264-90D038DC51D8}" type="presParOf" srcId="{C0144D6D-6F47-44D0-8429-E9879BC93B1C}" destId="{CB1B0FAD-16F8-42FF-B4F7-8B4EDDBBFB1E}" srcOrd="1" destOrd="0" presId="urn:microsoft.com/office/officeart/2005/8/layout/hierarchy1"/>
    <dgm:cxn modelId="{164B9B41-DBAD-4089-8D5E-70ABD6ADE08B}" type="presParOf" srcId="{2076D205-AF2A-4804-A9EC-27E0E276ACC7}" destId="{A0390D92-F423-4C5D-B41C-6200C003A037}" srcOrd="1" destOrd="0" presId="urn:microsoft.com/office/officeart/2005/8/layout/hierarchy1"/>
    <dgm:cxn modelId="{94341242-64EE-4FA7-8328-86F480062ED7}" type="presParOf" srcId="{04CA5CD4-5187-4010-BCC6-3B2EAD3300CC}" destId="{EC6B0CDD-E61A-406A-B763-D6A03C5900F9}" srcOrd="6" destOrd="0" presId="urn:microsoft.com/office/officeart/2005/8/layout/hierarchy1"/>
    <dgm:cxn modelId="{08B35008-DEDA-4D88-B807-15813493C071}" type="presParOf" srcId="{04CA5CD4-5187-4010-BCC6-3B2EAD3300CC}" destId="{EE7C6DA2-E217-4161-8BF5-5E21C26899EC}" srcOrd="7" destOrd="0" presId="urn:microsoft.com/office/officeart/2005/8/layout/hierarchy1"/>
    <dgm:cxn modelId="{2F444BA3-312C-4B56-8D2C-DF57D7533B9F}" type="presParOf" srcId="{EE7C6DA2-E217-4161-8BF5-5E21C26899EC}" destId="{2CD6B4B8-995C-451F-9B08-32A2FC7744BC}" srcOrd="0" destOrd="0" presId="urn:microsoft.com/office/officeart/2005/8/layout/hierarchy1"/>
    <dgm:cxn modelId="{012E273A-3208-42EF-A898-B081D06D5196}" type="presParOf" srcId="{2CD6B4B8-995C-451F-9B08-32A2FC7744BC}" destId="{AFF278AE-E6AC-4636-881B-B480E68BE7C5}" srcOrd="0" destOrd="0" presId="urn:microsoft.com/office/officeart/2005/8/layout/hierarchy1"/>
    <dgm:cxn modelId="{E1368C90-250B-4B3C-8D5E-CD7B985EAB11}" type="presParOf" srcId="{2CD6B4B8-995C-451F-9B08-32A2FC7744BC}" destId="{3CDB6578-A207-4206-80F0-A3136E4FD896}" srcOrd="1" destOrd="0" presId="urn:microsoft.com/office/officeart/2005/8/layout/hierarchy1"/>
    <dgm:cxn modelId="{14A310CE-D0ED-40B7-A517-E5E3A2B42E75}" type="presParOf" srcId="{EE7C6DA2-E217-4161-8BF5-5E21C26899EC}" destId="{66E2D20F-159A-4040-9441-7D184A35E93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6B0CDD-E61A-406A-B763-D6A03C5900F9}">
      <dsp:nvSpPr>
        <dsp:cNvPr id="0" name=""/>
        <dsp:cNvSpPr/>
      </dsp:nvSpPr>
      <dsp:spPr>
        <a:xfrm>
          <a:off x="4057238" y="2215666"/>
          <a:ext cx="3297271" cy="5131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9711"/>
              </a:lnTo>
              <a:lnTo>
                <a:pt x="3297271" y="349711"/>
              </a:lnTo>
              <a:lnTo>
                <a:pt x="3297271" y="51317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53DA7F-1222-42EF-87F5-19AABAEBB0E1}">
      <dsp:nvSpPr>
        <dsp:cNvPr id="0" name=""/>
        <dsp:cNvSpPr/>
      </dsp:nvSpPr>
      <dsp:spPr>
        <a:xfrm>
          <a:off x="4057238" y="2215666"/>
          <a:ext cx="1140673" cy="5131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9711"/>
              </a:lnTo>
              <a:lnTo>
                <a:pt x="1140673" y="349711"/>
              </a:lnTo>
              <a:lnTo>
                <a:pt x="1140673" y="51317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04CA61-BB05-4CEA-B616-2C8ADA160390}">
      <dsp:nvSpPr>
        <dsp:cNvPr id="0" name=""/>
        <dsp:cNvSpPr/>
      </dsp:nvSpPr>
      <dsp:spPr>
        <a:xfrm>
          <a:off x="3041313" y="2215666"/>
          <a:ext cx="1015924" cy="513172"/>
        </a:xfrm>
        <a:custGeom>
          <a:avLst/>
          <a:gdLst/>
          <a:ahLst/>
          <a:cxnLst/>
          <a:rect l="0" t="0" r="0" b="0"/>
          <a:pathLst>
            <a:path>
              <a:moveTo>
                <a:pt x="1015924" y="0"/>
              </a:moveTo>
              <a:lnTo>
                <a:pt x="1015924" y="349711"/>
              </a:lnTo>
              <a:lnTo>
                <a:pt x="0" y="349711"/>
              </a:lnTo>
              <a:lnTo>
                <a:pt x="0" y="51317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C4F48C-35D6-4387-892B-CDE65E147012}">
      <dsp:nvSpPr>
        <dsp:cNvPr id="0" name=""/>
        <dsp:cNvSpPr/>
      </dsp:nvSpPr>
      <dsp:spPr>
        <a:xfrm>
          <a:off x="884715" y="2215666"/>
          <a:ext cx="3172522" cy="513172"/>
        </a:xfrm>
        <a:custGeom>
          <a:avLst/>
          <a:gdLst/>
          <a:ahLst/>
          <a:cxnLst/>
          <a:rect l="0" t="0" r="0" b="0"/>
          <a:pathLst>
            <a:path>
              <a:moveTo>
                <a:pt x="3172522" y="0"/>
              </a:moveTo>
              <a:lnTo>
                <a:pt x="3172522" y="349711"/>
              </a:lnTo>
              <a:lnTo>
                <a:pt x="0" y="349711"/>
              </a:lnTo>
              <a:lnTo>
                <a:pt x="0" y="51317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B047CA-BE21-4F76-AB2B-AC89E6E4A38E}">
      <dsp:nvSpPr>
        <dsp:cNvPr id="0" name=""/>
        <dsp:cNvSpPr/>
      </dsp:nvSpPr>
      <dsp:spPr>
        <a:xfrm>
          <a:off x="2909931" y="389813"/>
          <a:ext cx="2294612" cy="182585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05BCE7-60BF-4317-9715-4442297713F4}">
      <dsp:nvSpPr>
        <dsp:cNvPr id="0" name=""/>
        <dsp:cNvSpPr/>
      </dsp:nvSpPr>
      <dsp:spPr>
        <a:xfrm>
          <a:off x="3105986" y="576065"/>
          <a:ext cx="2294612" cy="18258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Рыбопромысловые бассейны</a:t>
          </a:r>
          <a:endParaRPr lang="ru-RU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159463" y="629542"/>
        <a:ext cx="2187658" cy="1718898"/>
      </dsp:txXfrm>
    </dsp:sp>
    <dsp:sp modelId="{3523835E-7471-4F51-B0FE-453C04617F4D}">
      <dsp:nvSpPr>
        <dsp:cNvPr id="0" name=""/>
        <dsp:cNvSpPr/>
      </dsp:nvSpPr>
      <dsp:spPr>
        <a:xfrm>
          <a:off x="2471" y="2728838"/>
          <a:ext cx="1764489" cy="11204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CEAC61-A35C-4827-826B-BDE432F4703D}">
      <dsp:nvSpPr>
        <dsp:cNvPr id="0" name=""/>
        <dsp:cNvSpPr/>
      </dsp:nvSpPr>
      <dsp:spPr>
        <a:xfrm>
          <a:off x="198525" y="2915090"/>
          <a:ext cx="1764489" cy="11204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Северный (треска, морской окунь, палтус)</a:t>
          </a:r>
          <a:endParaRPr lang="ru-RU" sz="1800" kern="1200" dirty="0"/>
        </a:p>
      </dsp:txBody>
      <dsp:txXfrm>
        <a:off x="231342" y="2947907"/>
        <a:ext cx="1698855" cy="1054816"/>
      </dsp:txXfrm>
    </dsp:sp>
    <dsp:sp modelId="{08EA9790-CC2E-483E-8564-57E371A9E73F}">
      <dsp:nvSpPr>
        <dsp:cNvPr id="0" name=""/>
        <dsp:cNvSpPr/>
      </dsp:nvSpPr>
      <dsp:spPr>
        <a:xfrm>
          <a:off x="2159069" y="2728838"/>
          <a:ext cx="1764489" cy="11204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39C397-6F39-4E33-9326-DA5AACCF8469}">
      <dsp:nvSpPr>
        <dsp:cNvPr id="0" name=""/>
        <dsp:cNvSpPr/>
      </dsp:nvSpPr>
      <dsp:spPr>
        <a:xfrm>
          <a:off x="2355123" y="2915090"/>
          <a:ext cx="1764489" cy="11204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Западный (килька, скумбрия)</a:t>
          </a:r>
          <a:endParaRPr lang="ru-RU" sz="1800" kern="1200" dirty="0"/>
        </a:p>
      </dsp:txBody>
      <dsp:txXfrm>
        <a:off x="2387940" y="2947907"/>
        <a:ext cx="1698855" cy="1054816"/>
      </dsp:txXfrm>
    </dsp:sp>
    <dsp:sp modelId="{38555059-68F4-4D8A-A8AB-CB7014D67AE8}">
      <dsp:nvSpPr>
        <dsp:cNvPr id="0" name=""/>
        <dsp:cNvSpPr/>
      </dsp:nvSpPr>
      <dsp:spPr>
        <a:xfrm>
          <a:off x="4315667" y="2728838"/>
          <a:ext cx="1764489" cy="11204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1B0FAD-16F8-42FF-B4F7-8B4EDDBBFB1E}">
      <dsp:nvSpPr>
        <dsp:cNvPr id="0" name=""/>
        <dsp:cNvSpPr/>
      </dsp:nvSpPr>
      <dsp:spPr>
        <a:xfrm>
          <a:off x="4511721" y="2915090"/>
          <a:ext cx="1764489" cy="11204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Каспийский (осетровые, каспийская килька</a:t>
          </a:r>
          <a:r>
            <a:rPr lang="ru-RU" sz="1600" kern="1200" dirty="0" smtClean="0"/>
            <a:t>)</a:t>
          </a:r>
          <a:endParaRPr lang="ru-RU" sz="1600" kern="1200" dirty="0"/>
        </a:p>
      </dsp:txBody>
      <dsp:txXfrm>
        <a:off x="4544538" y="2947907"/>
        <a:ext cx="1698855" cy="1054816"/>
      </dsp:txXfrm>
    </dsp:sp>
    <dsp:sp modelId="{AFF278AE-E6AC-4636-881B-B480E68BE7C5}">
      <dsp:nvSpPr>
        <dsp:cNvPr id="0" name=""/>
        <dsp:cNvSpPr/>
      </dsp:nvSpPr>
      <dsp:spPr>
        <a:xfrm>
          <a:off x="6472265" y="2728838"/>
          <a:ext cx="1764489" cy="11204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DB6578-A207-4206-80F0-A3136E4FD896}">
      <dsp:nvSpPr>
        <dsp:cNvPr id="0" name=""/>
        <dsp:cNvSpPr/>
      </dsp:nvSpPr>
      <dsp:spPr>
        <a:xfrm>
          <a:off x="6668319" y="2915090"/>
          <a:ext cx="1764489" cy="11204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Дальневосточный (минтай, сайра, лососевые)</a:t>
          </a:r>
          <a:endParaRPr lang="ru-RU" sz="1800" kern="1200" dirty="0"/>
        </a:p>
      </dsp:txBody>
      <dsp:txXfrm>
        <a:off x="6701136" y="2947907"/>
        <a:ext cx="1698855" cy="10548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339AD8-121A-4B23-A0D9-6EDD29FB0636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0585E6-7478-45AE-96D9-9558A9623E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1699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0585E6-7478-45AE-96D9-9558A9623E9B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66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78F71DC-29C1-4405-8CAC-E5825AC7DA25}" type="slidenum">
              <a:rPr lang="ru-RU" smtClean="0"/>
              <a:pPr eaLnBrk="1" hangingPunct="1"/>
              <a:t>31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15.05.2020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38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hyperlink" Target="http://www.columbia.edu/kermit/ussr.gif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wmf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wmf"/><Relationship Id="rId4" Type="http://schemas.openxmlformats.org/officeDocument/2006/relationships/image" Target="../media/image5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gif"/><Relationship Id="rId4" Type="http://schemas.openxmlformats.org/officeDocument/2006/relationships/image" Target="../media/image69.g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gif"/><Relationship Id="rId2" Type="http://schemas.openxmlformats.org/officeDocument/2006/relationships/hyperlink" Target="http://smiles.33b.ru/smile.104676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3733024"/>
          </a:xfrm>
        </p:spPr>
        <p:txBody>
          <a:bodyPr/>
          <a:lstStyle/>
          <a:p>
            <a:pPr lvl="0" algn="ctr">
              <a:spcBef>
                <a:spcPts val="0"/>
              </a:spcBef>
            </a:pPr>
            <a:r>
              <a:rPr lang="ru-RU" sz="54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Лесное хозяйство.</a:t>
            </a:r>
            <a:br>
              <a:rPr lang="ru-RU" sz="54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54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Охота и рыбное </a:t>
            </a:r>
            <a:br>
              <a:rPr lang="ru-RU" sz="54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54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хозяйство</a:t>
            </a:r>
          </a:p>
        </p:txBody>
      </p:sp>
    </p:spTree>
    <p:extLst>
      <p:ext uri="{BB962C8B-B14F-4D97-AF65-F5344CB8AC3E}">
        <p14:creationId xmlns:p14="http://schemas.microsoft.com/office/powerpoint/2010/main" val="656272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1\Рабочий стол\473256ed3445e7814d891e62fdfdbb5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238750" cy="3924300"/>
          </a:xfrm>
          <a:prstGeom prst="rect">
            <a:avLst/>
          </a:prstGeom>
          <a:noFill/>
        </p:spPr>
      </p:pic>
      <p:pic>
        <p:nvPicPr>
          <p:cNvPr id="2051" name="Picture 3" descr="C:\Documents and Settings\1\Рабочий стол\bird_hunting_with_dogs_in_main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98376" y="3789040"/>
            <a:ext cx="5241335" cy="2996951"/>
          </a:xfrm>
          <a:prstGeom prst="rect">
            <a:avLst/>
          </a:prstGeom>
          <a:noFill/>
        </p:spPr>
      </p:pic>
      <p:pic>
        <p:nvPicPr>
          <p:cNvPr id="2052" name="Picture 4" descr="C:\Documents and Settings\1\Рабочий стол\geografiya-38103-rybnoe-hozyaystvo-ferma-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1"/>
            <a:ext cx="3923928" cy="2609571"/>
          </a:xfrm>
          <a:prstGeom prst="rect">
            <a:avLst/>
          </a:prstGeom>
          <a:noFill/>
        </p:spPr>
      </p:pic>
      <p:pic>
        <p:nvPicPr>
          <p:cNvPr id="2053" name="Picture 5" descr="C:\Documents and Settings\1\Рабочий стол\lesnoe_hozyistvo_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2959" y="4221088"/>
            <a:ext cx="4001041" cy="2636911"/>
          </a:xfrm>
          <a:prstGeom prst="rect">
            <a:avLst/>
          </a:prstGeom>
          <a:noFill/>
        </p:spPr>
      </p:pic>
      <p:pic>
        <p:nvPicPr>
          <p:cNvPr id="2054" name="Picture 6" descr="C:\Documents and Settings\1\Рабочий стол\A14C2589.jpg"/>
          <p:cNvPicPr>
            <a:picLocks noChangeAspect="1" noChangeArrowheads="1"/>
          </p:cNvPicPr>
          <p:nvPr/>
        </p:nvPicPr>
        <p:blipFill>
          <a:blip r:embed="rId6" cstate="print"/>
          <a:srcRect t="17652"/>
          <a:stretch>
            <a:fillRect/>
          </a:stretch>
        </p:blipFill>
        <p:spPr bwMode="auto">
          <a:xfrm>
            <a:off x="5220072" y="2617709"/>
            <a:ext cx="3923928" cy="19442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620688"/>
            <a:ext cx="8352928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Цель:</a:t>
            </a:r>
          </a:p>
          <a:p>
            <a:pPr marL="342900" indent="-342900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Познакомится  с особенностями лесного хозяйства России; </a:t>
            </a:r>
          </a:p>
          <a:p>
            <a:pPr marL="342900" indent="-342900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Определить значение леса в природе и жизнедеятельности человека; </a:t>
            </a:r>
          </a:p>
          <a:p>
            <a:pPr marL="342900" indent="-342900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Формировать убеждения бережного отношения к лесным богатствам  и  рациональному  использованию природных ресурсов</a:t>
            </a:r>
            <a:r>
              <a:rPr lang="ru-RU" dirty="0" smtClean="0"/>
              <a:t>;</a:t>
            </a:r>
          </a:p>
          <a:p>
            <a:pPr marL="342900" indent="-342900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Изучить особенности рыбного хозяйства России.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6" name="Picture 4" descr="https://encrypted-tbn2.gstatic.com/images?q=tbn:ANd9GcR7JPnqU3jPtNJYMaAZ_go_Vy_tLkKk5TdvXK13H4zQRProqBL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10" y="3911182"/>
            <a:ext cx="3929090" cy="29468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3555" y="434237"/>
            <a:ext cx="292895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Леса – часть живой природы.</a:t>
            </a:r>
          </a:p>
          <a:p>
            <a:pPr>
              <a:buFontTx/>
              <a:buChar char="-"/>
            </a:pP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Они выделяют кислород, </a:t>
            </a:r>
          </a:p>
          <a:p>
            <a:r>
              <a:rPr lang="ru-RU" dirty="0" smtClean="0"/>
              <a:t>защищают почву от эрозии, </a:t>
            </a:r>
          </a:p>
          <a:p>
            <a:r>
              <a:rPr lang="ru-RU" dirty="0" smtClean="0"/>
              <a:t>не дают мелеть рекам.</a:t>
            </a:r>
          </a:p>
          <a:p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Лес – место обитания </a:t>
            </a:r>
          </a:p>
          <a:p>
            <a:r>
              <a:rPr lang="ru-RU" dirty="0" smtClean="0"/>
              <a:t>многих видов животных.</a:t>
            </a:r>
          </a:p>
          <a:p>
            <a:pPr>
              <a:buFontTx/>
              <a:buChar char="-"/>
            </a:pP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Они богаты орехами, </a:t>
            </a:r>
          </a:p>
          <a:p>
            <a:r>
              <a:rPr lang="ru-RU" dirty="0" smtClean="0"/>
              <a:t>грибами, ягодами, </a:t>
            </a:r>
          </a:p>
          <a:p>
            <a:r>
              <a:rPr lang="ru-RU" dirty="0" smtClean="0"/>
              <a:t>лекарственными травами.</a:t>
            </a:r>
          </a:p>
          <a:p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Для человека лес – место отдыха.</a:t>
            </a:r>
          </a:p>
          <a:p>
            <a:pPr>
              <a:buFontTx/>
              <a:buChar char="-"/>
            </a:pP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Лес – основа для развития</a:t>
            </a:r>
          </a:p>
          <a:p>
            <a:pPr>
              <a:buFontTx/>
              <a:buChar char="-"/>
            </a:pPr>
            <a:r>
              <a:rPr lang="ru-RU" dirty="0" smtClean="0"/>
              <a:t> лесной промышленности.</a:t>
            </a:r>
          </a:p>
          <a:p>
            <a:pPr>
              <a:buFontTx/>
              <a:buChar char="-"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34822" name="Picture 6" descr="http://freekaliningrad.ru/upload/iblock/408/kosuly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188640"/>
            <a:ext cx="3071834" cy="2185516"/>
          </a:xfrm>
          <a:prstGeom prst="rect">
            <a:avLst/>
          </a:prstGeom>
          <a:noFill/>
        </p:spPr>
      </p:pic>
      <p:pic>
        <p:nvPicPr>
          <p:cNvPr id="34824" name="Picture 8" descr="Картинка 16 из 119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188640"/>
            <a:ext cx="2238390" cy="2857520"/>
          </a:xfrm>
          <a:prstGeom prst="rect">
            <a:avLst/>
          </a:prstGeom>
          <a:noFill/>
        </p:spPr>
      </p:pic>
      <p:pic>
        <p:nvPicPr>
          <p:cNvPr id="34826" name="Picture 10" descr="i-585"/>
          <p:cNvPicPr>
            <a:picLocks noChangeAspect="1" noChangeArrowheads="1"/>
          </p:cNvPicPr>
          <p:nvPr/>
        </p:nvPicPr>
        <p:blipFill>
          <a:blip r:embed="rId4" cstate="print"/>
          <a:srcRect l="7487" r="10757"/>
          <a:stretch>
            <a:fillRect/>
          </a:stretch>
        </p:blipFill>
        <p:spPr bwMode="auto">
          <a:xfrm>
            <a:off x="3347864" y="2420888"/>
            <a:ext cx="2358898" cy="2160240"/>
          </a:xfrm>
          <a:prstGeom prst="rect">
            <a:avLst/>
          </a:prstGeom>
          <a:noFill/>
        </p:spPr>
      </p:pic>
      <p:pic>
        <p:nvPicPr>
          <p:cNvPr id="11" name="Picture 2" descr="industrydaily_ru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44208" y="3284984"/>
            <a:ext cx="2441629" cy="1881623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10910" y="86009"/>
            <a:ext cx="3028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Значение леса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Documents and Settings\1\Рабочий стол\unz6rz8vfo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31840" y="4750611"/>
            <a:ext cx="3230488" cy="2107389"/>
          </a:xfrm>
          <a:prstGeom prst="rect">
            <a:avLst/>
          </a:prstGeom>
          <a:noFill/>
        </p:spPr>
      </p:pic>
      <p:pic>
        <p:nvPicPr>
          <p:cNvPr id="3075" name="Picture 3" descr="C:\Documents and Settings\1\Рабочий стол\1436.132891220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32240" y="5350650"/>
            <a:ext cx="2009800" cy="1507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mypresentation.ru/documents/ab6147c838231a5f0124dcdab7e6ab5f/img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mypresentation.ru/documents/6c8d584a36c3f48c76acc2f3015aed60/img3.jpg"/>
          <p:cNvPicPr>
            <a:picLocks noChangeAspect="1" noChangeArrowheads="1"/>
          </p:cNvPicPr>
          <p:nvPr/>
        </p:nvPicPr>
        <p:blipFill>
          <a:blip r:embed="rId3" cstate="print"/>
          <a:srcRect l="49563" t="17333" r="7312" b="5166"/>
          <a:stretch>
            <a:fillRect/>
          </a:stretch>
        </p:blipFill>
        <p:spPr bwMode="auto">
          <a:xfrm>
            <a:off x="357158" y="1285860"/>
            <a:ext cx="3714776" cy="500687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572000" y="1439198"/>
            <a:ext cx="385762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Российский лес очень высокого качества и экологически чистый. 90% лесов здоровы. ¾ покрытой территории занимают ценные хвойные породы. Ценность российской древесины в её качестве и экологической чистоте.</a:t>
            </a:r>
            <a:endParaRPr lang="ru-RU" sz="2800" dirty="0"/>
          </a:p>
        </p:txBody>
      </p:sp>
      <p:pic>
        <p:nvPicPr>
          <p:cNvPr id="7" name="Picture 2" descr="http://mypresentation.ru/documents/ab6147c838231a5f0124dcdab7e6ab5f/img2.jpg"/>
          <p:cNvPicPr>
            <a:picLocks noChangeAspect="1" noChangeArrowheads="1"/>
          </p:cNvPicPr>
          <p:nvPr/>
        </p:nvPicPr>
        <p:blipFill>
          <a:blip r:embed="rId4" cstate="print"/>
          <a:srcRect b="84375"/>
          <a:stretch>
            <a:fillRect/>
          </a:stretch>
        </p:blipFill>
        <p:spPr bwMode="auto">
          <a:xfrm>
            <a:off x="0" y="0"/>
            <a:ext cx="9144000" cy="10715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mypresentation.ru/documents/ab6147c838231a5f0124dcdab7e6ab5f/img4.jpg"/>
          <p:cNvPicPr>
            <a:picLocks noChangeAspect="1" noChangeArrowheads="1"/>
          </p:cNvPicPr>
          <p:nvPr/>
        </p:nvPicPr>
        <p:blipFill>
          <a:blip r:embed="rId2" cstate="print"/>
          <a:srcRect b="84496"/>
          <a:stretch>
            <a:fillRect/>
          </a:stretch>
        </p:blipFill>
        <p:spPr bwMode="auto">
          <a:xfrm>
            <a:off x="0" y="-1"/>
            <a:ext cx="9144000" cy="1071547"/>
          </a:xfrm>
          <a:prstGeom prst="rect">
            <a:avLst/>
          </a:prstGeom>
          <a:noFill/>
        </p:spPr>
      </p:pic>
      <p:pic>
        <p:nvPicPr>
          <p:cNvPr id="15364" name="Picture 4" descr="oasis_drov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7620" y="1285860"/>
            <a:ext cx="3514725" cy="2314575"/>
          </a:xfrm>
          <a:prstGeom prst="rect">
            <a:avLst/>
          </a:prstGeom>
          <a:noFill/>
        </p:spPr>
      </p:pic>
      <p:pic>
        <p:nvPicPr>
          <p:cNvPr id="15366" name="Picture 6" descr="5125348_ec6d2e38"/>
          <p:cNvPicPr>
            <a:picLocks noChangeAspect="1" noChangeArrowheads="1"/>
          </p:cNvPicPr>
          <p:nvPr/>
        </p:nvPicPr>
        <p:blipFill>
          <a:blip r:embed="rId4" cstate="print"/>
          <a:srcRect l="12032" t="12968" r="3743" b="4898"/>
          <a:stretch>
            <a:fillRect/>
          </a:stretch>
        </p:blipFill>
        <p:spPr bwMode="auto">
          <a:xfrm>
            <a:off x="5572132" y="3786190"/>
            <a:ext cx="3000396" cy="2714644"/>
          </a:xfrm>
          <a:prstGeom prst="rect">
            <a:avLst/>
          </a:prstGeom>
          <a:noFill/>
        </p:spPr>
      </p:pic>
      <p:pic>
        <p:nvPicPr>
          <p:cNvPr id="5" name="Picture 2" descr="http://mypresentation.ru/documents/ab6147c838231a5f0124dcdab7e6ab5f/img4.jpg"/>
          <p:cNvPicPr>
            <a:picLocks noChangeAspect="1" noChangeArrowheads="1"/>
          </p:cNvPicPr>
          <p:nvPr/>
        </p:nvPicPr>
        <p:blipFill>
          <a:blip r:embed="rId2" cstate="print"/>
          <a:srcRect l="3488" t="15504" r="55814" b="6977"/>
          <a:stretch>
            <a:fillRect/>
          </a:stretch>
        </p:blipFill>
        <p:spPr bwMode="auto">
          <a:xfrm>
            <a:off x="142844" y="1071546"/>
            <a:ext cx="3565060" cy="57864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700" dirty="0" smtClean="0"/>
              <a:t>При использовании леса необходимо помнить два основных правила:</a:t>
            </a:r>
            <a:endParaRPr lang="ru-RU" sz="27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95536" y="2060848"/>
            <a:ext cx="4038600" cy="4525963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Лес можно рубить не везде.</a:t>
            </a:r>
          </a:p>
          <a:p>
            <a:r>
              <a:rPr lang="ru-RU" sz="2400" dirty="0" smtClean="0"/>
              <a:t>Для сохранения лесов на место вырубленного дерева нужно посадить новое.</a:t>
            </a:r>
          </a:p>
          <a:p>
            <a:r>
              <a:rPr lang="ru-RU" sz="2400" dirty="0" smtClean="0"/>
              <a:t>Должна выполняться цепочка действий: </a:t>
            </a:r>
            <a:r>
              <a:rPr lang="ru-RU" sz="2400" b="1" i="1" dirty="0" smtClean="0"/>
              <a:t>посадка леса – его выращивание – рубка леса – посадка леса. </a:t>
            </a:r>
            <a:endParaRPr lang="ru-RU" sz="2400" b="1" i="1" dirty="0"/>
          </a:p>
        </p:txBody>
      </p:sp>
      <p:pic>
        <p:nvPicPr>
          <p:cNvPr id="5" name="Picture 2" descr="http://mypresentation.ru/documents/ab6147c838231a5f0124dcdab7e6ab5f/img4.jpg"/>
          <p:cNvPicPr>
            <a:picLocks noChangeAspect="1" noChangeArrowheads="1"/>
          </p:cNvPicPr>
          <p:nvPr/>
        </p:nvPicPr>
        <p:blipFill>
          <a:blip r:embed="rId2" cstate="print"/>
          <a:srcRect b="84496"/>
          <a:stretch>
            <a:fillRect/>
          </a:stretch>
        </p:blipFill>
        <p:spPr bwMode="auto">
          <a:xfrm>
            <a:off x="0" y="-1"/>
            <a:ext cx="9144000" cy="1071547"/>
          </a:xfrm>
          <a:prstGeom prst="rect">
            <a:avLst/>
          </a:prstGeom>
          <a:noFill/>
        </p:spPr>
      </p:pic>
      <p:pic>
        <p:nvPicPr>
          <p:cNvPr id="1026" name="Picture 2" descr="C:\Users\Татьяна\Desktop\Фото_radiorus.ru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844824"/>
            <a:ext cx="3678560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Татьяна\Desktop\_rfuhj2qgdk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293096"/>
            <a:ext cx="3673842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69535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mypresentation.ru/documents/ab6147c838231a5f0124dcdab7e6ab5f/img5.jpg"/>
          <p:cNvPicPr>
            <a:picLocks noChangeAspect="1" noChangeArrowheads="1"/>
          </p:cNvPicPr>
          <p:nvPr/>
        </p:nvPicPr>
        <p:blipFill>
          <a:blip r:embed="rId2" cstate="print"/>
          <a:srcRect b="84156"/>
          <a:stretch>
            <a:fillRect/>
          </a:stretch>
        </p:blipFill>
        <p:spPr bwMode="auto">
          <a:xfrm>
            <a:off x="1" y="-17884"/>
            <a:ext cx="9144000" cy="108943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85720" y="1214422"/>
            <a:ext cx="8572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характеру использования леса России подразделяются на три группы: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71736" y="2214554"/>
            <a:ext cx="3286148" cy="64294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 Black" pitchFamily="34" charset="0"/>
              </a:rPr>
              <a:t>Леса России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4143372" y="3000372"/>
            <a:ext cx="357190" cy="6429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Выгнутая влево стрелка 15"/>
          <p:cNvSpPr/>
          <p:nvPr/>
        </p:nvSpPr>
        <p:spPr>
          <a:xfrm rot="1764540">
            <a:off x="1369245" y="2428703"/>
            <a:ext cx="571504" cy="107157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Выгнутая вправо стрелка 16"/>
          <p:cNvSpPr/>
          <p:nvPr/>
        </p:nvSpPr>
        <p:spPr>
          <a:xfrm rot="20625181">
            <a:off x="6557884" y="2417407"/>
            <a:ext cx="571504" cy="100013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00034" y="3929066"/>
            <a:ext cx="2214578" cy="2500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ПЕРВАЯ ГРУППА-</a:t>
            </a:r>
          </a:p>
          <a:p>
            <a:pPr algn="ctr"/>
            <a:r>
              <a:rPr lang="ru-RU" dirty="0" smtClean="0"/>
              <a:t>Леса природоохранного назначения </a:t>
            </a:r>
          </a:p>
          <a:p>
            <a:pPr algn="ctr"/>
            <a:r>
              <a:rPr lang="ru-RU" dirty="0" smtClean="0"/>
              <a:t>22% </a:t>
            </a:r>
          </a:p>
          <a:p>
            <a:pPr algn="ctr"/>
            <a:r>
              <a:rPr lang="ru-RU" dirty="0" smtClean="0"/>
              <a:t>(рекреационное, почво- и </a:t>
            </a:r>
            <a:r>
              <a:rPr lang="ru-RU" dirty="0" err="1" smtClean="0"/>
              <a:t>водоохранное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3714744" y="3929066"/>
            <a:ext cx="2357454" cy="242889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ВТОРАЯ ГРУППА-</a:t>
            </a:r>
          </a:p>
          <a:p>
            <a:pPr algn="ctr"/>
            <a:r>
              <a:rPr lang="ru-RU" dirty="0" smtClean="0"/>
              <a:t>Леса, выполняющие защитные функции, эксплуатируются в ограниченной мере.</a:t>
            </a:r>
          </a:p>
          <a:p>
            <a:pPr algn="ctr"/>
            <a:r>
              <a:rPr lang="ru-RU" dirty="0" smtClean="0"/>
              <a:t>8%</a:t>
            </a:r>
          </a:p>
          <a:p>
            <a:pPr algn="ctr"/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6715140" y="3929066"/>
            <a:ext cx="2143140" cy="242889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ТРЕТЬЯ ГРУППА –</a:t>
            </a:r>
          </a:p>
          <a:p>
            <a:pPr algn="ctr"/>
            <a:r>
              <a:rPr lang="ru-RU" dirty="0" smtClean="0"/>
              <a:t>Леса эксплуатационного назначения.</a:t>
            </a:r>
          </a:p>
          <a:p>
            <a:pPr algn="ctr"/>
            <a:r>
              <a:rPr lang="ru-RU" dirty="0" smtClean="0"/>
              <a:t>70%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 animBg="1"/>
      <p:bldP spid="19" grpId="0" build="p" animBg="1"/>
      <p:bldP spid="20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mypresentation.ru/documents/ab6147c838231a5f0124dcdab7e6ab5f/img5.jpg"/>
          <p:cNvPicPr>
            <a:picLocks noChangeAspect="1" noChangeArrowheads="1"/>
          </p:cNvPicPr>
          <p:nvPr/>
        </p:nvPicPr>
        <p:blipFill>
          <a:blip r:embed="rId2" cstate="print"/>
          <a:srcRect b="84156"/>
          <a:stretch>
            <a:fillRect/>
          </a:stretch>
        </p:blipFill>
        <p:spPr bwMode="auto">
          <a:xfrm>
            <a:off x="1" y="-17884"/>
            <a:ext cx="9144000" cy="101799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42844" y="1071546"/>
            <a:ext cx="685290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Запасы российской древесины огромны – </a:t>
            </a:r>
          </a:p>
          <a:p>
            <a:r>
              <a:rPr lang="ru-RU" sz="2800" b="1" dirty="0" smtClean="0"/>
              <a:t>25% мировых запасов.</a:t>
            </a:r>
            <a:endParaRPr lang="ru-RU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42844" y="2348880"/>
            <a:ext cx="384492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	Вырубается только 20% от возможного объёма. Из-за этого страдает сам лес, т.к. значительная часть древесины гниёт, становясь рассадником вредных микроорганизмов и насекомых.</a:t>
            </a:r>
          </a:p>
          <a:p>
            <a:r>
              <a:rPr lang="ru-RU" dirty="0" smtClean="0"/>
              <a:t>	Важная задача -  охрана леса от пожара.</a:t>
            </a:r>
          </a:p>
          <a:p>
            <a:r>
              <a:rPr lang="ru-RU" dirty="0"/>
              <a:t>	</a:t>
            </a:r>
            <a:r>
              <a:rPr lang="ru-RU" dirty="0" smtClean="0"/>
              <a:t>Ежегодно в российских лесах их возникает от 20 до 30 тыс. в основном по вине человека.</a:t>
            </a:r>
          </a:p>
          <a:p>
            <a:r>
              <a:rPr lang="ru-RU" dirty="0" smtClean="0"/>
              <a:t>	Ущерб от лесных пожаров оценивается в 3 млрд. рублей в год.</a:t>
            </a:r>
          </a:p>
          <a:p>
            <a:endParaRPr lang="ru-RU" dirty="0"/>
          </a:p>
        </p:txBody>
      </p:sp>
      <p:sp>
        <p:nvSpPr>
          <p:cNvPr id="36866" name="AutoShape 2" descr="11326068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6868" name="Picture 4" descr="11326068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1547856"/>
            <a:ext cx="3500462" cy="2428892"/>
          </a:xfrm>
          <a:prstGeom prst="rect">
            <a:avLst/>
          </a:prstGeom>
          <a:noFill/>
        </p:spPr>
      </p:pic>
      <p:pic>
        <p:nvPicPr>
          <p:cNvPr id="36870" name="Picture 6" descr="alev-alev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4221088"/>
            <a:ext cx="3643338" cy="24530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3600" b="1" dirty="0" smtClean="0"/>
              <a:t>Значение леса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7504" y="1628800"/>
            <a:ext cx="4388296" cy="5001419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Лес является источником  древесины, растительного сырья (грибы, ягоды, лекарственные травы), сырья животного происхождения (мясо, мех, ценные лекарственные препараты). </a:t>
            </a:r>
          </a:p>
          <a:p>
            <a:r>
              <a:rPr lang="ru-RU" sz="2000" dirty="0" smtClean="0"/>
              <a:t>Для </a:t>
            </a:r>
            <a:r>
              <a:rPr lang="ru-RU" sz="2000" dirty="0"/>
              <a:t>многих народов России лес – основная среда жизни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Для многих народов России сбор грибов, ягод, охота – важная часть жизненного уклада.</a:t>
            </a:r>
          </a:p>
          <a:p>
            <a:r>
              <a:rPr lang="ru-RU" sz="2000" dirty="0" smtClean="0"/>
              <a:t>Лес – важнейший рекреационный ресурс, источник здоровья и вдохновения.</a:t>
            </a:r>
          </a:p>
          <a:p>
            <a:endParaRPr lang="ru-RU" sz="1800" dirty="0"/>
          </a:p>
        </p:txBody>
      </p:sp>
      <p:pic>
        <p:nvPicPr>
          <p:cNvPr id="5" name="Picture 2" descr="http://mypresentation.ru/documents/ab6147c838231a5f0124dcdab7e6ab5f/img5.jpg"/>
          <p:cNvPicPr>
            <a:picLocks noChangeAspect="1" noChangeArrowheads="1"/>
          </p:cNvPicPr>
          <p:nvPr/>
        </p:nvPicPr>
        <p:blipFill>
          <a:blip r:embed="rId2" cstate="print"/>
          <a:srcRect b="84156"/>
          <a:stretch>
            <a:fillRect/>
          </a:stretch>
        </p:blipFill>
        <p:spPr bwMode="auto">
          <a:xfrm>
            <a:off x="1" y="-17884"/>
            <a:ext cx="9144000" cy="1017992"/>
          </a:xfrm>
          <a:prstGeom prst="rect">
            <a:avLst/>
          </a:prstGeom>
          <a:noFill/>
        </p:spPr>
      </p:pic>
      <p:pic>
        <p:nvPicPr>
          <p:cNvPr id="2050" name="Picture 2" descr="C:\Users\Татьяна\Desktop\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556792"/>
            <a:ext cx="3657600" cy="265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Татьяна\Desktop\f1ea38046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4313077"/>
            <a:ext cx="3168352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45962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cf.ppt-online.org/files/slide/b/BtwmW4ncvahDQdqpKj6fuMy3zT59FeNLSZOrl8/slide-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201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http://mypresentation.ru/documents/ab6147c838231a5f0124dcdab7e6ab5f/img10.jpg"/>
          <p:cNvPicPr>
            <a:picLocks noChangeAspect="1" noChangeArrowheads="1"/>
          </p:cNvPicPr>
          <p:nvPr/>
        </p:nvPicPr>
        <p:blipFill>
          <a:blip r:embed="rId2" cstate="print"/>
          <a:srcRect b="85000"/>
          <a:stretch>
            <a:fillRect/>
          </a:stretch>
        </p:blipFill>
        <p:spPr bwMode="auto">
          <a:xfrm>
            <a:off x="-1" y="-1"/>
            <a:ext cx="9144001" cy="1028707"/>
          </a:xfrm>
          <a:prstGeom prst="rect">
            <a:avLst/>
          </a:prstGeom>
          <a:noFill/>
        </p:spPr>
      </p:pic>
      <p:pic>
        <p:nvPicPr>
          <p:cNvPr id="50180" name="Picture 4" descr="http://mypresentation.ru/documents/ab6147c838231a5f0124dcdab7e6ab5f/img10.jpg"/>
          <p:cNvPicPr>
            <a:picLocks noChangeAspect="1" noChangeArrowheads="1"/>
          </p:cNvPicPr>
          <p:nvPr/>
        </p:nvPicPr>
        <p:blipFill>
          <a:blip r:embed="rId2" cstate="print"/>
          <a:srcRect l="1875" t="16250" r="54062" b="8749"/>
          <a:stretch>
            <a:fillRect/>
          </a:stretch>
        </p:blipFill>
        <p:spPr bwMode="auto">
          <a:xfrm>
            <a:off x="142844" y="1071546"/>
            <a:ext cx="4196982" cy="5357850"/>
          </a:xfrm>
          <a:prstGeom prst="rect">
            <a:avLst/>
          </a:prstGeom>
          <a:noFill/>
        </p:spPr>
      </p:pic>
      <p:pic>
        <p:nvPicPr>
          <p:cNvPr id="5" name="Picture 2" descr="1234507817_109072"/>
          <p:cNvPicPr>
            <a:picLocks noChangeAspect="1" noChangeArrowheads="1"/>
          </p:cNvPicPr>
          <p:nvPr/>
        </p:nvPicPr>
        <p:blipFill>
          <a:blip r:embed="rId3" cstate="print"/>
          <a:srcRect l="8451" t="3165" r="2816" b="11393"/>
          <a:stretch>
            <a:fillRect/>
          </a:stretch>
        </p:blipFill>
        <p:spPr bwMode="auto">
          <a:xfrm>
            <a:off x="4857752" y="1142984"/>
            <a:ext cx="2786082" cy="179105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pic>
        <p:nvPicPr>
          <p:cNvPr id="6" name="Picture 4" descr="35969837_1227959487_Belka_na_sneg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388" y="2928934"/>
            <a:ext cx="2500330" cy="187722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pic>
        <p:nvPicPr>
          <p:cNvPr id="7" name="Picture 6" descr="tilkiramazanfikralarisl0"/>
          <p:cNvPicPr>
            <a:picLocks noChangeAspect="1" noChangeArrowheads="1"/>
          </p:cNvPicPr>
          <p:nvPr/>
        </p:nvPicPr>
        <p:blipFill>
          <a:blip r:embed="rId5" cstate="print"/>
          <a:srcRect l="4214" b="1685"/>
          <a:stretch>
            <a:fillRect/>
          </a:stretch>
        </p:blipFill>
        <p:spPr bwMode="auto">
          <a:xfrm>
            <a:off x="4357686" y="4786322"/>
            <a:ext cx="2571768" cy="197974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http://mypresentation.ru/documents/6c8d584a36c3f48c76acc2f3015aed60/img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http://mypresentation.ru/documents/ab6147c838231a5f0124dcdab7e6ab5f/img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1\Рабочий стол\800px-Новосибирская_звероферма_04.20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68341" cy="5157192"/>
          </a:xfrm>
          <a:prstGeom prst="rect">
            <a:avLst/>
          </a:prstGeom>
          <a:noFill/>
        </p:spPr>
      </p:pic>
      <p:pic>
        <p:nvPicPr>
          <p:cNvPr id="5123" name="Picture 3" descr="C:\Documents and Settings\1\Рабочий стол\Норка-1024x57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812809"/>
            <a:ext cx="3635896" cy="2045191"/>
          </a:xfrm>
          <a:prstGeom prst="rect">
            <a:avLst/>
          </a:prstGeom>
          <a:noFill/>
        </p:spPr>
      </p:pic>
      <p:pic>
        <p:nvPicPr>
          <p:cNvPr id="5125" name="Picture 5" descr="C:\Documents and Settings\1\Рабочий стол\9907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4797152"/>
            <a:ext cx="2776592" cy="2060848"/>
          </a:xfrm>
          <a:prstGeom prst="rect">
            <a:avLst/>
          </a:prstGeom>
          <a:noFill/>
        </p:spPr>
      </p:pic>
      <p:pic>
        <p:nvPicPr>
          <p:cNvPr id="5126" name="Picture 6" descr="C:\Documents and Settings\1\Рабочий стол\8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33986" y="4797152"/>
            <a:ext cx="2710014" cy="20608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http://mypresentation.ru/documents/6c8d584a36c3f48c76acc2f3015aed60/img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229600" cy="172819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Рыбное хозяйство – это добыча и разведение рыбы, морепродуктов, морского зверя и их переработка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51520" y="1700808"/>
          <a:ext cx="8435280" cy="44253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3" descr="C:\Documents and Settings\Сергей\Рабочий стол\laminariya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48264" y="1844824"/>
            <a:ext cx="1781944" cy="23573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3" descr="C:\Documents and Settings\Сергей\Рабочий стол\46026281_riba_dla_prom_pererabotki_b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88840"/>
            <a:ext cx="2571750" cy="182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01125" cy="1008112"/>
          </a:xfrm>
        </p:spPr>
        <p:txBody>
          <a:bodyPr/>
          <a:lstStyle/>
          <a:p>
            <a:r>
              <a:rPr lang="ru-RU" sz="4800" b="1" dirty="0" smtClean="0"/>
              <a:t>Рыбопромысловые районы</a:t>
            </a:r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4" name="Picture 2" descr="http://www.columbia.edu/kermit/ussr.gif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214438"/>
            <a:ext cx="8858250" cy="539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92832" y="1928802"/>
            <a:ext cx="1984839" cy="584775"/>
          </a:xfrm>
          <a:prstGeom prst="rect">
            <a:avLst/>
          </a:prstGeom>
          <a:solidFill>
            <a:srgbClr val="00B0F0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</a:rPr>
              <a:t>Северный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48132" y="1857364"/>
            <a:ext cx="1989647" cy="584775"/>
          </a:xfrm>
          <a:prstGeom prst="rect">
            <a:avLst/>
          </a:prstGeom>
          <a:solidFill>
            <a:srgbClr val="00B0F0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</a:rPr>
              <a:t>Западный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519597" y="3429000"/>
            <a:ext cx="2104871" cy="1077218"/>
          </a:xfrm>
          <a:prstGeom prst="rect">
            <a:avLst/>
          </a:prstGeom>
          <a:solidFill>
            <a:srgbClr val="00B0F0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</a:rPr>
              <a:t>Дальне-</a:t>
            </a:r>
          </a:p>
          <a:p>
            <a:pPr algn="ctr">
              <a:defRPr/>
            </a:pPr>
            <a:r>
              <a:rPr lang="ru-RU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</a:rPr>
              <a:t>восточный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21185" y="4437112"/>
            <a:ext cx="2299604" cy="584775"/>
          </a:xfrm>
          <a:prstGeom prst="rect">
            <a:avLst/>
          </a:prstGeom>
          <a:solidFill>
            <a:srgbClr val="00B0F0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</a:rPr>
              <a:t>Каспийский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b="1" dirty="0" smtClean="0">
                <a:solidFill>
                  <a:srgbClr val="7030A0"/>
                </a:solidFill>
              </a:rPr>
              <a:t>Каспийский бассейн</a:t>
            </a:r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b="1" dirty="0" smtClean="0"/>
              <a:t>Осетровые рыбы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072330" y="1643050"/>
            <a:ext cx="1377300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7 %</a:t>
            </a:r>
          </a:p>
        </p:txBody>
      </p:sp>
      <p:pic>
        <p:nvPicPr>
          <p:cNvPr id="16388" name="Picture 4" descr="C:\Documents and Settings\Сергей\Рабочий стол\1218199933_osetroviy-ri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268760"/>
            <a:ext cx="5113412" cy="38759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386" name="Picture 2" descr="C:\Documents and Settings\Сергей\Рабочий стол\1264506654_osetr_b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4876" y="4286256"/>
            <a:ext cx="4238628" cy="24160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295" name="Picture 12" descr="MCAN04139_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563" y="2714625"/>
            <a:ext cx="1590675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2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348" y="785794"/>
            <a:ext cx="4951420" cy="452431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ru-RU" sz="7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Белуга</a:t>
            </a:r>
          </a:p>
          <a:p>
            <a:pPr>
              <a:defRPr/>
            </a:pPr>
            <a:r>
              <a:rPr lang="ru-RU" sz="7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Осетр</a:t>
            </a:r>
          </a:p>
          <a:p>
            <a:pPr>
              <a:defRPr/>
            </a:pPr>
            <a:r>
              <a:rPr lang="ru-RU" sz="7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Севрюга</a:t>
            </a:r>
          </a:p>
          <a:p>
            <a:pPr>
              <a:defRPr/>
            </a:pPr>
            <a:r>
              <a:rPr lang="ru-RU" sz="7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Стерлядь </a:t>
            </a:r>
          </a:p>
        </p:txBody>
      </p:sp>
      <p:pic>
        <p:nvPicPr>
          <p:cNvPr id="5" name="Picture 4" descr="C:\Documents and Settings\Сергей\Рабочий стол\1218199933_osetroviy-ri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153968"/>
            <a:ext cx="4146550" cy="3143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4" name="Picture 2" descr="C:\Users\Татьяна\Desktop\-4CMY2W3TiT-IyhNM2uJ2Ypx4WrW19PBBIcByARy55Xl1YH-HDle_z4LfiC0ZQahdL3ZY4kBMGGt_9Vb4kNwp7PEhmEp4lp8vHpvDytlicmLe7E2goKUmA-ABdoFdv_L8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559214"/>
            <a:ext cx="3960440" cy="2966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</a:rPr>
              <a:t>Дальневосточный бассейн</a:t>
            </a:r>
            <a:endParaRPr lang="ru-RU" dirty="0" smtClean="0"/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endParaRPr lang="ru-RU" smtClean="0"/>
          </a:p>
          <a:p>
            <a:endParaRPr lang="ru-RU" smtClean="0"/>
          </a:p>
          <a:p>
            <a:pPr>
              <a:buFontTx/>
              <a:buNone/>
            </a:pPr>
            <a:r>
              <a:rPr lang="ru-RU" b="1" smtClean="0"/>
              <a:t>                                                     сайра</a:t>
            </a:r>
          </a:p>
          <a:p>
            <a:pPr>
              <a:buFontTx/>
              <a:buNone/>
            </a:pPr>
            <a:endParaRPr lang="ru-RU" b="1" smtClean="0"/>
          </a:p>
          <a:p>
            <a:pPr>
              <a:buFontTx/>
              <a:buNone/>
            </a:pPr>
            <a:endParaRPr lang="ru-RU" b="1" smtClean="0"/>
          </a:p>
          <a:p>
            <a:pPr>
              <a:buFontTx/>
              <a:buNone/>
            </a:pPr>
            <a:r>
              <a:rPr lang="ru-RU" b="1" smtClean="0"/>
              <a:t>        лосось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786578" y="1571612"/>
            <a:ext cx="176202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60 %</a:t>
            </a:r>
          </a:p>
        </p:txBody>
      </p:sp>
      <p:pic>
        <p:nvPicPr>
          <p:cNvPr id="7" name="Picture 4" descr="C:\Documents and Settings\Сергей\Рабочий стол\salm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428750"/>
            <a:ext cx="4987925" cy="278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C:\Documents and Settings\Сергей\Рабочий стол\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57554" y="1357298"/>
            <a:ext cx="1952623" cy="1517812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12500"/>
          </a:effectLst>
        </p:spPr>
      </p:pic>
      <p:pic>
        <p:nvPicPr>
          <p:cNvPr id="5" name="Picture 3" descr="C:\Documents and Settings\Сергей\Рабочий стол\46026281_riba_dla_prom_pererabotki_b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13" y="3714750"/>
            <a:ext cx="4214812" cy="298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C:\Documents and Settings\Сергей\Рабочий стол\92e95e3a894c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00860" y="5143512"/>
            <a:ext cx="2143140" cy="160735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45" name="Picture 13" descr="MCAN04155_0000[1]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38" y="5643563"/>
            <a:ext cx="2543175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8596" y="214291"/>
            <a:ext cx="3500462" cy="757130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Треска</a:t>
            </a:r>
          </a:p>
          <a:p>
            <a:pPr>
              <a:defRPr/>
            </a:pP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Минтай	</a:t>
            </a:r>
          </a:p>
          <a:p>
            <a:pPr>
              <a:defRPr/>
            </a:pP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Сельдь</a:t>
            </a:r>
          </a:p>
          <a:p>
            <a:pPr>
              <a:defRPr/>
            </a:pP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Сайра</a:t>
            </a:r>
          </a:p>
          <a:p>
            <a:pPr>
              <a:defRPr/>
            </a:pP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Тунец</a:t>
            </a:r>
          </a:p>
          <a:p>
            <a:pPr>
              <a:defRPr/>
            </a:pP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Камбала</a:t>
            </a:r>
          </a:p>
          <a:p>
            <a:pPr>
              <a:defRPr/>
            </a:pP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Окунь</a:t>
            </a:r>
          </a:p>
          <a:p>
            <a:pPr algn="ctr">
              <a:defRPr/>
            </a:pP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algn="ctr">
              <a:defRPr/>
            </a:pP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6" name="Picture 3" descr="C:\Documents and Settings\Сергей\Рабочий стол\46026281_riba_dla_prom_pererabotki_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938" y="214313"/>
            <a:ext cx="4835525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4" name="Picture 2" descr="C:\Documents and Settings\Сергей\Рабочий стол\55245560_a968_1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714750"/>
            <a:ext cx="4000500" cy="290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2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600" b="1" dirty="0" smtClean="0">
                <a:solidFill>
                  <a:srgbClr val="7030A0"/>
                </a:solidFill>
              </a:rPr>
              <a:t>Северный бассейн</a:t>
            </a:r>
          </a:p>
        </p:txBody>
      </p:sp>
      <p:sp>
        <p:nvSpPr>
          <p:cNvPr id="16387" name="Содержимое 2"/>
          <p:cNvSpPr>
            <a:spLocks noGrp="1"/>
          </p:cNvSpPr>
          <p:nvPr>
            <p:ph idx="1"/>
          </p:nvPr>
        </p:nvSpPr>
        <p:spPr>
          <a:xfrm>
            <a:off x="428625" y="1571625"/>
            <a:ext cx="8229600" cy="4525963"/>
          </a:xfrm>
        </p:spPr>
        <p:txBody>
          <a:bodyPr/>
          <a:lstStyle/>
          <a:p>
            <a:r>
              <a:rPr lang="ru-RU" b="1" dirty="0" smtClean="0"/>
              <a:t>Треска</a:t>
            </a:r>
          </a:p>
          <a:p>
            <a:endParaRPr lang="ru-RU" b="1" dirty="0" smtClean="0"/>
          </a:p>
          <a:p>
            <a:pPr>
              <a:buFontTx/>
              <a:buNone/>
            </a:pPr>
            <a:r>
              <a:rPr lang="ru-RU" b="1" dirty="0" smtClean="0"/>
              <a:t>                                         морской окунь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500826" y="1428736"/>
            <a:ext cx="1762022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20 %</a:t>
            </a:r>
          </a:p>
        </p:txBody>
      </p:sp>
      <p:pic>
        <p:nvPicPr>
          <p:cNvPr id="18434" name="Picture 2" descr="C:\Documents and Settings\Сергей\Рабочий стол\ph030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5021263"/>
            <a:ext cx="3857625" cy="18367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435" name="Picture 3" descr="C:\Documents and Settings\Сергей\Рабочий стол\fish_treska_2_h_orig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3" y="2286000"/>
            <a:ext cx="3833812" cy="3019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436" name="Picture 4" descr="C:\Documents and Settings\Сергей\Рабочий стол\Рисунок22_show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7688" y="3571875"/>
            <a:ext cx="4578350" cy="2778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392" name="Picture 13" descr="MCAN04155_0000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7563" y="1500188"/>
            <a:ext cx="2543175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2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2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00034" y="1714488"/>
            <a:ext cx="5370894" cy="34163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>
              <a:defRPr/>
            </a:pPr>
            <a:r>
              <a:rPr lang="ru-RU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Пикша</a:t>
            </a:r>
          </a:p>
          <a:p>
            <a:pPr>
              <a:defRPr/>
            </a:pPr>
            <a:r>
              <a:rPr lang="ru-RU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Сайда</a:t>
            </a:r>
          </a:p>
          <a:p>
            <a:pPr>
              <a:defRPr/>
            </a:pPr>
            <a:r>
              <a:rPr lang="ru-RU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Сельдь</a:t>
            </a:r>
          </a:p>
          <a:p>
            <a:pPr>
              <a:defRPr/>
            </a:pPr>
            <a:r>
              <a:rPr lang="ru-RU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Морской окунь</a:t>
            </a:r>
          </a:p>
        </p:txBody>
      </p:sp>
      <p:pic>
        <p:nvPicPr>
          <p:cNvPr id="5" name="Picture 4" descr="C:\Documents and Settings\Сергей\Рабочий стол\Рисунок22_sho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4581128"/>
            <a:ext cx="3451668" cy="20945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8" name="Picture 2" descr="C:\Users\Татьяна\Desktop\piksha-ili-treska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3228" y="236220"/>
            <a:ext cx="4824536" cy="3618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b="1" dirty="0" smtClean="0">
                <a:solidFill>
                  <a:srgbClr val="7030A0"/>
                </a:solidFill>
              </a:rPr>
              <a:t>Западный бассейн</a:t>
            </a:r>
          </a:p>
        </p:txBody>
      </p:sp>
      <p:sp>
        <p:nvSpPr>
          <p:cNvPr id="1843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Килька балтийская</a:t>
            </a:r>
          </a:p>
          <a:p>
            <a:r>
              <a:rPr lang="ru-RU" b="1" dirty="0" smtClean="0"/>
              <a:t>Скумбрия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072330" y="1714488"/>
            <a:ext cx="1377300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8 %</a:t>
            </a:r>
          </a:p>
        </p:txBody>
      </p:sp>
      <p:pic>
        <p:nvPicPr>
          <p:cNvPr id="19458" name="Picture 2" descr="C:\Documents and Settings\Сергей\Рабочий стол\1890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1613" y="3786188"/>
            <a:ext cx="5943600" cy="25717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4" descr="C:\Documents and Settings\Сергей\Рабочий стол\skymbriya_holodnogo_kopheni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425" y="4071938"/>
            <a:ext cx="2765425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12" descr="MCAN04139_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0" y="2714625"/>
            <a:ext cx="1590675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348" y="500042"/>
            <a:ext cx="3263329" cy="590931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Сельдь</a:t>
            </a:r>
          </a:p>
          <a:p>
            <a:pPr>
              <a:defRPr/>
            </a:pPr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Килька</a:t>
            </a:r>
          </a:p>
          <a:p>
            <a:pPr>
              <a:defRPr/>
            </a:pPr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Анчоусы</a:t>
            </a:r>
          </a:p>
          <a:p>
            <a:pPr>
              <a:defRPr/>
            </a:pPr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Треска</a:t>
            </a:r>
          </a:p>
          <a:p>
            <a:pPr>
              <a:defRPr/>
            </a:pPr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Окунь</a:t>
            </a:r>
          </a:p>
          <a:p>
            <a:pPr>
              <a:defRPr/>
            </a:pPr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Лосось</a:t>
            </a:r>
          </a:p>
          <a:p>
            <a:pPr>
              <a:defRPr/>
            </a:pPr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Сиг </a:t>
            </a:r>
          </a:p>
        </p:txBody>
      </p:sp>
      <p:pic>
        <p:nvPicPr>
          <p:cNvPr id="5" name="Picture 2" descr="C:\Documents and Settings\Сергей\Рабочий стол\1890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5" y="500063"/>
            <a:ext cx="4127500" cy="17859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9462" name="Picture 2" descr="C:\Documents and Settings\Сергей\Рабочий стол\125796093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714625"/>
            <a:ext cx="3983038" cy="370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b="1" dirty="0" smtClean="0"/>
              <a:t>Рыболовные суда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43000"/>
            <a:ext cx="8929688" cy="4983163"/>
          </a:xfrm>
        </p:spPr>
        <p:txBody>
          <a:bodyPr/>
          <a:lstStyle/>
          <a:p>
            <a:pPr algn="just">
              <a:defRPr/>
            </a:pPr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</a:rPr>
              <a:t>ТРАУЛЕР </a:t>
            </a:r>
            <a:r>
              <a:rPr lang="ru-RU" sz="2400" b="1" dirty="0" smtClean="0"/>
              <a:t> - </a:t>
            </a:r>
            <a:r>
              <a:rPr lang="ru-RU" sz="2400" b="1" i="1" dirty="0" smtClean="0"/>
              <a:t>промысловое судно, предназначенное для лова тралом рыбы и нерыбных объектов и их первичной обработки. Траулеры оснащаются холодильными установками для заморозки и сохранения продукции в трюмах.</a:t>
            </a:r>
            <a:endParaRPr lang="ru-RU" sz="2400" b="1" i="1" dirty="0"/>
          </a:p>
        </p:txBody>
      </p:sp>
      <p:pic>
        <p:nvPicPr>
          <p:cNvPr id="8197" name="Picture 14" descr="79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1323975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 descr="C:\Documents and Settings\1\Рабочий стол\9897265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7" y="3394364"/>
            <a:ext cx="8766059" cy="325674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b="1" dirty="0" smtClean="0"/>
              <a:t>Рыболовные суд</a:t>
            </a:r>
            <a:r>
              <a:rPr lang="ru-RU" sz="6000" b="1" dirty="0" smtClean="0">
                <a:latin typeface="Comic Sans MS" pitchFamily="66" charset="0"/>
              </a:rPr>
              <a:t>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43000"/>
            <a:ext cx="8686800" cy="4983163"/>
          </a:xfrm>
        </p:spPr>
        <p:txBody>
          <a:bodyPr/>
          <a:lstStyle/>
          <a:p>
            <a:pPr algn="just">
              <a:defRPr/>
            </a:pPr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</a:rPr>
              <a:t>СЕЙНЕР - </a:t>
            </a:r>
            <a:r>
              <a:rPr lang="ru-RU" b="1" i="1" dirty="0" smtClean="0"/>
              <a:t>рыбопромышленное судно для лова рыбы кошельковым неводом.</a:t>
            </a:r>
            <a:endParaRPr lang="ru-RU" b="1" i="1" dirty="0"/>
          </a:p>
        </p:txBody>
      </p:sp>
      <p:pic>
        <p:nvPicPr>
          <p:cNvPr id="15362" name="Picture 2" descr="C:\Documents and Settings\Сергей\Рабочий стол\512px-Purse_seine_illustration,_Historic_American_Engineering_Recor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75" y="3000375"/>
            <a:ext cx="3090863" cy="36163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363" name="Picture 3" descr="C:\Documents and Settings\Сергей\Рабочий стол\pictur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5" y="2973388"/>
            <a:ext cx="5214938" cy="36449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222" name="Picture 14" descr="79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025" y="285750"/>
            <a:ext cx="1323975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5" y="274638"/>
            <a:ext cx="9001125" cy="143986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4800" b="1" dirty="0" err="1" smtClean="0">
                <a:solidFill>
                  <a:schemeClr val="accent2">
                    <a:lumMod val="75000"/>
                  </a:schemeClr>
                </a:solidFill>
              </a:rPr>
              <a:t>Рыбоперерабатывающие</a:t>
            </a:r>
            <a:r>
              <a:rPr lang="ru-RU" sz="4800" b="1" dirty="0" smtClean="0">
                <a:solidFill>
                  <a:schemeClr val="accent2">
                    <a:lumMod val="75000"/>
                  </a:schemeClr>
                </a:solidFill>
              </a:rPr>
              <a:t> заводы</a:t>
            </a:r>
            <a:endParaRPr lang="ru-RU" sz="4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5" y="1857375"/>
            <a:ext cx="9001125" cy="4268788"/>
          </a:xfrm>
        </p:spPr>
        <p:txBody>
          <a:bodyPr/>
          <a:lstStyle/>
          <a:p>
            <a:pPr algn="ctr">
              <a:defRPr/>
            </a:pPr>
            <a:r>
              <a:rPr lang="ru-RU" sz="4000" b="1" dirty="0" smtClean="0"/>
              <a:t>Крупнейший </a:t>
            </a:r>
            <a:r>
              <a:rPr lang="ru-RU" sz="4000" b="1" dirty="0" err="1" smtClean="0"/>
              <a:t>рыбоперерабатывающий</a:t>
            </a:r>
            <a:r>
              <a:rPr lang="ru-RU" sz="4000" b="1" dirty="0" smtClean="0"/>
              <a:t> центр России – город </a:t>
            </a:r>
            <a:r>
              <a:rPr lang="ru-RU" sz="4000" b="1" i="1" dirty="0" smtClean="0">
                <a:solidFill>
                  <a:schemeClr val="accent2">
                    <a:lumMod val="75000"/>
                  </a:schemeClr>
                </a:solidFill>
              </a:rPr>
              <a:t>Мурманск</a:t>
            </a:r>
            <a:endParaRPr lang="ru-RU" sz="40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1746" name="Picture 2" descr="C:\Documents and Settings\Сергей\Рабочий стол\img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3857625"/>
            <a:ext cx="4000500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Picture 3" descr="C:\Documents and Settings\Сергей\Рабочий стол\mur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857625"/>
            <a:ext cx="4262437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b="1" smtClean="0">
                <a:solidFill>
                  <a:srgbClr val="7030A0"/>
                </a:solidFill>
              </a:rPr>
              <a:t>Озерное рыболовство </a:t>
            </a:r>
          </a:p>
        </p:txBody>
      </p:sp>
      <p:sp>
        <p:nvSpPr>
          <p:cNvPr id="2150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</p:txBody>
      </p:sp>
      <p:pic>
        <p:nvPicPr>
          <p:cNvPr id="16388" name="Picture 4" descr="Реки России богаты рыбой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68760"/>
            <a:ext cx="8280920" cy="5328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4" descr="AG00628_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00625"/>
            <a:ext cx="9144000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173" descr="a99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0" y="5722938"/>
            <a:ext cx="1512888" cy="113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2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1472" y="357166"/>
            <a:ext cx="4768036" cy="6740307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>
              <a:defRPr/>
            </a:pPr>
            <a:r>
              <a:rPr lang="ru-RU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Ряпушка</a:t>
            </a:r>
          </a:p>
          <a:p>
            <a:pPr>
              <a:defRPr/>
            </a:pPr>
            <a:r>
              <a:rPr lang="ru-RU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Судак</a:t>
            </a:r>
          </a:p>
          <a:p>
            <a:pPr>
              <a:defRPr/>
            </a:pPr>
            <a:r>
              <a:rPr lang="ru-RU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Угорь</a:t>
            </a:r>
          </a:p>
          <a:p>
            <a:pPr>
              <a:defRPr/>
            </a:pPr>
            <a:r>
              <a:rPr lang="ru-RU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Карп</a:t>
            </a:r>
          </a:p>
          <a:p>
            <a:pPr>
              <a:defRPr/>
            </a:pPr>
            <a:r>
              <a:rPr lang="ru-RU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Сазан</a:t>
            </a:r>
          </a:p>
          <a:p>
            <a:pPr>
              <a:defRPr/>
            </a:pPr>
            <a:r>
              <a:rPr lang="ru-RU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Щука </a:t>
            </a:r>
          </a:p>
          <a:p>
            <a:pPr>
              <a:defRPr/>
            </a:pPr>
            <a:r>
              <a:rPr lang="ru-RU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Толстолобик </a:t>
            </a:r>
          </a:p>
          <a:p>
            <a:pPr algn="ctr">
              <a:defRPr/>
            </a:pPr>
            <a:endParaRPr lang="ru-RU" sz="5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34818" name="Picture 2" descr="C:\Documents and Settings\Сергей\Рабочий стол\ryapushka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20029" y="214291"/>
            <a:ext cx="2647764" cy="30718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4819" name="Picture 3" descr="C:\Documents and Settings\Сергей\Рабочий стол\eel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57554" y="1500174"/>
            <a:ext cx="2619379" cy="26193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4820" name="Picture 4" descr="C:\Documents and Settings\Сергей\Рабочий стол\tolstolob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72132" y="4214818"/>
            <a:ext cx="2992560" cy="22399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 decel="1000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600" decel="100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00" decel="100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00" decel="100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600" decel="1000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600" decel="1000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00" decel="1000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00" decel="1000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600" decel="1000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600" decel="1000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00" decel="1000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00" decel="1000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3" descr="C:\Documents and Settings\Сергей\Рабочий стол\kil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0" y="5072063"/>
            <a:ext cx="2284413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54237"/>
          </a:xfrm>
        </p:spPr>
        <p:txBody>
          <a:bodyPr/>
          <a:lstStyle/>
          <a:p>
            <a:r>
              <a:rPr lang="ru-RU" b="1" dirty="0" smtClean="0"/>
              <a:t>Потребление рыбы и рыбных продуктов в России на душу населения</a:t>
            </a:r>
          </a:p>
        </p:txBody>
      </p:sp>
      <p:sp>
        <p:nvSpPr>
          <p:cNvPr id="23556" name="Содержимое 2"/>
          <p:cNvSpPr>
            <a:spLocks noGrp="1"/>
          </p:cNvSpPr>
          <p:nvPr>
            <p:ph idx="1"/>
          </p:nvPr>
        </p:nvSpPr>
        <p:spPr>
          <a:xfrm>
            <a:off x="457200" y="2643188"/>
            <a:ext cx="8229600" cy="3482975"/>
          </a:xfrm>
        </p:spPr>
        <p:txBody>
          <a:bodyPr/>
          <a:lstStyle/>
          <a:p>
            <a:r>
              <a:rPr lang="ru-RU" sz="5400" b="1" dirty="0" smtClean="0">
                <a:solidFill>
                  <a:srgbClr val="7030A0"/>
                </a:solidFill>
              </a:rPr>
              <a:t>1990 год – 19 кг</a:t>
            </a:r>
          </a:p>
          <a:p>
            <a:r>
              <a:rPr lang="ru-RU" sz="5400" b="1" dirty="0" smtClean="0">
                <a:solidFill>
                  <a:srgbClr val="7030A0"/>
                </a:solidFill>
              </a:rPr>
              <a:t>2018 год – 21,7 кг</a:t>
            </a:r>
          </a:p>
          <a:p>
            <a:pPr>
              <a:buFontTx/>
              <a:buNone/>
            </a:pPr>
            <a:r>
              <a:rPr lang="ru-RU" sz="5400" b="1" dirty="0" smtClean="0">
                <a:solidFill>
                  <a:srgbClr val="7030A0"/>
                </a:solidFill>
              </a:rPr>
              <a:t>  </a:t>
            </a:r>
            <a:r>
              <a:rPr lang="ru-RU" sz="4400" b="1" dirty="0" smtClean="0">
                <a:solidFill>
                  <a:srgbClr val="7030A0"/>
                </a:solidFill>
              </a:rPr>
              <a:t>( Норма – 18 кг)</a:t>
            </a:r>
          </a:p>
        </p:txBody>
      </p:sp>
      <p:pic>
        <p:nvPicPr>
          <p:cNvPr id="23557" name="Picture 5" descr="C:\Documents and Settings\Сергей\Рабочий стол\ovosh_vinegret_s_kilkoy_tsar_restoran_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0" y="1928813"/>
            <a:ext cx="2460625" cy="164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2" name="Picture 2" descr="C:\Documents and Settings\Сергей\Рабочий стол\0_45a3_1e7b569b_XL.jpe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43702" y="3500438"/>
            <a:ext cx="2357454" cy="17680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Параграф </a:t>
            </a:r>
            <a:r>
              <a:rPr lang="ru-RU" sz="4000" dirty="0" smtClean="0"/>
              <a:t>48-49</a:t>
            </a:r>
            <a:r>
              <a:rPr lang="ru-RU" sz="4000" dirty="0" smtClean="0"/>
              <a:t>, устно.</a:t>
            </a:r>
          </a:p>
          <a:p>
            <a:r>
              <a:rPr lang="ru-RU" sz="4000" dirty="0" smtClean="0"/>
              <a:t>Повторить п. 41-49</a:t>
            </a:r>
            <a:endParaRPr lang="ru-RU" sz="4000" dirty="0"/>
          </a:p>
        </p:txBody>
      </p:sp>
      <p:pic>
        <p:nvPicPr>
          <p:cNvPr id="4" name="Рисунок 7" descr="http://s10.rimg.info/9f4c7997cd1195b82c39bba72c7e0bbd.gif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916832"/>
            <a:ext cx="2002094" cy="2277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knigi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717032"/>
            <a:ext cx="1785938" cy="178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00B0F0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570</TotalTime>
  <Words>479</Words>
  <Application>Microsoft Office PowerPoint</Application>
  <PresentationFormat>Экран (4:3)</PresentationFormat>
  <Paragraphs>137</Paragraphs>
  <Slides>34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34</vt:i4>
      </vt:variant>
    </vt:vector>
  </HeadingPairs>
  <TitlesOfParts>
    <vt:vector size="36" baseType="lpstr">
      <vt:lpstr>Тема Office</vt:lpstr>
      <vt:lpstr>Поток</vt:lpstr>
      <vt:lpstr>Лесное хозяйство. Охота и рыбное  хозяйство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При использовании леса необходимо помнить два основных правила:</vt:lpstr>
      <vt:lpstr>Презентация PowerPoint</vt:lpstr>
      <vt:lpstr>Презентация PowerPoint</vt:lpstr>
      <vt:lpstr>  Значение леса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Рыбное хозяйство – это добыча и разведение рыбы, морепродуктов, морского зверя и их переработка</vt:lpstr>
      <vt:lpstr>Рыбопромысловые районы</vt:lpstr>
      <vt:lpstr>Каспийский бассейн</vt:lpstr>
      <vt:lpstr>Презентация PowerPoint</vt:lpstr>
      <vt:lpstr>Дальневосточный бассейн</vt:lpstr>
      <vt:lpstr>Презентация PowerPoint</vt:lpstr>
      <vt:lpstr>Северный бассейн</vt:lpstr>
      <vt:lpstr>Презентация PowerPoint</vt:lpstr>
      <vt:lpstr>Западный бассейн</vt:lpstr>
      <vt:lpstr>Презентация PowerPoint</vt:lpstr>
      <vt:lpstr>Рыболовные суда</vt:lpstr>
      <vt:lpstr>Рыболовные суда</vt:lpstr>
      <vt:lpstr>Рыбоперерабатывающие заводы</vt:lpstr>
      <vt:lpstr>Озерное рыболовство </vt:lpstr>
      <vt:lpstr>Презентация PowerPoint</vt:lpstr>
      <vt:lpstr>Потребление рыбы и рыбных продуктов в России на душу населения</vt:lpstr>
      <vt:lpstr>Домашнее задание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Татьяна</cp:lastModifiedBy>
  <cp:revision>51</cp:revision>
  <dcterms:modified xsi:type="dcterms:W3CDTF">2020-05-15T16:54:02Z</dcterms:modified>
</cp:coreProperties>
</file>