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9"/>
  </p:notesMasterIdLst>
  <p:sldIdLst>
    <p:sldId id="256" r:id="rId2"/>
    <p:sldId id="287" r:id="rId3"/>
    <p:sldId id="257" r:id="rId4"/>
    <p:sldId id="258" r:id="rId5"/>
    <p:sldId id="268" r:id="rId6"/>
    <p:sldId id="259" r:id="rId7"/>
    <p:sldId id="260" r:id="rId8"/>
    <p:sldId id="273" r:id="rId9"/>
    <p:sldId id="274" r:id="rId10"/>
    <p:sldId id="275" r:id="rId11"/>
    <p:sldId id="276" r:id="rId12"/>
    <p:sldId id="278" r:id="rId13"/>
    <p:sldId id="280" r:id="rId14"/>
    <p:sldId id="282" r:id="rId15"/>
    <p:sldId id="284" r:id="rId16"/>
    <p:sldId id="286" r:id="rId17"/>
    <p:sldId id="28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9646" autoAdjust="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4240D8-3EDB-49E8-B3E3-B33846AE0A68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42DDF-3E82-4C28-94FE-A2ECFC589B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2407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Молодёжный сленг является важной составляющей современного русского языка, которая отражает и в то же определяет актуальные тенденции его  развития. Это язык общения большой социально-возрастной группы, его словарь постоянно обновляется и   требует проведения непрерывных исследований в этом направлении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1477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Понятие сленга занимает особое место в современной лингвистике. Феномен сленга до сих пор остается открытым вопросом для ученых. В современной англистике нет единого и точного определения термина «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slang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Следовательно, его нет и в русском языкознании. Согласно определению, взятому из Оксфордского словаря, сленг - неформальный язык, имеющий сниженную стилистическую окраску по отношению к литературному языку и состоящий из новых слов, либо уже имеющихся в новом значении.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3977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По-прежнему актуальным также является анализ  англоязычного влияния на русский  язык, и  особенно значимым оно оказывается для молодежного языка. Следует подчеркнуть, что иностранные языки воздействуют на речевое поведение молодежи с начала его появления. Распространение американского стиля и образа жизни оказывается особо значимым для молодежной среды, которая является основным потребителем массовой культуры.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8011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исследуемой проблемы обусловлена тем, что изучение заимствований в основном ведется на материале литературного языка. Цель нашей работы: изучить молодежный сленг России с точки зрения наличия в нем англицизмов. 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5419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Задачи исследования: проанализировать тематику заимствований из английского  русском языке (на примере социальных сети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ВКонтакте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Объектом настоящего исследования являются англицизмы, употребляемые в речи молодых людей в России. Предметом изучения стали особенности их функционирования в социальных сетях.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8503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Молодёжный сленг имеет целый ряд особенностей и отличий от других имеющихся сленгов, например, профессиональных (врачей, юристов, бухгалтеров и др.), социальных слоев (преступного мира, бездомных и др.) и т.п. К их числу, прежде всего, можно отнести быструю изменчивость молодёжь подрастающих детей и «уход» из нее во взрослую жизнь приобретающих статус взрослых молодых людей сопровождается постоянным обновлением молодежного сленга.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4980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Молодежный сленг как в России легко вбирает в себя слова из разных языков. Способы образования жаргонных лексических единиц разный: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1.создание абсолютного неологизма;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2.изменение значения слова литературного языка;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3.использование словообразовательных средств;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4.заимствование из иностранных языков;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5.использование одновременно двух и более из выше названных способов.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2639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Интернет – лидер по использованию заимствований, особенно в текстах рекламы, а также в общении в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соцсетях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новых технологий и компьютерных игр придумывают новые названия, и звучат эти названия на английском языке. Следующие слова: компьютер, ноутбук, мобильный, сканер, органайзер, клавиатура, монитор, принтер, ксерокс, миксер, экс пи,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фотошоп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многие другие – пришли к нам из английского языка.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показало наше исследование, самыми продуктивными источниками пополнения лексического запаса молодёжи являются такие сферы, как Интернет, техника (компьютерные технологии, игры), поп-культура (кино, музыка).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134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ходе работы над данной темой, мы провели беседы со студентами и ряд </a:t>
            </a:r>
            <a:r>
              <a:rPr lang="ru-RU" sz="12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анкетирований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Мы установили, что студенты часто используют англицизмы в своей речи. Одними из самых используемых в речи являются слова, относящиеся к гибридам, калькам и иноязычным вкраплениям. Многие слова – </a:t>
            </a:r>
            <a:r>
              <a:rPr lang="ru-RU" sz="12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респект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(от англ. </a:t>
            </a:r>
            <a:r>
              <a:rPr lang="ru-RU" sz="12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respect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иноязычные вкрапления </a:t>
            </a:r>
            <a:r>
              <a:rPr lang="ru-RU" sz="12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вау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(от англ. </a:t>
            </a:r>
            <a:r>
              <a:rPr lang="ru-RU" sz="12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wow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), </a:t>
            </a:r>
            <a:r>
              <a:rPr lang="ru-RU" sz="12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окей</a:t>
            </a:r>
            <a:r>
              <a:rPr lang="ru-RU" sz="12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(от англ. </a:t>
            </a:r>
            <a:r>
              <a:rPr lang="ru-RU" sz="12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 </a:t>
            </a:r>
            <a:r>
              <a:rPr lang="ru-RU" sz="12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изи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(от англ. </a:t>
            </a:r>
            <a:r>
              <a:rPr lang="ru-RU" sz="12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easy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 </a:t>
            </a:r>
            <a:r>
              <a:rPr lang="ru-RU" sz="12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бай 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(от англ. </a:t>
            </a:r>
            <a:r>
              <a:rPr lang="ru-RU" sz="12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bye</a:t>
            </a:r>
            <a:r>
              <a:rPr lang="ru-RU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– настолько укрепились в повседневной речи, что уже многие люди принимают эти слова за заимствованные лишь в глубоком подсознании.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85260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нашем исследовании приняло участие 106 человек. Ребятам предлагалось ответить на вопросы, относительно того, используют ли они в своей речи англицизмы, если да, то, как часто и почему. А также участникам опроса нужно было дать определение нескольким всем известным, часто употребляемым заимствованным словам. </a:t>
            </a:r>
            <a:r>
              <a:rPr lang="ru-RU" sz="12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Употребляете ли Вы англицизмы в повседневной речи?»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ответы среди учащихся: 55% - часто; 25% - иногда; 10% - редко; 10% - почти никогда.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Хочется отметить, что некоторые из опрошенных отвергают иноязычные заимствования в принципе, считают, что английские словечки засоряют речь, делают ее глупой и бессмысленной.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8246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Небольшое, так сказать, гендерное исследование, показывает, что девушки в своем общении употребляют больше англицизмов,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связаных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 косметологией и модой (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Бронзер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хайлайтер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консиллер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стайлер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спрей,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кропп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топ и т.д.), а также для описания своих впечатлений и передачи эмоций (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рили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трэш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релакс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вау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!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Уот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Это реально шок!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смайл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Студенты-юноши часто используют англицизмы и их производные при обсуждении компьютерных игр (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нуб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законнектиться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чек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пойнт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левел и т.д.) или в беседах о спорте (раунд, форвард,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лоу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кик, апперкот, хук, </a:t>
            </a:r>
            <a:r>
              <a:rPr lang="ru-RU" sz="1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баттл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Цели употребления английских слов (сленга) при живом и интернет общении крайне различны — это и поддерживание беседы, и облегчение разговора, и возможность выглядеть более продвинутым.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0355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Проследив путь слова от самого рождения в английском языке до перехода в сленг, можно заключить, что сленг помогает ускорить процесс адаптации англоязычных терминов в ситуации стремительного развития компьютеров, социальных сетей и интернет СМИ, когда язык пытается угнаться за новыми технологиями. В этом вопросе русский язык, вне всяких сомнений, находится под непосредственным влиянием английского языка. И мы не можем остановить этот процесс. Не будь сленга, специалистам пришлось бы употреблять в своей речи громоздкие профессионализмы. Если же говорить об обывателях, то использование ими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сленгизмов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обусловлено желанием говорить короче. Например, вместо того, чтобы сказать «Я скопировал эту запись с твоей стены на свою», мы говорим «Я сделал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репост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». Или вместо «Мне понравилась твоя новая фотография на странице» говорим «Я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лайкнул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твою </a:t>
            </a:r>
            <a:r>
              <a:rPr lang="ru-RU" sz="1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аватарку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Компьютерный и интернет сленг уже стал частью нашей жизни.</a:t>
            </a:r>
            <a:endPara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81462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Пример диалога двух современных девушек, живо оперирующих англицизмами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98008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270510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 одной стороны, многочисленные англицизмы, проникающие в русский язык – явление закономерное, отражающее активизировавшиеся в последнее десятилетие экономические, политические, культурные, общественные связи и взаимоотношения России с другими странами. С другой стороны, с грустью приходится констатировать, что в погоне за всем иностранным, в стремлении копировать западные образцы мы все больше теряем свою самобытность, в том числе и в языке, ибо язык отражает образ жизни и образ мыслей. Как следствие этого - потеря интереса к родному (русскому) языку, русской литературе и культуре, косноязычие, снижение грамотности и языковой и общей культуры.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Сленг — особая лексическая группа, без которой мы вряд ли обошлись бы в нашем современном мире, но его постоянное использование делает речь достаточно примитивной. Не будем забывать, что мы являемся носителями русского языка — одного из самых великих и красивых языков в мире!</a:t>
            </a:r>
            <a:endPara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42DDF-3E82-4C28-94FE-A2ECFC589B2C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2485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13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-10379" y="4445000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 28"/>
          <p:cNvSpPr/>
          <p:nvPr/>
        </p:nvSpPr>
        <p:spPr>
          <a:xfrm>
            <a:off x="-2864" y="0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29"/>
          <p:cNvSpPr/>
          <p:nvPr/>
        </p:nvSpPr>
        <p:spPr>
          <a:xfrm rot="21420000">
            <a:off x="-170768" y="213023"/>
            <a:ext cx="8480534" cy="5746008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6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0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9071" y="4714242"/>
            <a:ext cx="4607740" cy="942356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12134" y="4954635"/>
            <a:ext cx="2987069" cy="918361"/>
          </a:xfrm>
        </p:spPr>
        <p:txBody>
          <a:bodyPr vert="horz" lIns="91440" tIns="45720" rIns="91440" bIns="45720" rtlCol="0" anchor="ctr"/>
          <a:lstStyle>
            <a:lvl1pPr algn="r">
              <a:defRPr lang="en-US" sz="42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1518" y="3819948"/>
            <a:ext cx="680390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5-Point Star 32"/>
          <p:cNvSpPr/>
          <p:nvPr/>
        </p:nvSpPr>
        <p:spPr>
          <a:xfrm rot="21420000">
            <a:off x="3121951" y="5057183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655915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7481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9222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0" y="2063396"/>
            <a:ext cx="3816536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8" y="2063396"/>
            <a:ext cx="381490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4605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69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0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7" y="2861733"/>
            <a:ext cx="3816535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6471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3121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3340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0" y="685801"/>
            <a:ext cx="4525781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2" y="2709053"/>
            <a:ext cx="3095146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7997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0" y="1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2709053"/>
            <a:ext cx="440817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623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1" y="685800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3507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77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106333"/>
            <a:ext cx="7796047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7145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99" y="685800"/>
            <a:ext cx="7143765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8" y="3610032"/>
            <a:ext cx="6500967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04280" y="8878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97147" y="290648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211343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5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3980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2181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6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88"/>
            <a:ext cx="2482596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6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8" y="4389286"/>
            <a:ext cx="2483655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46024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5723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6" y="685801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685801"/>
            <a:ext cx="5928323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8417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19048" y="1"/>
            <a:ext cx="9004013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063396"/>
            <a:ext cx="7797662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562" y="5757334"/>
            <a:ext cx="283845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28.06.2024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757334"/>
            <a:ext cx="412478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5341" y="5757334"/>
            <a:ext cx="68039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9444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6000760" cy="4365104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Arial Black" pitchFamily="34" charset="0"/>
              </a:rPr>
              <a:t>Англицизмы в русском молодёжном сленге</a:t>
            </a:r>
            <a:br>
              <a:rPr lang="ru-RU" sz="32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Arial Black" pitchFamily="34" charset="0"/>
              </a:rPr>
              <a:t>(на примере социальных </a:t>
            </a:r>
            <a:r>
              <a:rPr lang="ru-RU" sz="3200" dirty="0" smtClean="0">
                <a:solidFill>
                  <a:srgbClr val="0070C0"/>
                </a:solidFill>
                <a:latin typeface="Arial Black" pitchFamily="34" charset="0"/>
              </a:rPr>
              <a:t>сетей)</a:t>
            </a:r>
            <a:endParaRPr lang="ru-RU" sz="32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1420000" flipV="1">
            <a:off x="6152283" y="2270870"/>
            <a:ext cx="2162209" cy="38704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7505" y="1484784"/>
            <a:ext cx="2935213" cy="2860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00100" y="285728"/>
            <a:ext cx="7643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ГБПОУ  «Волгоградский колледж машиностроения и связи»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91558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Согласно определению, взятому из Оксфордского словаря, </a:t>
            </a:r>
            <a:r>
              <a:rPr lang="ru-RU" sz="3200" b="1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сленг</a:t>
            </a:r>
            <a: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неформальный язык, имеющий сниженную стилистическую окраску по отношению к литературному языку и состоящий из новых слов, либо уже имеющихся в новом значении.</a:t>
            </a:r>
            <a:endParaRPr lang="ru-RU" sz="32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109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755576" y="404665"/>
            <a:ext cx="7200800" cy="496855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Arial Black" pitchFamily="34" charset="0"/>
              </a:rPr>
              <a:t>Анализ </a:t>
            </a:r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 </a:t>
            </a:r>
            <a:r>
              <a:rPr lang="ru-RU" sz="3200" b="1" dirty="0" smtClean="0">
                <a:solidFill>
                  <a:srgbClr val="002060"/>
                </a:solidFill>
                <a:latin typeface="Arial Black" pitchFamily="34" charset="0"/>
              </a:rPr>
              <a:t>англоязычного</a:t>
            </a:r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 влияния на </a:t>
            </a:r>
            <a:r>
              <a:rPr lang="ru-RU" sz="3200" b="1" dirty="0" smtClean="0">
                <a:solidFill>
                  <a:srgbClr val="002060"/>
                </a:solidFill>
                <a:latin typeface="Arial Black" pitchFamily="34" charset="0"/>
              </a:rPr>
              <a:t>русский  язык является актуальным, </a:t>
            </a:r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и  особенно значимым оно оказывается для молодежного языка.</a:t>
            </a:r>
          </a:p>
        </p:txBody>
      </p:sp>
    </p:spTree>
    <p:extLst>
      <p:ext uri="{BB962C8B-B14F-4D97-AF65-F5344CB8AC3E}">
        <p14:creationId xmlns:p14="http://schemas.microsoft.com/office/powerpoint/2010/main" xmlns="" val="175593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H="1">
            <a:off x="9468544" y="2186558"/>
            <a:ext cx="2160240" cy="267119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21196" y="1145890"/>
            <a:ext cx="8075240" cy="2376264"/>
          </a:xfrm>
        </p:spPr>
        <p:txBody>
          <a:bodyPr>
            <a:noAutofit/>
          </a:bodyPr>
          <a:lstStyle/>
          <a:p>
            <a:pPr marL="109728" indent="0" algn="ctr">
              <a:buNone/>
            </a:pP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Цель исследования</a:t>
            </a:r>
            <a:r>
              <a:rPr lang="en-US" sz="3200" dirty="0" smtClean="0">
                <a:solidFill>
                  <a:srgbClr val="C00000"/>
                </a:solidFill>
                <a:latin typeface="Arial Black" pitchFamily="34" charset="0"/>
              </a:rPr>
              <a:t>:</a:t>
            </a:r>
            <a:endParaRPr lang="ru-RU" sz="3200" dirty="0" smtClean="0">
              <a:solidFill>
                <a:srgbClr val="002060"/>
              </a:solidFill>
              <a:latin typeface="Arial Black" pitchFamily="34" charset="0"/>
            </a:endParaRPr>
          </a:p>
          <a:p>
            <a:pPr marL="109728" indent="0" algn="ctr">
              <a:buNone/>
            </a:pP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Семантическая характеристика современного русского молодежного сленга (на примере социальных сетей)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2571" y="4365105"/>
            <a:ext cx="2781757" cy="2348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79213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accent2"/>
                </a:solidFill>
                <a:latin typeface="Arial Black" pitchFamily="34" charset="0"/>
              </a:rPr>
              <a:t>      </a:t>
            </a:r>
            <a:r>
              <a:rPr lang="ru-RU" sz="4400" dirty="0" smtClean="0">
                <a:solidFill>
                  <a:srgbClr val="C00000"/>
                </a:solidFill>
                <a:latin typeface="Arial Black" pitchFamily="34" charset="0"/>
              </a:rPr>
              <a:t>Социальные </a:t>
            </a:r>
            <a:r>
              <a:rPr lang="ru-RU" sz="4400" dirty="0">
                <a:solidFill>
                  <a:srgbClr val="C00000"/>
                </a:solidFill>
                <a:latin typeface="Arial Black" pitchFamily="34" charset="0"/>
              </a:rPr>
              <a:t>сети</a:t>
            </a:r>
            <a:r>
              <a:rPr lang="ru-RU" sz="4400" dirty="0">
                <a:solidFill>
                  <a:schemeClr val="accent2"/>
                </a:solidFill>
                <a:latin typeface="Arial Black" pitchFamily="34" charset="0"/>
              </a:rPr>
              <a:t/>
            </a:r>
            <a:br>
              <a:rPr lang="ru-RU" sz="4400" dirty="0">
                <a:solidFill>
                  <a:schemeClr val="accent2"/>
                </a:solidFill>
                <a:latin typeface="Arial Black" pitchFamily="34" charset="0"/>
              </a:rPr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3200" dirty="0" smtClean="0">
                <a:solidFill>
                  <a:schemeClr val="accent2"/>
                </a:solidFill>
                <a:latin typeface="Arial Black" pitchFamily="34" charset="0"/>
              </a:rPr>
              <a:t>        </a:t>
            </a:r>
            <a:endParaRPr lang="ru-RU" sz="3200" dirty="0">
              <a:solidFill>
                <a:schemeClr val="accent2"/>
              </a:solidFill>
              <a:latin typeface="Arial Black" pitchFamily="34" charset="0"/>
            </a:endParaRPr>
          </a:p>
        </p:txBody>
      </p:sp>
      <p:pic>
        <p:nvPicPr>
          <p:cNvPr id="1032" name="Picture 8" descr="ÐÐ°ÑÑÐ¸Ð½ÐºÐ¸ Ð¿Ð¾ Ð·Ð°Ð¿ÑÐ¾ÑÑ Ð²Ð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34065"/>
            <a:ext cx="3672408" cy="273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низ 4"/>
          <p:cNvSpPr/>
          <p:nvPr/>
        </p:nvSpPr>
        <p:spPr>
          <a:xfrm>
            <a:off x="3925967" y="1512509"/>
            <a:ext cx="504056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4333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514351" y="45718"/>
            <a:ext cx="7796030" cy="532886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 Black" pitchFamily="34" charset="0"/>
              </a:rPr>
              <a:t>Молодёжный сленг имеет целый ряд особенностей и отличий от других имеющихся </a:t>
            </a:r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сленгов.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К </a:t>
            </a:r>
            <a:r>
              <a:rPr lang="ru-RU" sz="2400" dirty="0">
                <a:solidFill>
                  <a:srgbClr val="002060"/>
                </a:solidFill>
                <a:latin typeface="Arial Black" pitchFamily="34" charset="0"/>
              </a:rPr>
              <a:t>их числу, прежде всего, можно отнести быструю изменчивость молодежного сленга</a:t>
            </a:r>
          </a:p>
        </p:txBody>
      </p:sp>
    </p:spTree>
    <p:extLst>
      <p:ext uri="{BB962C8B-B14F-4D97-AF65-F5344CB8AC3E}">
        <p14:creationId xmlns:p14="http://schemas.microsoft.com/office/powerpoint/2010/main" xmlns="" val="3269129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360040"/>
          </a:xfrm>
        </p:spPr>
        <p:txBody>
          <a:bodyPr/>
          <a:lstStyle/>
          <a:p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Способы образования жаргонных лексических единиц разный: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229600" cy="3877891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абсолютного неологизма;</a:t>
            </a:r>
          </a:p>
          <a:p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изменение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значения слова литературного языка;</a:t>
            </a:r>
          </a:p>
          <a:p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словообразовательных средств;</a:t>
            </a:r>
          </a:p>
          <a:p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заимствование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иностранных языков;</a:t>
            </a:r>
          </a:p>
          <a:p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одновременно двух и более из выше названных способов.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0100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8" cy="1656184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Интернет – "лидер" по использованию заимствований, особенно в текстах рекламы, а также в общении в </a:t>
            </a:r>
            <a:r>
              <a:rPr lang="ru-RU" sz="31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соцсетях</a:t>
            </a:r>
            <a:r>
              <a:rPr lang="ru-RU" sz="3200" b="0" dirty="0" smtClean="0">
                <a:solidFill>
                  <a:schemeClr val="accent2"/>
                </a:solidFill>
              </a:rPr>
              <a:t>.</a:t>
            </a:r>
            <a:endParaRPr lang="ru-RU" sz="3200" b="0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80528" y="1772816"/>
            <a:ext cx="8856984" cy="4032449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новых технологий и компьютерных игр придумывают новые названия, и звучат эти названия на английском языке. Следующие слова: сканер, компьютер, ноутбук, мобильный, </a:t>
            </a:r>
            <a:r>
              <a:rPr lang="ru-RU" sz="2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органайзер,экс</a:t>
            </a:r>
            <a:r>
              <a:rPr lang="ru-RU" sz="2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пи, монитор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принтер, ксерокс, миксер, </a:t>
            </a:r>
            <a:r>
              <a:rPr lang="ru-RU" sz="2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фотошоп</a:t>
            </a:r>
            <a:r>
              <a:rPr lang="ru-RU" sz="2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многие другие – пришли к нам из английского языка.</a:t>
            </a:r>
          </a:p>
          <a:p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самыми продуктивными источниками пополнения лексического запаса молодёжи являются такие сферы, как Интернет, техника (компьютерные </a:t>
            </a:r>
            <a:r>
              <a:rPr lang="ru-RU" sz="22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технологии, игры), поп-культура (кино, музыка).</a:t>
            </a:r>
            <a:endParaRPr lang="ru-RU" sz="22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2110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Одними из самых используемых в речи учащихся являются слова, относящиеся к гибридам, калькам и иноязычным вкраплениям.</a:t>
            </a:r>
            <a:b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57200" y="620688"/>
            <a:ext cx="8229600" cy="59046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респект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(от англ. 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respect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</a:t>
            </a:r>
          </a:p>
          <a:p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вау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(от англ. 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wow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), </a:t>
            </a:r>
            <a:endParaRPr lang="ru-RU" sz="2400" b="1" dirty="0" smtClean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окей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(от англ. OK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</a:t>
            </a:r>
          </a:p>
          <a:p>
            <a:r>
              <a:rPr lang="ru-RU" sz="24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изи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(от англ. 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easy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 </a:t>
            </a:r>
            <a:endParaRPr lang="ru-RU" sz="2400" b="1" dirty="0" smtClean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бай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(от англ. 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bye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8042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14351" y="1"/>
            <a:ext cx="7797662" cy="1268759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исследовании приняло участие 106 человек.</a:t>
            </a: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514351" y="2132857"/>
            <a:ext cx="7796030" cy="3096344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Вопрос: «</a:t>
            </a:r>
            <a:r>
              <a:rPr lang="ru-RU" sz="2400" b="1" i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Употребляете </a:t>
            </a:r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ли Вы англицизмы в повседневной речи</a:t>
            </a:r>
            <a:r>
              <a:rPr lang="ru-RU" sz="2400" b="1" i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?»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2400" b="1" dirty="0" smtClean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Ответы 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среди учащихся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109728" indent="0">
              <a:buNone/>
            </a:pP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% - часто; </a:t>
            </a:r>
            <a:endParaRPr lang="ru-RU" b="1" dirty="0" smtClean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25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% -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иногда;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10% - редко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endParaRPr lang="ru-RU" b="1" dirty="0" smtClean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% -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крайне редко.</a:t>
            </a:r>
          </a:p>
          <a:p>
            <a:pPr marL="109728" indent="0">
              <a:buNone/>
            </a:pP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Цели употребления английских слов (сленга) при живом и интернет общении крайне различны — это и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поддержание 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беседы, и облегчение </a:t>
            </a:r>
            <a:r>
              <a:rPr lang="ru-RU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разговора, и возможность выглядеть более продвинутым</a:t>
            </a:r>
            <a:endParaRPr lang="ru-RU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2726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57200" y="332656"/>
            <a:ext cx="8229600" cy="5674635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евушки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своем общении употребляют больше англицизмов,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связаных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 косметологией и модой </a:t>
            </a:r>
            <a:r>
              <a:rPr lang="ru-RU" sz="2600" b="1" dirty="0" smtClean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ru-RU" sz="2600" b="1" dirty="0" err="1" smtClean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бронзер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хайлайтер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консиллер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стайлер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спрей, 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кропп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топ и т.д.),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 также для описания своих впечатлений и передачи эмоций </a:t>
            </a:r>
            <a:r>
              <a:rPr lang="ru-RU" sz="26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рили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?, 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трэш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релакс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вау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! </a:t>
            </a:r>
            <a:r>
              <a:rPr lang="ru-RU" sz="2600" b="1" dirty="0" err="1" smtClean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уот</a:t>
            </a:r>
            <a:r>
              <a:rPr lang="ru-RU" sz="2600" b="1" dirty="0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 Это реально шок! </a:t>
            </a:r>
            <a:r>
              <a:rPr lang="ru-RU" sz="2600" b="1" dirty="0" err="1"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смайл</a:t>
            </a:r>
            <a:r>
              <a:rPr lang="ru-RU" sz="2600" b="1" dirty="0" smtClean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</a:t>
            </a:r>
          </a:p>
          <a:p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Студенты-юноши часто используют англицизмы и их производные при обсуждении компьютерных игр</a:t>
            </a:r>
            <a:r>
              <a:rPr lang="ru-RU" sz="26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6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ru-RU" sz="2600" b="1" dirty="0" err="1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нуб</a:t>
            </a:r>
            <a:r>
              <a:rPr lang="ru-RU" sz="26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600" b="1" dirty="0" err="1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законнектиться</a:t>
            </a:r>
            <a:r>
              <a:rPr lang="ru-RU" sz="26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чек </a:t>
            </a:r>
            <a:r>
              <a:rPr lang="ru-RU" sz="2600" b="1" dirty="0" err="1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пойнт</a:t>
            </a:r>
            <a:r>
              <a:rPr lang="ru-RU" sz="26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левел и т.д.)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или в беседах о спорте</a:t>
            </a:r>
            <a:r>
              <a:rPr lang="ru-RU" sz="26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ru-RU" sz="26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раунд, форвард, </a:t>
            </a:r>
            <a:r>
              <a:rPr lang="ru-RU" sz="2600" b="1" dirty="0" err="1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лоу</a:t>
            </a:r>
            <a:r>
              <a:rPr lang="ru-RU" sz="26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кик, апперкот, хук, </a:t>
            </a:r>
            <a:r>
              <a:rPr lang="ru-RU" sz="2600" b="1" dirty="0" err="1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баттл</a:t>
            </a:r>
            <a:r>
              <a:rPr lang="ru-RU" sz="2600" b="1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14064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1678581266"/>
              </p:ext>
            </p:extLst>
          </p:nvPr>
        </p:nvGraphicFramePr>
        <p:xfrm>
          <a:off x="179512" y="212293"/>
          <a:ext cx="8784975" cy="64803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00818">
                  <a:extLst>
                    <a:ext uri="{9D8B030D-6E8A-4147-A177-3AD203B41FA5}">
                      <a16:colId xmlns:a16="http://schemas.microsoft.com/office/drawing/2014/main" xmlns="" val="1453990867"/>
                    </a:ext>
                  </a:extLst>
                </a:gridCol>
                <a:gridCol w="4145411">
                  <a:extLst>
                    <a:ext uri="{9D8B030D-6E8A-4147-A177-3AD203B41FA5}">
                      <a16:colId xmlns:a16="http://schemas.microsoft.com/office/drawing/2014/main" xmlns="" val="2095481926"/>
                    </a:ext>
                  </a:extLst>
                </a:gridCol>
                <a:gridCol w="2438746">
                  <a:extLst>
                    <a:ext uri="{9D8B030D-6E8A-4147-A177-3AD203B41FA5}">
                      <a16:colId xmlns:a16="http://schemas.microsoft.com/office/drawing/2014/main" xmlns="" val="4166383884"/>
                    </a:ext>
                  </a:extLst>
                </a:gridCol>
              </a:tblGrid>
              <a:tr h="761542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Звучание слова в русском языке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Лексическое значение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Слово в английском языке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54025249"/>
                  </a:ext>
                </a:extLst>
              </a:tr>
              <a:tr h="250371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Вау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Ого! Ничего себе!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Wow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55223739"/>
                  </a:ext>
                </a:extLst>
              </a:tr>
              <a:tr h="250371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Респект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Уважаю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Respect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17211370"/>
                  </a:ext>
                </a:extLst>
              </a:tr>
              <a:tr h="250371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Топовый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Высококлассный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Top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06576386"/>
                  </a:ext>
                </a:extLst>
              </a:tr>
              <a:tr h="470191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Загугли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Посмотри в интернете, поищи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Google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04115359"/>
                  </a:ext>
                </a:extLst>
              </a:tr>
              <a:tr h="250371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Изи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Легко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98919442"/>
                  </a:ext>
                </a:extLst>
              </a:tr>
              <a:tr h="500741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Риал ток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Настоящий разговор, вот это разговор, серьезно поговорим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talk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02509869"/>
                  </a:ext>
                </a:extLst>
              </a:tr>
              <a:tr h="751111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Рофлить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Смеяться очень громко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Сокращ. от 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Rolling on floor laughing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09107938"/>
                  </a:ext>
                </a:extLst>
              </a:tr>
              <a:tr h="500741">
                <a:tc>
                  <a:txBody>
                    <a:bodyPr/>
                    <a:lstStyle/>
                    <a:p>
                      <a:pPr algn="just"/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Апгрейд 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Улучшение, повышение уровня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Upgrade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58738432"/>
                  </a:ext>
                </a:extLst>
              </a:tr>
              <a:tr h="751111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Зачекиниться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Зарегистрироваться. Обозначить свое местоположение. отметиться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Check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03578102"/>
                  </a:ext>
                </a:extLst>
              </a:tr>
              <a:tr h="500741">
                <a:tc>
                  <a:txBody>
                    <a:bodyPr/>
                    <a:lstStyle/>
                    <a:p>
                      <a:pPr algn="just"/>
                      <a:r>
                        <a:rPr lang="ru-RU" sz="2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Репостнуть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Перенаправить, скопировать заметку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Repost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38278458"/>
                  </a:ext>
                </a:extLst>
              </a:tr>
              <a:tr h="327866">
                <a:tc>
                  <a:txBody>
                    <a:bodyPr/>
                    <a:lstStyle/>
                    <a:p>
                      <a:pPr algn="just"/>
                      <a:r>
                        <a:rPr lang="ru-RU" sz="2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Уот</a:t>
                      </a: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Что?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4586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3912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244042696"/>
              </p:ext>
            </p:extLst>
          </p:nvPr>
        </p:nvGraphicFramePr>
        <p:xfrm>
          <a:off x="215516" y="294110"/>
          <a:ext cx="8712968" cy="53152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82779">
                  <a:extLst>
                    <a:ext uri="{9D8B030D-6E8A-4147-A177-3AD203B41FA5}">
                      <a16:colId xmlns:a16="http://schemas.microsoft.com/office/drawing/2014/main" xmlns="" val="3783726303"/>
                    </a:ext>
                  </a:extLst>
                </a:gridCol>
                <a:gridCol w="4111432">
                  <a:extLst>
                    <a:ext uri="{9D8B030D-6E8A-4147-A177-3AD203B41FA5}">
                      <a16:colId xmlns:a16="http://schemas.microsoft.com/office/drawing/2014/main" xmlns="" val="1820930523"/>
                    </a:ext>
                  </a:extLst>
                </a:gridCol>
                <a:gridCol w="2418757">
                  <a:extLst>
                    <a:ext uri="{9D8B030D-6E8A-4147-A177-3AD203B41FA5}">
                      <a16:colId xmlns:a16="http://schemas.microsoft.com/office/drawing/2014/main" xmlns="" val="1753984487"/>
                    </a:ext>
                  </a:extLst>
                </a:gridCol>
              </a:tblGrid>
              <a:tr h="552357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Релакс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Расслабляться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Relax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93675373"/>
                  </a:ext>
                </a:extLst>
              </a:tr>
              <a:tr h="720744"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Лайкать, лайкнуть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Нравиться, отметить как понравившееся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Like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53357770"/>
                  </a:ext>
                </a:extLst>
              </a:tr>
              <a:tr h="421507"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Коннектиться 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Связываться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Connect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64108777"/>
                  </a:ext>
                </a:extLst>
              </a:tr>
              <a:tr h="360372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Хелп.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Помогите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Help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48437584"/>
                  </a:ext>
                </a:extLst>
              </a:tr>
              <a:tr h="448319"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Сириосли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Серьезно, реально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500"/>
                        </a:spcAft>
                      </a:pP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Seriously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34365307"/>
                  </a:ext>
                </a:extLst>
              </a:tr>
              <a:tr h="1081117"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OMG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Означает высшую степень удивления и восхищения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аббревиатура выражения «</a:t>
                      </a: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Oh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God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!».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99610941"/>
                  </a:ext>
                </a:extLst>
              </a:tr>
              <a:tr h="1010106"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Нуб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новичок в чем-либо (как правило, в компьютерных играх), у которого не хватает мастерства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Noob (</a:t>
                      </a:r>
                      <a:r>
                        <a:rPr lang="ru-RU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сокр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“new be”)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08808295"/>
                  </a:ext>
                </a:extLst>
              </a:tr>
              <a:tr h="360372"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Шат ап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Замолчи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Shut up!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99840002"/>
                  </a:ext>
                </a:extLst>
              </a:tr>
              <a:tr h="360372"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Рили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Правда?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Really?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971613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183434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260649"/>
            <a:ext cx="7988485" cy="157711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Русский </a:t>
            </a:r>
            <a:r>
              <a:rPr lang="ru-RU" sz="2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язык, вне всяких сомнений, находится под непосредственным влиянием английского языка. </a:t>
            </a: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90948" y="1830538"/>
            <a:ext cx="7796030" cy="3888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b="1" dirty="0" smtClean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Использование  </a:t>
            </a:r>
            <a:r>
              <a:rPr lang="ru-RU" sz="2600" b="1" dirty="0" err="1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сленгизмов</a:t>
            </a:r>
            <a:r>
              <a:rPr lang="ru-RU" sz="26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обусловлено желанием говорить короче. </a:t>
            </a:r>
            <a:r>
              <a:rPr lang="ru-RU" sz="2600" b="1" dirty="0" smtClean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Например</a:t>
            </a:r>
            <a:r>
              <a:rPr lang="ru-RU" sz="2500" b="1" dirty="0" smtClean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2500" b="1" dirty="0" smtClean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вместо </a:t>
            </a:r>
            <a:r>
              <a:rPr lang="ru-RU" sz="25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«Я скопировал эту запись с твоей стены на свою», мы говорим «Я сделал </a:t>
            </a:r>
            <a:r>
              <a:rPr lang="ru-RU" sz="2500" b="1" dirty="0" err="1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репост</a:t>
            </a:r>
            <a:r>
              <a:rPr lang="ru-RU" sz="2500" b="1" dirty="0" smtClean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</a:t>
            </a:r>
          </a:p>
          <a:p>
            <a:r>
              <a:rPr lang="ru-RU" sz="25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вместо «Мне понравилась твоя новая фотография на странице» говорим «Я </a:t>
            </a:r>
            <a:r>
              <a:rPr lang="ru-RU" sz="2500" b="1" dirty="0" err="1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лайкнул</a:t>
            </a:r>
            <a:r>
              <a:rPr lang="ru-RU" sz="25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твою </a:t>
            </a:r>
            <a:r>
              <a:rPr lang="ru-RU" sz="2500" b="1" dirty="0" err="1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аватарку</a:t>
            </a:r>
            <a:r>
              <a:rPr lang="ru-RU" sz="25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». </a:t>
            </a:r>
            <a:endParaRPr lang="ru-RU" sz="2500" b="1" dirty="0" smtClean="0">
              <a:solidFill>
                <a:schemeClr val="accent4">
                  <a:lumMod val="50000"/>
                </a:schemeClr>
              </a:solidFill>
              <a:latin typeface="Arial Narrow" panose="020B0606020202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61808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4067944" y="260648"/>
            <a:ext cx="4618856" cy="574664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229" y="260648"/>
            <a:ext cx="396044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3960440" cy="5761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4901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57200" y="476672"/>
            <a:ext cx="8229600" cy="55306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Сленг 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особая лексическая группа, без которой мы вряд ли обошлись бы в нашем современном мире, но его постоянное использование делает речь достаточно примитивной. Не будем забывать, что мы являемся носителями русского языка — одного из самых великих и красивых языков в мире!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80096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528753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14351" y="3714752"/>
            <a:ext cx="7796030" cy="1928826"/>
          </a:xfrm>
        </p:spPr>
        <p:txBody>
          <a:bodyPr/>
          <a:lstStyle/>
          <a:p>
            <a:r>
              <a:rPr lang="ru-RU" dirty="0" smtClean="0"/>
              <a:t>Руководитель проекта: </a:t>
            </a:r>
            <a:r>
              <a:rPr lang="ru-RU" dirty="0" err="1" smtClean="0"/>
              <a:t>З</a:t>
            </a:r>
            <a:r>
              <a:rPr lang="ru-RU" dirty="0" err="1" smtClean="0"/>
              <a:t>олотовская</a:t>
            </a:r>
            <a:r>
              <a:rPr lang="ru-RU" dirty="0" smtClean="0"/>
              <a:t> </a:t>
            </a:r>
            <a:r>
              <a:rPr lang="ru-RU" dirty="0" err="1" smtClean="0"/>
              <a:t>татьяна</a:t>
            </a:r>
            <a:r>
              <a:rPr lang="ru-RU" dirty="0" smtClean="0"/>
              <a:t> </a:t>
            </a:r>
            <a:r>
              <a:rPr lang="ru-RU" dirty="0" err="1" smtClean="0"/>
              <a:t>борисовна</a:t>
            </a:r>
            <a:endParaRPr lang="ru-RU" dirty="0" smtClean="0"/>
          </a:p>
          <a:p>
            <a:r>
              <a:rPr lang="ru-RU" dirty="0" smtClean="0"/>
              <a:t>выполнили:: </a:t>
            </a:r>
            <a:r>
              <a:rPr lang="ru-RU" dirty="0" err="1" smtClean="0"/>
              <a:t>шевцов</a:t>
            </a:r>
            <a:r>
              <a:rPr lang="ru-RU" dirty="0" smtClean="0"/>
              <a:t> </a:t>
            </a:r>
            <a:r>
              <a:rPr lang="ru-RU" dirty="0" err="1" smtClean="0"/>
              <a:t>михаил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                                    </a:t>
            </a:r>
            <a:r>
              <a:rPr lang="ru-RU" dirty="0" err="1" smtClean="0"/>
              <a:t>недопекин</a:t>
            </a:r>
            <a:r>
              <a:rPr lang="ru-RU" dirty="0" smtClean="0"/>
              <a:t> Артём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1160</TotalTime>
  <Words>1552</Words>
  <Application>Microsoft Office PowerPoint</Application>
  <PresentationFormat>Экран (4:3)</PresentationFormat>
  <Paragraphs>143</Paragraphs>
  <Slides>17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Главное мероприятие</vt:lpstr>
      <vt:lpstr>Англицизмы в русском молодёжном сленге (на примере социальных сетей)</vt:lpstr>
      <vt:lpstr>Слайд 2</vt:lpstr>
      <vt:lpstr> </vt:lpstr>
      <vt:lpstr>Слайд 4</vt:lpstr>
      <vt:lpstr>      Социальные сети </vt:lpstr>
      <vt:lpstr>Слайд 6</vt:lpstr>
      <vt:lpstr>Способы образования жаргонных лексических единиц разный: </vt:lpstr>
      <vt:lpstr>Интернет – "лидер" по использованию заимствований, особенно в текстах рекламы, а также в общении в соцсетях.</vt:lpstr>
      <vt:lpstr>Одними из самых используемых в речи учащихся являются слова, относящиеся к гибридам, калькам и иноязычным вкраплениям. </vt:lpstr>
      <vt:lpstr>В исследовании приняло участие 106 человек.</vt:lpstr>
      <vt:lpstr>Слайд 11</vt:lpstr>
      <vt:lpstr>Слайд 12</vt:lpstr>
      <vt:lpstr>Слайд 13</vt:lpstr>
      <vt:lpstr>Русский язык, вне всяких сомнений, находится под непосредственным влиянием английского языка. </vt:lpstr>
      <vt:lpstr>Слайд 15</vt:lpstr>
      <vt:lpstr>Слайд 16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Sliva</dc:creator>
  <cp:lastModifiedBy>Студент</cp:lastModifiedBy>
  <cp:revision>60</cp:revision>
  <dcterms:created xsi:type="dcterms:W3CDTF">2019-03-19T06:11:36Z</dcterms:created>
  <dcterms:modified xsi:type="dcterms:W3CDTF">2024-06-28T09:00:53Z</dcterms:modified>
</cp:coreProperties>
</file>