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8" r:id="rId13"/>
    <p:sldId id="264" r:id="rId14"/>
    <p:sldId id="269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199" y="665163"/>
            <a:ext cx="470816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199" y="3602038"/>
            <a:ext cx="470816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90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3"/>
          </p:nvPr>
        </p:nvSpPr>
        <p:spPr>
          <a:xfrm>
            <a:off x="719528" y="1825625"/>
            <a:ext cx="5087912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90047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1977" y="765358"/>
            <a:ext cx="491667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511976" y="4589463"/>
            <a:ext cx="483547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007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83367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292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3188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461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547" y="260194"/>
            <a:ext cx="508791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083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153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586651" cy="14015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80682" y="457201"/>
            <a:ext cx="4774706" cy="56437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58665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470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610662" y="987425"/>
            <a:ext cx="474472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57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32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493301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308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65888" y="365125"/>
            <a:ext cx="508791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reezing" dir="t"/>
            </a:scene3d>
            <a:sp3d extrusionH="57150" contourW="12700" prstMaterial="dkEdge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65888" y="1825625"/>
            <a:ext cx="50879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6D937-DF1D-41E6-B9D6-316CB067AABE}" type="datetimeFigureOut">
              <a:rPr lang="ru-RU" smtClean="0"/>
              <a:t>10.07.2024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21711-B3F4-4B1C-942E-FC3CB36048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76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ln w="6350">
            <a:solidFill>
              <a:srgbClr val="0070C0"/>
            </a:solidFill>
          </a:ln>
          <a:solidFill>
            <a:schemeClr val="accent1">
              <a:lumMod val="50000"/>
            </a:schemeClr>
          </a:solidFill>
          <a:effectLst/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bin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838199" y="319183"/>
            <a:ext cx="4708161" cy="1973444"/>
          </a:xfrm>
        </p:spPr>
        <p:txBody>
          <a:bodyPr>
            <a:normAutofit fontScale="90000"/>
          </a:bodyPr>
          <a:lstStyle/>
          <a:p>
            <a:pPr algn="l"/>
            <a:br>
              <a:rPr lang="ru-RU" dirty="0"/>
            </a:br>
            <a:r>
              <a:rPr lang="ru-RU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Озеро Тургояк</a:t>
            </a: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38199" y="2610208"/>
            <a:ext cx="4708161" cy="367132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Интерактивный журнал </a:t>
            </a:r>
          </a:p>
          <a:p>
            <a:r>
              <a:rPr lang="ru-RU" b="1" dirty="0">
                <a:solidFill>
                  <a:srgbClr val="002060"/>
                </a:solidFill>
              </a:rPr>
              <a:t>по географии,  краеведению и экологии</a:t>
            </a:r>
          </a:p>
          <a:p>
            <a:pPr algn="l"/>
            <a:endParaRPr lang="ru-RU" b="1" i="1" dirty="0">
              <a:solidFill>
                <a:schemeClr val="accent5">
                  <a:lumMod val="50000"/>
                </a:schemeClr>
              </a:solidFill>
            </a:endParaRPr>
          </a:p>
          <a:p>
            <a:pPr algn="l"/>
            <a:endParaRPr lang="ru-RU" sz="1800" b="1" i="1" dirty="0">
              <a:solidFill>
                <a:schemeClr val="accent5">
                  <a:lumMod val="75000"/>
                </a:schemeClr>
              </a:solidFill>
            </a:endParaRPr>
          </a:p>
          <a:p>
            <a:pPr algn="l">
              <a:lnSpc>
                <a:spcPct val="100000"/>
              </a:lnSpc>
            </a:pPr>
            <a:r>
              <a:rPr lang="ru-RU" sz="1800" b="1" i="1" dirty="0">
                <a:solidFill>
                  <a:schemeClr val="accent5">
                    <a:lumMod val="75000"/>
                  </a:schemeClr>
                </a:solidFill>
              </a:rPr>
              <a:t>Автор :</a:t>
            </a:r>
          </a:p>
          <a:p>
            <a:pPr algn="l">
              <a:lnSpc>
                <a:spcPct val="100000"/>
              </a:lnSpc>
            </a:pP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Ксенофонтов Андрей</a:t>
            </a:r>
          </a:p>
          <a:p>
            <a:pPr algn="l">
              <a:lnSpc>
                <a:spcPct val="100000"/>
              </a:lnSpc>
            </a:pPr>
            <a:r>
              <a:rPr lang="ru-RU" sz="1800" b="1" i="1">
                <a:solidFill>
                  <a:schemeClr val="accent1">
                    <a:lumMod val="75000"/>
                  </a:schemeClr>
                </a:solidFill>
              </a:rPr>
              <a:t>Руководитель :</a:t>
            </a:r>
          </a:p>
          <a:p>
            <a:pPr algn="l">
              <a:lnSpc>
                <a:spcPct val="100000"/>
              </a:lnSpc>
            </a:pPr>
            <a:r>
              <a:rPr lang="ru-RU" sz="1600" b="1" i="1">
                <a:solidFill>
                  <a:schemeClr val="accent5">
                    <a:lumMod val="50000"/>
                  </a:schemeClr>
                </a:solidFill>
              </a:rPr>
              <a:t>Баринова </a:t>
            </a:r>
            <a:r>
              <a:rPr lang="ru-RU" sz="1600" b="1" i="1" dirty="0">
                <a:solidFill>
                  <a:schemeClr val="accent5">
                    <a:lumMod val="50000"/>
                  </a:schemeClr>
                </a:solidFill>
              </a:rPr>
              <a:t>Любовь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701366" y="665163"/>
            <a:ext cx="4708161" cy="646331"/>
          </a:xfrm>
          <a:prstGeom prst="rect">
            <a:avLst/>
          </a:prstGeom>
          <a:noFill/>
        </p:spPr>
        <p:txBody>
          <a:bodyPr wrap="square" rtlCol="0">
            <a:prstTxWarp prst="textWave2">
              <a:avLst>
                <a:gd name="adj1" fmla="val 6165"/>
                <a:gd name="adj2" fmla="val 850"/>
              </a:avLst>
            </a:prstTxWarp>
            <a:spAutoFit/>
          </a:bodyPr>
          <a:lstStyle/>
          <a:p>
            <a:r>
              <a:rPr lang="ru-RU" dirty="0"/>
              <a:t>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687F4D-5EC3-7DB9-F6B5-4F68506BAF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6904" y="319182"/>
            <a:ext cx="3848170" cy="57762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96878B-7EE1-73A9-09F2-64112A0678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429" y="4862606"/>
            <a:ext cx="1477931" cy="14068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334FD27-80AB-18D4-8EE0-93F38E652C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74" y="221589"/>
            <a:ext cx="1589924" cy="238861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A9D320F-A1D3-5054-938A-D1CCB6BF2B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377" y="3767396"/>
            <a:ext cx="1664473" cy="8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27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3"/>
          </p:nvPr>
        </p:nvSpPr>
        <p:spPr>
          <a:xfrm>
            <a:off x="719528" y="1825625"/>
            <a:ext cx="4833133" cy="3468747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/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EB2BAD-B8CB-058A-E2B3-63D3237B7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234" y="365125"/>
            <a:ext cx="2421237" cy="32134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CDD644-E4DA-35A5-18A5-68AF3E6E0884}"/>
              </a:ext>
            </a:extLst>
          </p:cNvPr>
          <p:cNvSpPr txBox="1"/>
          <p:nvPr/>
        </p:nvSpPr>
        <p:spPr>
          <a:xfrm>
            <a:off x="1497496" y="365126"/>
            <a:ext cx="3670852" cy="55835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07000"/>
              </a:lnSpc>
              <a:spcAft>
                <a:spcPts val="800"/>
              </a:spcAft>
            </a:pPr>
            <a:r>
              <a:rPr lang="ru-RU" sz="3600" b="1" kern="0" dirty="0">
                <a:solidFill>
                  <a:srgbClr val="0070C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Озеро Тургояк</a:t>
            </a:r>
            <a:endParaRPr lang="ru-RU" sz="16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6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Озеро Тургояк — это большой и живописный водоём около города Миасс в Челябинской области. Жемчужина Южного Урала славится своими внушительными размерами и уникальными природными красотами, что сегодня способствует активному росту популярности этого места среди туристов. Примечательно также то, что из-за кристально чистой прозрачной воды озеро Тургояк часто сравнивают с Байкалом.</a:t>
            </a:r>
            <a:endParaRPr lang="ru-RU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80DE6A-32B7-A3A9-1F39-3B895E63E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783" y="2417419"/>
            <a:ext cx="2547557" cy="389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46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400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Впадающие реки: </a:t>
            </a:r>
            <a:r>
              <a:rPr lang="ru-RU" sz="24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Липовка, Бобровка, Меховая, </a:t>
            </a:r>
            <a:r>
              <a:rPr lang="ru-RU" sz="2400" b="1" kern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Пугачёвка</a:t>
            </a:r>
            <a:r>
              <a:rPr lang="ru-RU" sz="24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Кулешовка, , Крутая</a:t>
            </a:r>
            <a:endParaRPr lang="ru-RU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2400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Вытекающие реки: </a:t>
            </a:r>
            <a:r>
              <a:rPr lang="ru-RU" sz="24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Исток</a:t>
            </a:r>
            <a:endParaRPr lang="ru-RU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D4ADE8-90F9-E975-3DFE-B3CE493A2AF9}"/>
              </a:ext>
            </a:extLst>
          </p:cNvPr>
          <p:cNvSpPr txBox="1"/>
          <p:nvPr/>
        </p:nvSpPr>
        <p:spPr>
          <a:xfrm>
            <a:off x="763353" y="765358"/>
            <a:ext cx="4835474" cy="5253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Статус: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гидрологический памятник природы регионального значения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Координаты: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55.16905 северной широты, 60.060482 восточной долготы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800"/>
              </a:spcAft>
            </a:pPr>
            <a:r>
              <a:rPr lang="ru-RU" b="1" kern="0" spc="1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Размеры: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6,9 × до 6,8 км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Береговая линия: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27 км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Высота над уровнем моря: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319 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Максимальная глубина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: 34 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Средняя глубина: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19 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Тип минерализации: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пресное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Прозрачность: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17,5 м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Площадь бассейна: </a:t>
            </a:r>
            <a:r>
              <a:rPr lang="ru-RU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76 км²</a:t>
            </a:r>
            <a:endParaRPr lang="ru-RU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29E1DA-B84C-4F1A-F018-49E147CA0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739" y="388524"/>
            <a:ext cx="3009081" cy="3984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664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D6757C-9431-195E-6C38-94E0A1186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76" y="765357"/>
            <a:ext cx="4916670" cy="295850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F12961-D4BF-4E2B-CB40-153398A3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5E199C-AF83-FEB9-A7DC-CE8244B73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24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Есть мнение, что озеру около 15 миллионов лет, а один из его островов, согласно легенде, был миром мёртвых. Сам же Тургояк считался границей между живыми и мёртвыми.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56C408-1F85-F00A-8888-D3E93E06EF59}"/>
              </a:ext>
            </a:extLst>
          </p:cNvPr>
          <p:cNvSpPr txBox="1"/>
          <p:nvPr/>
        </p:nvSpPr>
        <p:spPr>
          <a:xfrm>
            <a:off x="763353" y="662609"/>
            <a:ext cx="5041099" cy="5329344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algn="ctr">
              <a:lnSpc>
                <a:spcPct val="107000"/>
              </a:lnSpc>
              <a:spcBef>
                <a:spcPts val="2400"/>
              </a:spcBef>
              <a:spcAft>
                <a:spcPts val="930"/>
              </a:spcAft>
            </a:pPr>
            <a:r>
              <a:rPr lang="ru-RU" sz="3600" b="1" kern="0" dirty="0">
                <a:solidFill>
                  <a:srgbClr val="0070C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Происхождение и история озера Тургояк</a:t>
            </a:r>
            <a:endParaRPr lang="ru-RU" sz="16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i="1" kern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Тургояк</a:t>
            </a:r>
            <a:r>
              <a:rPr lang="ru-RU" sz="1800" kern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1800" b="1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одно из древнейших озёр. По мнению исследователей, оно появилось около 100 тысяч лет назад. Эти места никогда не пустовали, и побережье водоема издавна было обитаемым. Так, на территории около Миасса были найдены следы жизни древних людей. Учёные обнаружили предметы быта, а также рукотворные пещеры, предназначенные для захоронений.</a:t>
            </a:r>
            <a:endParaRPr lang="ru-RU" sz="1600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2577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38201" y="1042297"/>
            <a:ext cx="4648199" cy="47886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600" b="1" kern="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Считается,</a:t>
            </a:r>
            <a:r>
              <a:rPr lang="ru-RU" sz="18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что исконными жителями этих мест являются предки финно-угорских народов. Именно они и создали дольмены — своеобразные каменные могильники.</a:t>
            </a:r>
            <a:br>
              <a:rPr lang="ru-RU" sz="18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Тургояк окутан множеством легенд и преданий и сегодня представляет собой настоящий исторический памятник. Для туристов это интересное, живописное место, а для учёных исследование побережья — уникальная возможность узнать больше о быте древнего человека.</a:t>
            </a:r>
            <a:endParaRPr lang="ru-RU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200" b="1" i="0" dirty="0">
                <a:solidFill>
                  <a:srgbClr val="7030A0"/>
                </a:solidFill>
                <a:effectLst/>
                <a:latin typeface="YS Text"/>
              </a:rPr>
              <a:t>Дольмены</a:t>
            </a:r>
            <a:r>
              <a:rPr lang="ru-RU" sz="2200" b="1" i="0" dirty="0">
                <a:solidFill>
                  <a:srgbClr val="333333"/>
                </a:solidFill>
                <a:effectLst/>
                <a:latin typeface="YS Text"/>
              </a:rPr>
              <a:t> — древние погребальные и культовые сооружения, относящиеся к категории мегалитов, то есть к сооружениям, сложенным из больших камней.</a:t>
            </a:r>
            <a:endParaRPr lang="ru-RU" sz="2200" b="1" dirty="0"/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EE7B9C97-D4E5-64F8-F993-E4AAB137A4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671" y="365125"/>
            <a:ext cx="1211577" cy="4351338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7C692-9E9F-F7EB-9297-489B6380AC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59" y="365125"/>
            <a:ext cx="3030529" cy="19055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9816B5-E006-CD80-1CD6-3B6889D29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59" y="2441993"/>
            <a:ext cx="3034995" cy="227447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DEE9D7-80BE-50DB-E942-3816B50B04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16" y="4887776"/>
            <a:ext cx="2033748" cy="152531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6990455-7177-0A87-E32D-D0595ADE9F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425" y="4887775"/>
            <a:ext cx="2203777" cy="152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86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EE2ECB-9869-74D4-575B-AEB3F060B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794" y="742123"/>
            <a:ext cx="2774988" cy="1968846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839789" y="808384"/>
            <a:ext cx="4673116" cy="5381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u="sng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Тургояк 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находится как бы наверху, высится над другими водоёмами. В связи с этим учёные полагают, что это уникальное место называлось «Турге як </a:t>
            </a:r>
            <a:r>
              <a:rPr lang="ru-RU" sz="2000" b="1" kern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кул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», что с башкирского языка переводится как «озеро, которое находится наверху». </a:t>
            </a:r>
          </a:p>
          <a:p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Есть и другой вариант трактовки. Некоторые учёные считают, что это гидроним может переводиться как </a:t>
            </a:r>
            <a:r>
              <a:rPr lang="ru-RU" sz="20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«почитаемое озеро». 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Эта версия также достойна внимания, поскольку озеро в культуре башкирского народа — это священное, сакральное место, которое нужно уважать и оберегать от чужих людей. </a:t>
            </a:r>
            <a:endParaRPr lang="ru-RU" sz="2000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346825" y="796063"/>
            <a:ext cx="5183188" cy="8239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6679096" y="2505075"/>
            <a:ext cx="4676291" cy="3684588"/>
          </a:xfrm>
        </p:spPr>
        <p:txBody>
          <a:bodyPr>
            <a:normAutofit lnSpcReduction="10000"/>
          </a:bodyPr>
          <a:lstStyle/>
          <a:p>
            <a:endParaRPr lang="ru-RU" sz="2000" b="1" kern="0" dirty="0">
              <a:solidFill>
                <a:srgbClr val="000000"/>
              </a:solidFill>
              <a:effectLst/>
              <a:latin typeface="Montserrat" panose="000005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Помимо того, существует гипотеза, что название Тургояка связано с особым отношением башкир к птицам. В некоторых диалектах слово «</a:t>
            </a:r>
            <a:r>
              <a:rPr lang="ru-RU" sz="2000" b="1" kern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тургай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 (или «</a:t>
            </a:r>
            <a:r>
              <a:rPr lang="ru-RU" sz="2000" b="1" kern="0" dirty="0" err="1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торгай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») может переводиться как «воробей» или «жаворонок». Таким образом, адаптированный вариант названия уральского водоема может звучать как </a:t>
            </a:r>
            <a:r>
              <a:rPr lang="ru-RU" sz="20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«воробьиная нога»</a:t>
            </a:r>
            <a:r>
              <a:rPr lang="ru-RU" sz="20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CF8000-1447-9B5A-FEC4-C7F77F60E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563" y="365125"/>
            <a:ext cx="2893632" cy="17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503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Легенды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F3AAAA-C533-D3DC-5784-7A7A42DD9314}"/>
              </a:ext>
            </a:extLst>
          </p:cNvPr>
          <p:cNvSpPr txBox="1"/>
          <p:nvPr/>
        </p:nvSpPr>
        <p:spPr>
          <a:xfrm>
            <a:off x="1060174" y="1150470"/>
            <a:ext cx="4558748" cy="3891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kern="0" dirty="0">
                <a:solidFill>
                  <a:srgbClr val="7030A0"/>
                </a:solidFill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Одна</a:t>
            </a: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легенда о любви Тура, юноши-путешественника, и </a:t>
            </a:r>
            <a:r>
              <a:rPr lang="ru-RU" sz="1800" b="1" kern="0" dirty="0" err="1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Гояк</a:t>
            </a: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прекрасной девушки. Согласно преданию, молодой человек во время возвращения домой после увлекательного путешествия встретил плачущую девушку. </a:t>
            </a:r>
            <a:r>
              <a:rPr lang="ru-RU" sz="1800" b="1" kern="0" dirty="0" err="1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Гояк</a:t>
            </a: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рассказала, что она околдована: злая ведьма из зависти лишила её зрения, и для исцеления нужна кристально чистая вода.</a:t>
            </a:r>
            <a:endParaRPr lang="ru-RU" sz="1600" b="1" kern="1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kern="1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CA1CB1-C8D4-49EC-6FA9-459C96C0E0AD}"/>
              </a:ext>
            </a:extLst>
          </p:cNvPr>
          <p:cNvSpPr txBox="1"/>
          <p:nvPr/>
        </p:nvSpPr>
        <p:spPr>
          <a:xfrm>
            <a:off x="6824872" y="2243834"/>
            <a:ext cx="4770780" cy="3931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 знал, где можно добыть исцеление для красавицы: он был на Байкале и восхищался прозрачностью его вод. Молодой человек сразу же отправился к великому водоему. Он провел в пути много времени, но все же смог принести для </a:t>
            </a:r>
            <a:r>
              <a:rPr lang="ru-RU" sz="1800" b="1" kern="0" dirty="0" err="1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Гояк</a:t>
            </a:r>
            <a:r>
              <a:rPr lang="ru-RU" sz="1800" b="1" kern="0" dirty="0">
                <a:solidFill>
                  <a:srgbClr val="7030A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чистую воду Байкала, которая её исцелила. Если верить легенде, одна капля упала на землю — именно она и послужила началом озера с такой же чистой водой, как в Байкале.</a:t>
            </a:r>
            <a:endParaRPr lang="ru-RU" sz="1600" b="1" kern="1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61E5F9F-6C74-F561-FA3D-AF1217718D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933" y="4540163"/>
            <a:ext cx="1337310" cy="19348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AAF11CE-1E81-03F4-861B-8C83396B8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42" y="4568445"/>
            <a:ext cx="1444242" cy="19348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F7BD928-C2FB-173A-B665-6E4ED31C0B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206" y="428622"/>
            <a:ext cx="2747247" cy="178449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824685B-81EB-C2BA-59E6-943E45E82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416" y="4914438"/>
            <a:ext cx="1552981" cy="132556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E856CA3-194E-C6E4-195F-1F5659D341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872" y="773386"/>
            <a:ext cx="1821627" cy="112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30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F363E9-CCC3-23E3-6B1C-D9FCF6BB3053}"/>
              </a:ext>
            </a:extLst>
          </p:cNvPr>
          <p:cNvSpPr txBox="1"/>
          <p:nvPr/>
        </p:nvSpPr>
        <p:spPr>
          <a:xfrm>
            <a:off x="1232454" y="732470"/>
            <a:ext cx="4121426" cy="522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40"/>
              </a:spcAft>
            </a:pPr>
            <a:r>
              <a:rPr lang="ru-RU" sz="2400" b="1" kern="0" dirty="0">
                <a:solidFill>
                  <a:srgbClr val="0070C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Географические особенности озера Тургояк</a:t>
            </a:r>
            <a:endParaRPr lang="ru-RU" sz="2400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2040"/>
              </a:spcAft>
            </a:pPr>
            <a:r>
              <a:rPr lang="ru-RU" sz="15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Озеро Тургояк своеобразной формы: оно протяжённое и округлое, похоже на ровную чашу, и только слева береговая линия имеет «рваную» форму. Это объясняется тем, что водоём образовался при движении Уральских гор, точнее — тектонических плит под ними. Если сделать снимки озера, например, с квадрокоптера, то можно сравнить чашу Тургояка с метеоритным кратером. Форма озера представляет собой правильный полукруг.</a:t>
            </a:r>
            <a:endParaRPr lang="ru-RU" sz="15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FEF48-D2C9-4F86-DDD6-2E197DFABB81}"/>
              </a:ext>
            </a:extLst>
          </p:cNvPr>
          <p:cNvSpPr txBox="1"/>
          <p:nvPr/>
        </p:nvSpPr>
        <p:spPr>
          <a:xfrm>
            <a:off x="7116417" y="2173356"/>
            <a:ext cx="3962400" cy="3768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Тургояк может похвастаться множеством островов: по разным подсчётам, их число — от 10 до 12. Самым крупным и наиболее известным из них является остров Веры, который постепенно становится полуостровом. Общая площадь акватории этого удивительного озера составляет 2638 га. Известна и максимальная глубина — 34 метра. Из-за чистейшей водной глади можно рассмотреть и дно Тургояка.</a:t>
            </a:r>
            <a:endParaRPr lang="ru-RU" sz="16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FF66C2-49B1-7636-3902-8B2058EF55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038" y="5150149"/>
            <a:ext cx="1901937" cy="13566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15D06B-108E-91E9-37A0-73D73D77D6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323" y="304799"/>
            <a:ext cx="2801435" cy="1868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41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Флора и фауна озера Тургояк</a:t>
            </a:r>
            <a:br>
              <a:rPr lang="ru-RU" sz="1800" kern="1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 прибрежных лесах живут лоси и </a:t>
            </a:r>
            <a:r>
              <a:rPr lang="ru-RU" sz="1800" b="1" kern="0" dirty="0" err="1">
                <a:solidFill>
                  <a:schemeClr val="accent6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косули.Также</a:t>
            </a:r>
            <a:r>
              <a:rPr lang="ru-RU" sz="1800" b="1" kern="0" dirty="0">
                <a:solidFill>
                  <a:schemeClr val="accent6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облюбовали этот живописный уголок страны лисы, барсуки, горностаи, ласки и куницы, однако встретить их не так уж просто из-за скрытности этих животных.</a:t>
            </a:r>
            <a:endParaRPr lang="ru-RU" sz="1800" b="1" kern="1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b="1" kern="0" dirty="0">
              <a:solidFill>
                <a:schemeClr val="accent5">
                  <a:lumMod val="75000"/>
                </a:schemeClr>
              </a:solidFill>
              <a:effectLst/>
              <a:latin typeface="Montserrat" panose="000005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kern="0" dirty="0">
              <a:solidFill>
                <a:schemeClr val="accent5">
                  <a:lumMod val="75000"/>
                </a:schemeClr>
              </a:solidFill>
              <a:effectLst/>
              <a:latin typeface="Montserrat" panose="00000500000000000000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kern="0" dirty="0">
                <a:solidFill>
                  <a:schemeClr val="accent5">
                    <a:lumMod val="75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Птиц здесь мало, зато озеро рыбное, что придется по вкусу любителям рыбалки. В подводном мире Тургояка обитают карпы, лососи, раки, сиги, налимы, язи и пескари. Кроме того, рыбакам могут попасться на удочку щука, форель и окунь. Также в этих местах много раков.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408073" cy="3811588"/>
          </a:xfrm>
        </p:spPr>
        <p:txBody>
          <a:bodyPr/>
          <a:lstStyle/>
          <a:p>
            <a:r>
              <a:rPr lang="ru-RU" sz="1800" b="1" kern="0" dirty="0">
                <a:solidFill>
                  <a:srgbClr val="00B05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Здесь обитают медведи, рыси, волки и кабаны — стоит учитывать это в поездке. Нельзя разбивать палатки там, где можно встретиться с хищниками и другими опасными дикими животными, поскольку именно животные здесь — полноправные хозяева, а человек — лишь гость. 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D04AA4-55C8-B8B7-3320-429A9D39B3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035" y="2308377"/>
            <a:ext cx="2026110" cy="97072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9C4060-2A09-86B0-748E-41677FC8AD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952" y="5236471"/>
            <a:ext cx="1862926" cy="116432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0C4134-1CD6-65C5-19E0-3081D12243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580" y="4083924"/>
            <a:ext cx="1402373" cy="10517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F2D9197-074F-56CD-E99E-A0CAF40111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59" y="4609814"/>
            <a:ext cx="2565687" cy="12591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27B25B-B477-6C5E-A343-782897BD57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528" y="2608179"/>
            <a:ext cx="1231232" cy="82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226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3D683-B7C4-7F04-EF67-A175738A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661" y="622851"/>
            <a:ext cx="4445778" cy="4512365"/>
          </a:xfrm>
        </p:spPr>
        <p:txBody>
          <a:bodyPr>
            <a:noAutofit/>
          </a:bodyPr>
          <a:lstStyle/>
          <a:p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По берегам озера можно найти десятки лекарственных трав, однако на самой водной глади практически отсутствует любая растительность. На некоторых участках встречаются заросли камыша или тростника, а также много видов фитопланктона. В прибрежных лесах можно встретить и пихты, и берёзы, и липы, однако преобладают хвойные породы деревьев. Помимо того, здесь растет много грибов и ягод.</a:t>
            </a:r>
            <a:b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ED5FC39-4E30-1780-489F-B906C8D20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486" y="3246781"/>
            <a:ext cx="3472138" cy="2743201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3AC8BDC8-3D3B-2D7D-6346-2286CC300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80661" y="781878"/>
            <a:ext cx="4445778" cy="3697358"/>
          </a:xfrm>
        </p:spPr>
        <p:txBody>
          <a:bodyPr/>
          <a:lstStyle/>
          <a:p>
            <a:endParaRPr lang="ru-RU" dirty="0"/>
          </a:p>
          <a:p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0E28A8-9129-CFEA-E837-AF2F034FB4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058" y="622851"/>
            <a:ext cx="3760994" cy="2277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014DE7-8735-6973-E2BD-62467E5434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31" y="4876800"/>
            <a:ext cx="2653748" cy="153725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4D0DA90-09AD-175F-8720-E7CC574620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96" y="243508"/>
            <a:ext cx="2077280" cy="107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352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D26C9-3F7F-D420-37A5-897BE9155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6834F9F-B100-4829-3807-5D8411E73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636" y="457200"/>
            <a:ext cx="4029576" cy="297180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560E77C7-221D-21EF-1DAA-71C72C6F7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67340"/>
            <a:ext cx="4686369" cy="4134678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07000"/>
              </a:lnSpc>
              <a:spcAft>
                <a:spcPts val="2040"/>
              </a:spcAft>
            </a:pPr>
            <a:r>
              <a:rPr lang="ru-RU" sz="3300" b="1" kern="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Что посмотреть в окрестностях</a:t>
            </a:r>
            <a:endParaRPr lang="ru-RU" sz="3300" b="1" kern="100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2300" b="1" kern="0" dirty="0">
                <a:solidFill>
                  <a:schemeClr val="accent4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Чтобы в полной мере насладиться невероятным видом на озеро и оценить по достоинству местные пейзажи, стоит посетить несколько природных смотровых площадок. С хребта Заозёрный, который находится на высоте 750 метров, можно хорошо рассмотреть местность. Также станет отличной обзорной площадкой гора Липовая, а с горы Лысой откроется вид и на небольшое озеро </a:t>
            </a:r>
            <a:r>
              <a:rPr lang="ru-RU" sz="2300" b="1" kern="0" dirty="0" err="1">
                <a:solidFill>
                  <a:schemeClr val="accent4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Инышко</a:t>
            </a:r>
            <a:r>
              <a:rPr lang="ru-RU" sz="2300" b="1" kern="0" dirty="0">
                <a:solidFill>
                  <a:schemeClr val="accent4">
                    <a:lumMod val="50000"/>
                  </a:schemeClr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, которое располагается совсем недалеко.</a:t>
            </a:r>
            <a:endParaRPr lang="ru-RU" sz="2300" b="1" kern="100" dirty="0">
              <a:solidFill>
                <a:schemeClr val="accent4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6A4E5E-FEEC-F3D5-8C52-9F8E3F788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636" y="3870429"/>
            <a:ext cx="4029576" cy="233158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D7B125-481B-6359-3E70-C5BCF2F0FC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765" y="346147"/>
            <a:ext cx="3087757" cy="151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294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216EB-C984-5A4A-F7D3-4CC4C242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47C1688-E033-4AF5-E3BF-4F50BDD26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904" y="519516"/>
            <a:ext cx="2820413" cy="211531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ADB08CFB-C2BF-7A8C-123E-6081FA97DC2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lnSpc>
                <a:spcPct val="107000"/>
              </a:lnSpc>
              <a:spcBef>
                <a:spcPts val="2400"/>
              </a:spcBef>
              <a:spcAft>
                <a:spcPts val="1150"/>
              </a:spcAft>
            </a:pPr>
            <a:r>
              <a:rPr lang="ru-RU" sz="3500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Остров Веры</a:t>
            </a:r>
            <a:endParaRPr lang="ru-RU" sz="3500" kern="1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8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Особенным местом для посещения является остров Веры. Туристы, которые интересуются древней историей и первобытной культурой, откроют здесь для себя много нового. Остров Веры до сих пор исследуется археологами — это стоянка людей, живших здесь тысячи лет назад. На острове сохранились древние могильники, каменоломня, разные обрядовые памятники, рукотворные пещеры. Также о. Веры — это неотъемлемая часть истории русских старообрядцев, так как в этих местах какое-то время стоял их скит.</a:t>
            </a:r>
            <a:endParaRPr lang="ru-RU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B99979-1A26-4972-552B-F9A647E15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650" y="2406064"/>
            <a:ext cx="3541688" cy="265626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511A59E-C10D-3883-793E-217A6B93A2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131" y="293773"/>
            <a:ext cx="2612425" cy="17409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96A5A5B-38C1-7A3B-2A64-C1862F5E6A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991" y="3963194"/>
            <a:ext cx="2509731" cy="25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396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053548"/>
          </a:xfrm>
        </p:spPr>
        <p:txBody>
          <a:bodyPr/>
          <a:lstStyle/>
          <a:p>
            <a:pPr algn="l"/>
            <a:r>
              <a:rPr lang="ru-RU" dirty="0"/>
              <a:t>Как добраться до озера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113183" y="2057400"/>
            <a:ext cx="3829878" cy="381158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100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11100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64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Если для путешествия на Тургояк выбирается полёт на самолёте, то нужно учитывать то, что ближайший аэропорт в этом регионе находится в Челябинске. Тогда придётся добираться до Тургояка через Миасс на автобусе или такси около двух часов. На поезде можно попасть сразу в город Миасс, где есть железнодорожный вокзал. Уже из Миасса на маршрутном такси можно будет доехать до самого озера.</a:t>
            </a:r>
            <a:endParaRPr lang="ru-RU" sz="6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64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6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9B8216-8C02-8440-B70A-B757CFD0AE4C}"/>
              </a:ext>
            </a:extLst>
          </p:cNvPr>
          <p:cNvSpPr txBox="1"/>
          <p:nvPr/>
        </p:nvSpPr>
        <p:spPr>
          <a:xfrm>
            <a:off x="6610662" y="689114"/>
            <a:ext cx="4468155" cy="3931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40"/>
              </a:spcAft>
            </a:pPr>
            <a:r>
              <a:rPr lang="ru-RU" sz="1800" b="1" kern="0" dirty="0">
                <a:solidFill>
                  <a:srgbClr val="000000"/>
                </a:solidFill>
                <a:effectLst/>
                <a:latin typeface="Montserrat" panose="000005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Самый удобный вариант для путешествия — это автомобиль. Если вы планируете отправиться в поездку к жемчужине Южного Урала на личном транспорте, следует двигаться по трассе M5 Уфа — Челябинск. Доехав до Миасса, ориентируйтесь на указатели, ведущие к посёлку Тургояк. Если вы используете навигатор, добраться до конечного пункта назначения не составит труда.</a:t>
            </a:r>
            <a:endParaRPr lang="ru-RU" sz="18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A2E1CA-7709-B493-E35D-B853F112A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777" y="1217854"/>
            <a:ext cx="1841355" cy="12231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92F5CBD-15C8-90BA-12CC-5AA28AC570C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7" r="22617"/>
          <a:stretch>
            <a:fillRect/>
          </a:stretch>
        </p:blipFill>
        <p:spPr>
          <a:xfrm>
            <a:off x="7177378" y="4845657"/>
            <a:ext cx="1310240" cy="1345835"/>
          </a:xfr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EB1224A-6EFB-B813-666E-849A90A425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3183" y="1510748"/>
            <a:ext cx="1872974" cy="105354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2968E9-BA2A-A9F1-D56E-57AC32259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81152" y="4414962"/>
            <a:ext cx="2489928" cy="186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693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41A7E6-D6A5-85F8-5C67-B2AC429A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217502-F9D4-953E-9428-70D0B360C4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544453"/>
            <a:ext cx="3113846" cy="5324535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ru-RU" sz="3000" b="1" dirty="0">
                <a:solidFill>
                  <a:srgbClr val="CC0000"/>
                </a:solidFill>
                <a:latin typeface="Monotype Corsiva" pitchFamily="66" charset="0"/>
              </a:rPr>
              <a:t>И</a:t>
            </a:r>
            <a:r>
              <a:rPr lang="ru-RU" sz="3000" dirty="0">
                <a:latin typeface="Monotype Corsiva" pitchFamily="66" charset="0"/>
              </a:rPr>
              <a:t>спокон веков приходили люди к озеру, о чем говорят найденные на его берегах каменные орудия и древние, по некоторым данным оставленные ещё ариями на острове Веры постройки. Бурно здесь протекали события и во времена Пугачева, оставив после себя много легенд и названий мест.</a:t>
            </a:r>
          </a:p>
          <a:p>
            <a:endParaRPr lang="ru-RU" sz="1600" dirty="0"/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04D63D-9B42-D157-9138-284CE7C97ED2}"/>
              </a:ext>
            </a:extLst>
          </p:cNvPr>
          <p:cNvSpPr txBox="1"/>
          <p:nvPr/>
        </p:nvSpPr>
        <p:spPr>
          <a:xfrm>
            <a:off x="7023653" y="848140"/>
            <a:ext cx="393223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Гнев ты копила сурово и долго,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Русь-атаман подпоясанный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                                 Волгой.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Рать гулевая объяла Урал; 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Крепко он, каменный, Русь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                               Подпирал.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Был атаман красотой восхищён, 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Встал перед озером тих и смущён. — 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Дай ты мне, озеро, вольность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                                          свою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А за ценою я не постою.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И Пугачёв среди гордых вояк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Золота бочку толкнул в Тургояк.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Золота бочка поныне на дне.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Рати — надежда,</a:t>
            </a:r>
            <a:b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</a:br>
            <a:r>
              <a:rPr lang="ru-RU" sz="2000" b="1" dirty="0">
                <a:solidFill>
                  <a:srgbClr val="800000"/>
                </a:solidFill>
                <a:latin typeface="Monotype Corsiva" pitchFamily="66" charset="0"/>
              </a:rPr>
              <a:t>  Водность — волне.</a:t>
            </a:r>
            <a:endParaRPr lang="ru-RU" sz="2000" b="1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31933C4-A020-E360-5D99-E58B7D3776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70526" y="589722"/>
            <a:ext cx="1351089" cy="20209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43E7B07-A2B1-A5CA-BB45-3F0F8EDBB00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6" r="17546"/>
          <a:stretch>
            <a:fillRect/>
          </a:stretch>
        </p:blipFill>
        <p:spPr>
          <a:xfrm>
            <a:off x="4262697" y="589722"/>
            <a:ext cx="1702018" cy="1467678"/>
          </a:xfr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EC6A8D-062D-E705-07B2-1E2DF9F313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634" y="4800602"/>
            <a:ext cx="1954433" cy="146767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4E1C94-ECD3-92CD-8711-786B49E238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99306" y="2610679"/>
            <a:ext cx="18288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0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листание 5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листание 4" id="{DC9A3EBD-EFBB-4E35-B9D9-ACE369662A00}" vid="{55953BCE-0291-4281-8BA7-4D678A7526D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листание 5</Template>
  <TotalTime>185</TotalTime>
  <Words>1413</Words>
  <Application>Microsoft Office PowerPoint</Application>
  <PresentationFormat>Широкоэкранный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Monotype Corsiva</vt:lpstr>
      <vt:lpstr>Montserrat</vt:lpstr>
      <vt:lpstr>YS Text</vt:lpstr>
      <vt:lpstr>листание 5</vt:lpstr>
      <vt:lpstr> Озеро Тургояк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Легенды</vt:lpstr>
      <vt:lpstr>Презентация PowerPoint</vt:lpstr>
      <vt:lpstr>Флора и фауна озера Тургояк </vt:lpstr>
      <vt:lpstr>             По берегам озера можно найти десятки лекарственных трав, однако на самой водной глади практически отсутствует любая растительность. На некоторых участках встречаются заросли камыша или тростника, а также много видов фитопланктона. В прибрежных лесах можно встретить и пихты, и берёзы, и липы, однако преобладают хвойные породы деревьев. Помимо того, здесь растет много грибов и ягод. </vt:lpstr>
      <vt:lpstr>Презентация PowerPoint</vt:lpstr>
      <vt:lpstr>Презентация PowerPoint</vt:lpstr>
      <vt:lpstr>Как добраться до озера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365 ProPlus</cp:lastModifiedBy>
  <cp:revision>23</cp:revision>
  <dcterms:created xsi:type="dcterms:W3CDTF">2016-11-15T09:14:47Z</dcterms:created>
  <dcterms:modified xsi:type="dcterms:W3CDTF">2024-07-10T13:11:30Z</dcterms:modified>
</cp:coreProperties>
</file>