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56" r:id="rId3"/>
    <p:sldId id="257" r:id="rId4"/>
    <p:sldId id="258" r:id="rId5"/>
    <p:sldId id="259" r:id="rId6"/>
    <p:sldId id="261" r:id="rId7"/>
    <p:sldId id="260" r:id="rId8"/>
    <p:sldId id="263" r:id="rId9"/>
    <p:sldId id="262" r:id="rId10"/>
    <p:sldId id="271" r:id="rId11"/>
    <p:sldId id="266" r:id="rId12"/>
    <p:sldId id="267" r:id="rId13"/>
    <p:sldId id="276" r:id="rId14"/>
    <p:sldId id="270" r:id="rId15"/>
    <p:sldId id="277" r:id="rId16"/>
    <p:sldId id="278" r:id="rId17"/>
    <p:sldId id="268" r:id="rId18"/>
    <p:sldId id="272" r:id="rId19"/>
    <p:sldId id="274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4660"/>
  </p:normalViewPr>
  <p:slideViewPr>
    <p:cSldViewPr>
      <p:cViewPr varScale="1">
        <p:scale>
          <a:sx n="54" d="100"/>
          <a:sy n="54" d="100"/>
        </p:scale>
        <p:origin x="11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7/25/2024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EA081-EE1B-3829-1B8D-DB293800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i="1" kern="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«Время…Часы бегут?... </a:t>
            </a:r>
            <a:br>
              <a:rPr lang="ru-RU" sz="4000" i="1" kern="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kern="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А может отстают?»</a:t>
            </a:r>
            <a:endParaRPr lang="ru-RU" sz="40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C247364-43AA-D932-6593-5B106AEA4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0"/>
            <a:ext cx="3131169" cy="4708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B2428E-EDD1-743B-463F-1AA1B27C8DD6}"/>
              </a:ext>
            </a:extLst>
          </p:cNvPr>
          <p:cNvSpPr txBox="1"/>
          <p:nvPr/>
        </p:nvSpPr>
        <p:spPr>
          <a:xfrm>
            <a:off x="5334000" y="3886200"/>
            <a:ext cx="3352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/>
              <a:t>Время крадется мимо нас и крадет у нас</a:t>
            </a:r>
          </a:p>
          <a:p>
            <a:r>
              <a:rPr lang="ru-RU" sz="2400" b="1" i="1" dirty="0"/>
              <a:t>                           Байрон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150DB2-D023-01AD-F5F6-6F70E29A1AD6}"/>
              </a:ext>
            </a:extLst>
          </p:cNvPr>
          <p:cNvSpPr txBox="1"/>
          <p:nvPr/>
        </p:nvSpPr>
        <p:spPr>
          <a:xfrm>
            <a:off x="3505200" y="1828800"/>
            <a:ext cx="4953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 рассказу А.А. Бестужева-Марлинского «Часы и время»</a:t>
            </a:r>
          </a:p>
        </p:txBody>
      </p:sp>
    </p:spTree>
    <p:extLst>
      <p:ext uri="{BB962C8B-B14F-4D97-AF65-F5344CB8AC3E}">
        <p14:creationId xmlns:p14="http://schemas.microsoft.com/office/powerpoint/2010/main" val="183580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4038600" cy="5410200"/>
          </a:xfrm>
        </p:spPr>
        <p:txBody>
          <a:bodyPr/>
          <a:lstStyle/>
          <a:p>
            <a:r>
              <a:rPr lang="ru-RU" dirty="0"/>
              <a:t>Бестужев-Марлинский Александр Александрович (псевдоним Марлинский, 23 октября (03 ноября) 1797 г. — 07 июня (19 июня) 1837 г.) — прозаик, критик, поэт. Второй сын известного радикального писателя А. Ф. Бестужева. До десяти лет учился дома.</a:t>
            </a:r>
          </a:p>
        </p:txBody>
      </p:sp>
      <p:pic>
        <p:nvPicPr>
          <p:cNvPr id="43010" name="Picture 2" descr="ÐÐµÑÑÑÐ¶ÐµÐ²-ÐÐ°ÑÐ»Ð¸Ð½ÑÐºÐ¸Ð¹ ÐÐ»ÐµÐºÑÐ°Ð½Ð´Ñ ÐÐ»ÐµÐºÑÐ°Ð½Ð´ÑÐ¾Ð²Ð¸Ñ - ÐµÐ³Ð¾ Ð±Ð¸Ð¾Ð³ÑÐ°ÑÐ¸Ñ Ð¸ Ð¶Ð¸Ð·Ð½ÐµÐ¾Ð¿Ð¸ÑÐ°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914400"/>
            <a:ext cx="3962400" cy="528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81000"/>
            <a:ext cx="4267200" cy="6080760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В 1806 г. его отдали в Горный кадетский корпус, где он не проявил большого интереса к точным наукам, но увлекся словесностью. Не закончив курса обучения, Бестужев в 1819 г. поступил юнкером в лейб-гвардии драгунский полк и через год был произведен в офицеры. Полк, в котором служил Бестужев, стоял под Петергофом, в местечке Марли (отсюда и псевдоним — Марлинский). Здесь и началась литературная деятельность Бестужева: в 1818 г. он дебютировал в печати переводами стихотворных и исторических сочинений, а затем и критическими статьями.</a:t>
            </a:r>
          </a:p>
        </p:txBody>
      </p:sp>
      <p:pic>
        <p:nvPicPr>
          <p:cNvPr id="41986" name="Picture 2" descr="https://ratnik.tv/upload/medialibrary/51f/51f0c247e65cb5f60156a6d6a73252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3733800" cy="497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30480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1818-1822 гг. Бестужев выступает как поэт, переводчик и критик, близкий к </a:t>
            </a:r>
            <a:r>
              <a:rPr lang="ru-RU" dirty="0" err="1"/>
              <a:t>карамзинистам</a:t>
            </a:r>
            <a:r>
              <a:rPr lang="ru-RU" dirty="0"/>
              <a:t> и </a:t>
            </a:r>
            <a:r>
              <a:rPr lang="ru-RU" dirty="0" err="1"/>
              <a:t>арзамасцам</a:t>
            </a:r>
            <a:r>
              <a:rPr lang="ru-RU" dirty="0"/>
              <a:t>. Он мечтает о своем печатном органе и задумывает издание альманаха «</a:t>
            </a:r>
            <a:r>
              <a:rPr lang="ru-RU" dirty="0" err="1"/>
              <a:t>Зимцерла</a:t>
            </a:r>
            <a:r>
              <a:rPr lang="ru-RU" dirty="0"/>
              <a:t>», но не получает разрешения властей. В это время он пишет послание «К К&lt;</a:t>
            </a:r>
            <a:r>
              <a:rPr lang="ru-RU" dirty="0" err="1"/>
              <a:t>реницын</a:t>
            </a:r>
            <a:r>
              <a:rPr lang="ru-RU" dirty="0"/>
              <a:t>&gt;у», «Подражание первой сатире </a:t>
            </a:r>
            <a:r>
              <a:rPr lang="ru-RU" dirty="0" err="1"/>
              <a:t>Буало</a:t>
            </a:r>
            <a:r>
              <a:rPr lang="ru-RU" dirty="0"/>
              <a:t>», «К некоторым поэтам» и переводит отрывки из «Мизантропа» Мольера и «Метаморфоз» Овидия. Широкую известность приносят Бестужеву его критические статьи о переводе П. А. </a:t>
            </a:r>
            <a:r>
              <a:rPr lang="ru-RU" dirty="0" err="1"/>
              <a:t>Катенина</a:t>
            </a:r>
            <a:r>
              <a:rPr lang="ru-RU" dirty="0"/>
              <a:t> трагедии Расина «</a:t>
            </a:r>
            <a:r>
              <a:rPr lang="ru-RU" dirty="0" err="1"/>
              <a:t>Эсфирь</a:t>
            </a:r>
            <a:r>
              <a:rPr lang="ru-RU" dirty="0"/>
              <a:t>» и о «Липецких водах» А. А. Шаховского, помещенных в «Сыне Отечества» (1819).</a:t>
            </a:r>
          </a:p>
        </p:txBody>
      </p:sp>
      <p:pic>
        <p:nvPicPr>
          <p:cNvPr id="40962" name="Picture 2" descr="https://fb.ru/misc/i/gallery/65831/30337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429000"/>
            <a:ext cx="3581400" cy="2988842"/>
          </a:xfrm>
          <a:prstGeom prst="rect">
            <a:avLst/>
          </a:prstGeom>
          <a:noFill/>
        </p:spPr>
      </p:pic>
      <p:pic>
        <p:nvPicPr>
          <p:cNvPr id="40964" name="Picture 4" descr="https://static.auction.ru/offer_images/2018/07/31/01/big/U/U8YEzl3yTUm/ovidij_nazon_metamorfozy_m_dcc_xlv_1745_g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283728"/>
            <a:ext cx="3733800" cy="319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5257800" cy="55626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Выступления Бестужева были замечены: в 1820 г. его избрали членом Вольного общества любителей словесности, наук и художеств, а затем и Вольного общества любителей российской словесности. Значительно расширились его литературные знакомства: он подружился с </a:t>
            </a:r>
            <a:r>
              <a:rPr lang="ru-RU" dirty="0" err="1"/>
              <a:t>Дельвигом</a:t>
            </a:r>
            <a:r>
              <a:rPr lang="ru-RU" dirty="0"/>
              <a:t>, Баратынским, Рылеевым, Вяземским, переписывался с Пушкиным. Тогда же Бестужев пробует себя в жанре путешествия. В 1821 г. он публикует «Поездку в </a:t>
            </a:r>
            <a:r>
              <a:rPr lang="ru-RU" dirty="0" err="1"/>
              <a:t>Ревель</a:t>
            </a:r>
            <a:r>
              <a:rPr lang="ru-RU" dirty="0"/>
              <a:t>», навеянную прибалтийскими впечатлениями. Особенностью произведения стало сочетание прозаического текста со стихами, обилие рассуждений на самые разные, в том числе и литературные, темы, непринужденность общения с читателем, который мог ощутить наблюдательность автора и его остроумие.</a:t>
            </a:r>
          </a:p>
        </p:txBody>
      </p:sp>
      <p:pic>
        <p:nvPicPr>
          <p:cNvPr id="39938" name="Picture 2" descr="https://litvek.com/icl/i/17/308117/image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914400"/>
            <a:ext cx="3450240" cy="4533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228600" y="0"/>
            <a:ext cx="4343400" cy="6858000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С января 1825 г. Бестужев стал одним из наиболее активных членов Северного общества. Как и большинство декабристов, Бестужев сначала был приверженцем конституционной монархии, а затем сторонником республики. Вместе с Рылеевым он издает альманах «Полярная звезда» (1823-1825), сыгравший большую роль в пропаганде декабристских идей.</a:t>
            </a:r>
          </a:p>
          <a:p>
            <a:r>
              <a:rPr lang="ru-RU" sz="2000" dirty="0"/>
              <a:t>Альманах «Полярная звезда» собрал большие литературные силы. Его значение заключалось как в том, что Бестужев и К. Рылеев стали платить авторам гонорар, т. е. способствовали профессионализации литературы, так и в направлении, определяемом в значительной степени критическими статьями Бестужева.</a:t>
            </a:r>
          </a:p>
          <a:p>
            <a:endParaRPr lang="ru-RU" dirty="0"/>
          </a:p>
        </p:txBody>
      </p:sp>
      <p:pic>
        <p:nvPicPr>
          <p:cNvPr id="37890" name="Picture 2" descr="https://sochinyshka.ru/wp-content/uploads/2019/03/ryley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28600"/>
            <a:ext cx="2590800" cy="3138107"/>
          </a:xfrm>
          <a:prstGeom prst="rect">
            <a:avLst/>
          </a:prstGeom>
          <a:noFill/>
        </p:spPr>
      </p:pic>
      <p:pic>
        <p:nvPicPr>
          <p:cNvPr id="37892" name="Picture 4" descr="https://upload.wikimedia.org/wikipedia/commons/thumb/8/80/%D0%9F%D0%BE%D0%BB%D1%8F%D1%80%D0%BD%D0%B0%D1%8F_%D0%97%D0%B2%D0%B5%D0%B7%D0%B4%D0%B0.%D0%A2%D0%B8%D1%82%D1%83%D0%BB%D1%8C%D0%BD%D1%8B%D0%B9_%D0%BB%D0%B8%D1%81%D1%82.1823.jpg/256px-%D0%9F%D0%BE%D0%BB%D1%8F%D1%80%D0%BD%D0%B0%D1%8F_%D0%97%D0%B2%D0%B5%D0%B7%D0%B4%D0%B0.%D0%A2%D0%B8%D1%82%D1%83%D0%BB%D1%8C%D0%BD%D1%8B%D0%B9_%D0%BB%D0%B8%D1%81%D1%82.18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124200"/>
            <a:ext cx="3429000" cy="3476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152400"/>
            <a:ext cx="4648200" cy="64008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 критических обзорах («Взгляд на старую и новую словесность в России», 1823; «Взгляд на русскую словесность в течение 1823 года», 1824; «Взгляд на русскую словесность в течение 1824 и начала 1825 годов», 1825) Бестужев ратовал за национальную самобытность литературы, ее прочную связь с политическими идеями современности, за романтизм, означавший для него свободу человеческого духа, полноту и естественность выражения чувств. Явный интерес к истории проявляется у Бестужева в жанре повести («Роман и Ольга», «Изменник», «Листок из дневника гвардейского офицера», «Замок </a:t>
            </a:r>
            <a:r>
              <a:rPr lang="ru-RU" dirty="0" err="1"/>
              <a:t>Нейгаузен</a:t>
            </a:r>
            <a:r>
              <a:rPr lang="ru-RU" dirty="0"/>
              <a:t>», «Ревельский турнир», «Замок </a:t>
            </a:r>
            <a:r>
              <a:rPr lang="ru-RU" dirty="0" err="1"/>
              <a:t>Венден</a:t>
            </a:r>
            <a:r>
              <a:rPr lang="ru-RU" dirty="0"/>
              <a:t>», «Замок </a:t>
            </a:r>
            <a:r>
              <a:rPr lang="ru-RU" dirty="0" err="1"/>
              <a:t>Эйзен</a:t>
            </a:r>
            <a:r>
              <a:rPr lang="ru-RU" dirty="0"/>
              <a:t>» — авторское название «Кровь за кровь»), которая проясняет существенные особенности романтизма Бестужева. Романтизм стал для писателя знаменем свободолюбия и общественного протеста.</a:t>
            </a:r>
          </a:p>
        </p:txBody>
      </p:sp>
      <p:pic>
        <p:nvPicPr>
          <p:cNvPr id="38914" name="Picture 2" descr="https://img-fotki.yandex.ru/get/38941/199368979.b/0_1a6d60_a2c22bcd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533400"/>
            <a:ext cx="4048125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156960"/>
          </a:xfrm>
        </p:spPr>
        <p:txBody>
          <a:bodyPr>
            <a:normAutofit/>
          </a:bodyPr>
          <a:lstStyle/>
          <a:p>
            <a:r>
              <a:rPr lang="ru-RU" sz="2000" dirty="0"/>
              <a:t>14 декабря 1825 г. Бестужев агитировал в Московском полку, и благодаря его энергии полк первым вышел на Сенатскую площадь. После разгрома восстания Бестужева приговорили к 20 годам (срок сокращен до 15 лет) каторжных работ, а затем ограничились ссылкой в Сибирь. До июля 1829 г. он находился на поселении в Якутске.</a:t>
            </a:r>
          </a:p>
        </p:txBody>
      </p:sp>
      <p:pic>
        <p:nvPicPr>
          <p:cNvPr id="56322" name="Picture 2" descr="http://publ.lib.ru/ARCHIVES/B/BESTUJEV-MARLINSKIY_Aleksandr_Aleksandrovich/.Online/Bestujev-Marlinskiy_A.A.-P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3667125" cy="4267200"/>
          </a:xfrm>
          <a:prstGeom prst="rect">
            <a:avLst/>
          </a:prstGeom>
          <a:noFill/>
        </p:spPr>
      </p:pic>
      <p:pic>
        <p:nvPicPr>
          <p:cNvPr id="56324" name="Picture 4" descr="http://www.submariners.ru/upload/iblock/6b9/6b94051a9e7469dde0408fbda51485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590800"/>
            <a:ext cx="4876800" cy="346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5334000" cy="51816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 августа того же года Бестужев был определен рядовым в действующую армию на Кавказ. В боях он показал чудеса храбрости и военного искусства. Неоднократно был представлен к наградам, но всякий раз следовал неизменный отказ императора. И только в 1836 г. ему был присвоен офицерский чин, который он «выстрадал и выбил штыком». Бестужев попытался перейти на статскую службу, так необходимую для занятий литературой, но ему отказали и в этом. В 1837 году в бою за мыс Адлер Бестужев был убит.</a:t>
            </a:r>
          </a:p>
          <a:p>
            <a:pPr marL="137160" indent="0"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57346" name="Picture 2" descr="http://bsk.nios.ru/sites/bsk.nios.ru/files/enciklopediya/bestuzhev_aleksan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066800"/>
            <a:ext cx="3429000" cy="4538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28AE9-9AD2-5A29-5694-76EBD65B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«Часы и зеркало»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BCC328-8D5A-A9C2-E27D-846F69EF3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b="1" i="1" dirty="0"/>
              <a:t>Автор:</a:t>
            </a:r>
            <a:r>
              <a:rPr lang="ru-RU" dirty="0"/>
              <a:t> 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Александр Александрович </a:t>
            </a:r>
          </a:p>
          <a:p>
            <a:pPr marL="137160" indent="0">
              <a:buNone/>
            </a:pP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Бестужев-Марлинский</a:t>
            </a:r>
          </a:p>
          <a:p>
            <a:pPr marL="137160" indent="0">
              <a:buNone/>
            </a:pPr>
            <a:r>
              <a:rPr lang="ru-RU" b="1" i="1" dirty="0"/>
              <a:t>Время написания:</a:t>
            </a:r>
            <a:r>
              <a:rPr lang="ru-RU" dirty="0"/>
              <a:t> 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1831год</a:t>
            </a:r>
          </a:p>
          <a:p>
            <a:pPr marL="137160" indent="0">
              <a:buNone/>
            </a:pPr>
            <a:r>
              <a:rPr lang="ru-RU" b="1" i="1" dirty="0"/>
              <a:t>Жанр:</a:t>
            </a:r>
            <a:r>
              <a:rPr lang="ru-RU" dirty="0"/>
              <a:t> 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рассказ</a:t>
            </a:r>
          </a:p>
          <a:p>
            <a:pPr marL="137160" indent="0">
              <a:buNone/>
            </a:pPr>
            <a:r>
              <a:rPr lang="ru-RU" b="1" i="1" dirty="0"/>
              <a:t>Герои:</a:t>
            </a:r>
            <a:r>
              <a:rPr lang="ru-RU" dirty="0"/>
              <a:t> </a:t>
            </a:r>
            <a:r>
              <a:rPr lang="ru-RU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автор и девушка Софья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AE4F83-D0EC-CE8C-9FC5-81A07EC45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75866"/>
            <a:ext cx="2667000" cy="3957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6557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D2F39-0E8B-1D63-8FBE-3CD3DE3D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Тема времени в произведении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116023-9FBD-93B4-2751-8192FE1432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267" y="1417638"/>
            <a:ext cx="4038600" cy="2704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069C49A4-09E5-B9B5-A389-34D39422E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17638"/>
            <a:ext cx="4343400" cy="4983162"/>
          </a:xfrm>
        </p:spPr>
        <p:txBody>
          <a:bodyPr/>
          <a:lstStyle/>
          <a:p>
            <a:pPr marL="137160" indent="0">
              <a:buNone/>
            </a:pPr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anose="02020603050405020304" pitchFamily="18" charset="0"/>
              </a:rPr>
              <a:t>Рассказ А.А. Бестужева-Марлинского, написанный еще в девятнадцатом веке (1831год), актуален и по сегодняшний день, благодаря теме, поставленной в нем. </a:t>
            </a:r>
          </a:p>
          <a:p>
            <a:pPr marL="137160" indent="0">
              <a:buNone/>
            </a:pPr>
            <a:endParaRPr lang="ru-RU" sz="2400" b="1" i="1" dirty="0">
              <a:solidFill>
                <a:schemeClr val="accent3">
                  <a:lumMod val="60000"/>
                  <a:lumOff val="40000"/>
                </a:schemeClr>
              </a:solidFill>
              <a:ea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anose="02020603050405020304" pitchFamily="18" charset="0"/>
              </a:rPr>
              <a:t>В «Часах и зеркале» автор поднимает такую многогранную проблему, как Время.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73D14-DEEA-E3C3-B6D1-D7B8D5DE587C}"/>
              </a:ext>
            </a:extLst>
          </p:cNvPr>
          <p:cNvSpPr txBox="1"/>
          <p:nvPr/>
        </p:nvSpPr>
        <p:spPr>
          <a:xfrm>
            <a:off x="457201" y="4343400"/>
            <a:ext cx="3886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Понятия красоты, юности и увядания трактуются непривычно для нашего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28845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222D37-BE08-63F1-8734-9880318A8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971800"/>
            <a:ext cx="4444715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4E0E42-FA34-97DA-5B75-5B7FA833212F}"/>
              </a:ext>
            </a:extLst>
          </p:cNvPr>
          <p:cNvSpPr txBox="1"/>
          <p:nvPr/>
        </p:nvSpPr>
        <p:spPr>
          <a:xfrm>
            <a:off x="279399" y="457200"/>
            <a:ext cx="57404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Часы</a:t>
            </a:r>
            <a:r>
              <a:rPr lang="ru-RU" sz="28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- </a:t>
            </a:r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олицетворение жизни, идущей своим чередом, и неважно как им будет распоряжаться человек, ведь каждому с рождения дан собственный отсчёт.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4736D-F550-FB2E-ED52-3CC4645C34E3}"/>
              </a:ext>
            </a:extLst>
          </p:cNvPr>
          <p:cNvSpPr txBox="1"/>
          <p:nvPr/>
        </p:nvSpPr>
        <p:spPr>
          <a:xfrm>
            <a:off x="5410200" y="2891135"/>
            <a:ext cx="3276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Зеркало — правдивое отражение всего того, что произошло в судьбе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390299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3E47A-31EC-78FB-EE02-640BCEEF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5257800" cy="792162"/>
          </a:xfrm>
        </p:spPr>
        <p:txBody>
          <a:bodyPr/>
          <a:lstStyle/>
          <a:p>
            <a:r>
              <a:rPr lang="ru-RU" dirty="0"/>
              <a:t>Образ автора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F7433F-87EB-5DFB-B092-CD47ECA2D7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4378" y="1427018"/>
            <a:ext cx="3581400" cy="5430982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F4D573C7-3750-D35A-D3A0-0C86D6004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35778" y="1066800"/>
            <a:ext cx="4651022" cy="50593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Идеалист, способный влюбиться с первого взгляда.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Он резко критикует «высший свет».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 протяжении всего рассказа он не меняется как характером, так и внутренне.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Любовь для него - подлинное совершенство.</a:t>
            </a:r>
          </a:p>
        </p:txBody>
      </p:sp>
    </p:spTree>
    <p:extLst>
      <p:ext uri="{BB962C8B-B14F-4D97-AF65-F5344CB8AC3E}">
        <p14:creationId xmlns:p14="http://schemas.microsoft.com/office/powerpoint/2010/main" val="723704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33529-23C2-E7EF-BF3A-FE7B1335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2237"/>
            <a:ext cx="8305800" cy="944563"/>
          </a:xfrm>
        </p:spPr>
        <p:txBody>
          <a:bodyPr>
            <a:normAutofit fontScale="90000"/>
          </a:bodyPr>
          <a:lstStyle/>
          <a:p>
            <a:r>
              <a:rPr lang="ru-RU" dirty="0"/>
              <a:t>Две встречи </a:t>
            </a:r>
            <a:br>
              <a:rPr lang="ru-RU" dirty="0"/>
            </a:br>
            <a:r>
              <a:rPr lang="ru-RU" dirty="0"/>
              <a:t>в разные отрезки времени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53024D-3A2E-FCD0-F21D-D387B6FC5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897869"/>
            <a:ext cx="3897205" cy="259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A122A299-8FF4-5471-A5D6-BF3E912C9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0600" y="5486401"/>
            <a:ext cx="3733800" cy="124936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Чудная, неотразимая девушка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FBB156-E34C-6CF9-1F37-2BAA6B3C1637}"/>
              </a:ext>
            </a:extLst>
          </p:cNvPr>
          <p:cNvSpPr txBox="1"/>
          <p:nvPr/>
        </p:nvSpPr>
        <p:spPr>
          <a:xfrm>
            <a:off x="548923" y="2590800"/>
            <a:ext cx="31086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«Как они отстают!»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6E8488-D917-FEFC-2F93-2281A2831D08}"/>
              </a:ext>
            </a:extLst>
          </p:cNvPr>
          <p:cNvSpPr txBox="1"/>
          <p:nvPr/>
        </p:nvSpPr>
        <p:spPr>
          <a:xfrm>
            <a:off x="381000" y="1419762"/>
            <a:ext cx="4038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Первая встреча  </a:t>
            </a:r>
          </a:p>
        </p:txBody>
      </p:sp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4FA7690A-C5BA-5408-2AD0-125504FF14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674561"/>
            <a:ext cx="4038600" cy="320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67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928AC-8261-23BE-6E19-D67660201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96962"/>
          </a:xfrm>
        </p:spPr>
        <p:txBody>
          <a:bodyPr>
            <a:normAutofit fontScale="90000"/>
          </a:bodyPr>
          <a:lstStyle/>
          <a:p>
            <a:r>
              <a:rPr lang="ru-RU" dirty="0"/>
              <a:t>Две встречи </a:t>
            </a:r>
            <a:br>
              <a:rPr lang="ru-RU" dirty="0"/>
            </a:br>
            <a:r>
              <a:rPr lang="ru-RU" dirty="0"/>
              <a:t>в разные отрезки времени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03C0FA-1357-E696-B63A-36E98BBF1D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2287336"/>
            <a:ext cx="2895600" cy="4374738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93F3693-ED9B-6169-FE0C-5B77830FF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429000"/>
          </a:xfrm>
        </p:spPr>
        <p:txBody>
          <a:bodyPr/>
          <a:lstStyle/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«Не верьте им: они бегут!» 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F31E4B-E4B8-9E73-8581-84381A019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244" y="1600200"/>
            <a:ext cx="3897205" cy="259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25317E-D454-7FAE-7FB1-32A72CA00A83}"/>
              </a:ext>
            </a:extLst>
          </p:cNvPr>
          <p:cNvSpPr txBox="1"/>
          <p:nvPr/>
        </p:nvSpPr>
        <p:spPr>
          <a:xfrm>
            <a:off x="457200" y="1371600"/>
            <a:ext cx="3581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Вторая встреча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13576-7A43-F1F5-D7AD-A25BB9E49931}"/>
              </a:ext>
            </a:extLst>
          </p:cNvPr>
          <p:cNvSpPr txBox="1"/>
          <p:nvPr/>
        </p:nvSpPr>
        <p:spPr>
          <a:xfrm>
            <a:off x="2667000" y="5334000"/>
            <a:ext cx="4648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Всего за 4 года, червяк тоски сточил её душу</a:t>
            </a:r>
          </a:p>
        </p:txBody>
      </p:sp>
    </p:spTree>
    <p:extLst>
      <p:ext uri="{BB962C8B-B14F-4D97-AF65-F5344CB8AC3E}">
        <p14:creationId xmlns:p14="http://schemas.microsoft.com/office/powerpoint/2010/main" val="161684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F1370-9068-6137-0722-528BA49F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dirty="0"/>
              <a:t>Образ Софии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BF091-7BFD-E3B0-DDC6-79A819CAC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426105"/>
            <a:ext cx="4191000" cy="223149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Во время первой встречи </a:t>
            </a:r>
            <a:r>
              <a:rPr lang="ru-RU" sz="24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ea typeface="Times New Roman" panose="02020603050405020304" pitchFamily="18" charset="0"/>
              </a:rPr>
              <a:t>юная Софья торопится на бал и общение с ней дозволено только в присутствии провожатого</a:t>
            </a:r>
            <a:endParaRPr lang="ru-RU" sz="24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4DF188-7477-D6CB-7BAC-6D7FD8EB0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7639"/>
            <a:ext cx="4343400" cy="239236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Четыре года спустя перед автором совсем другой человек – «она утратила свежесть лица и взгляд другой. И повидать её возможно с глазу на глаз»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07182A-DFB7-DBBB-778B-3FF2D56A66E8}"/>
              </a:ext>
            </a:extLst>
          </p:cNvPr>
          <p:cNvSpPr txBox="1"/>
          <p:nvPr/>
        </p:nvSpPr>
        <p:spPr>
          <a:xfrm>
            <a:off x="152400" y="4093106"/>
            <a:ext cx="883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Юная и милая девушка увяла всего за 4 года, червяк тоски сточил её душу. Красавица была строга в выборе пары в годы величия, но её пора прошла и зря она перебирала женихами.</a:t>
            </a:r>
          </a:p>
          <a:p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 эта прелестная девушка, которая бы украсила общество как супруга, как мать — отжила для надежды в двадцать три года, забыта светом, которому принесла себя в жертву.</a:t>
            </a:r>
          </a:p>
        </p:txBody>
      </p:sp>
    </p:spTree>
    <p:extLst>
      <p:ext uri="{BB962C8B-B14F-4D97-AF65-F5344CB8AC3E}">
        <p14:creationId xmlns:p14="http://schemas.microsoft.com/office/powerpoint/2010/main" val="3640486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B72F10-8E6E-9059-9031-E90D6374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5" y="2018316"/>
            <a:ext cx="3622225" cy="36276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2AB6E3-88F8-28D4-68A8-44AC88BF1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194" y="76200"/>
            <a:ext cx="2815695" cy="3505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FD8DE6-717E-3B88-CBDE-33BFA8E050D7}"/>
              </a:ext>
            </a:extLst>
          </p:cNvPr>
          <p:cNvSpPr txBox="1"/>
          <p:nvPr/>
        </p:nvSpPr>
        <p:spPr>
          <a:xfrm>
            <a:off x="304800" y="304800"/>
            <a:ext cx="7543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Живой, но бесполезный </a:t>
            </a:r>
          </a:p>
          <a:p>
            <a:r>
              <a:rPr lang="ru-RU" sz="32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урок тщеславию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9309C5-25AF-EF78-846B-FC061DF19E11}"/>
              </a:ext>
            </a:extLst>
          </p:cNvPr>
          <p:cNvSpPr txBox="1"/>
          <p:nvPr/>
        </p:nvSpPr>
        <p:spPr>
          <a:xfrm>
            <a:off x="4073974" y="3810001"/>
            <a:ext cx="491047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Теперь больше порядка в комнате, ведь больше времени этим порядком заниматься. Воспитание и нравы накладывают свой отпечаток, это не отменишь.</a:t>
            </a:r>
          </a:p>
          <a:p>
            <a:r>
              <a:rPr lang="ru-RU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Одиночество и страх смотреть в зеркало – вот что ей осталось. </a:t>
            </a:r>
          </a:p>
        </p:txBody>
      </p:sp>
    </p:spTree>
    <p:extLst>
      <p:ext uri="{BB962C8B-B14F-4D97-AF65-F5344CB8AC3E}">
        <p14:creationId xmlns:p14="http://schemas.microsoft.com/office/powerpoint/2010/main" val="3407167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C93C64A-258A-35E7-C621-C41A5F6787F8}"/>
              </a:ext>
            </a:extLst>
          </p:cNvPr>
          <p:cNvSpPr txBox="1"/>
          <p:nvPr/>
        </p:nvSpPr>
        <p:spPr>
          <a:xfrm>
            <a:off x="152017" y="876815"/>
            <a:ext cx="42771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Время меняет людей, как и всю их жизнь, и ничего не вечно. Каждый рано или поздно состарится, умрет и забудется. </a:t>
            </a:r>
          </a:p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Таков закон Времени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F89A88-8280-245B-36F1-F230369A4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7" y="4093356"/>
            <a:ext cx="4419983" cy="24812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7080E0-53F2-450F-1223-F1C72B1C2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83" y="876815"/>
            <a:ext cx="4124387" cy="25239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E95BCE-DA5E-1BCB-9567-23D2EC73C23A}"/>
              </a:ext>
            </a:extLst>
          </p:cNvPr>
          <p:cNvSpPr txBox="1"/>
          <p:nvPr/>
        </p:nvSpPr>
        <p:spPr>
          <a:xfrm>
            <a:off x="4876800" y="3810000"/>
            <a:ext cx="41243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 чем чаще мы будем оборачиваться и жалеть о прошлом, тем больше мы упустим времени в настоящем.</a:t>
            </a:r>
          </a:p>
        </p:txBody>
      </p:sp>
    </p:spTree>
    <p:extLst>
      <p:ext uri="{BB962C8B-B14F-4D97-AF65-F5344CB8AC3E}">
        <p14:creationId xmlns:p14="http://schemas.microsoft.com/office/powerpoint/2010/main" val="3193960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1C0D3A-F953-4618-9F0E-A1E76164C863}"/>
              </a:ext>
            </a:extLst>
          </p:cNvPr>
          <p:cNvSpPr txBox="1"/>
          <p:nvPr/>
        </p:nvSpPr>
        <p:spPr>
          <a:xfrm>
            <a:off x="381000" y="609600"/>
            <a:ext cx="85344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Каждый человек в определенный момент своей жизни задумывается о том времени, что навсегда кануло в лету по тем или иным причинам. Почему-то лишь после утраченной молодости многие начинают по-другому осмысливать жизнь и в корне менять свои приоритеты, при этом обвиняя время во всех бедах. Но чем чаще мы задумываемся о времени, что потратили впустую, тем быстрее ускользают наши лучшие годы.</a:t>
            </a:r>
          </a:p>
        </p:txBody>
      </p:sp>
    </p:spTree>
    <p:extLst>
      <p:ext uri="{BB962C8B-B14F-4D97-AF65-F5344CB8AC3E}">
        <p14:creationId xmlns:p14="http://schemas.microsoft.com/office/powerpoint/2010/main" val="1312446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277394-9FC3-0F07-18E1-33D298141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22226"/>
            <a:ext cx="3151905" cy="3206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533959-860C-ECC3-29FE-7D93376CDB69}"/>
              </a:ext>
            </a:extLst>
          </p:cNvPr>
          <p:cNvSpPr txBox="1"/>
          <p:nvPr/>
        </p:nvSpPr>
        <p:spPr>
          <a:xfrm>
            <a:off x="381000" y="533400"/>
            <a:ext cx="502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Домашнее задание: </a:t>
            </a:r>
          </a:p>
          <a:p>
            <a:r>
              <a:rPr lang="ru-RU" sz="36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Напишите сочинение-эссе на тему: </a:t>
            </a:r>
          </a:p>
          <a:p>
            <a:r>
              <a:rPr lang="ru-RU" sz="36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«О времени и о себе»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C599B7-3B73-EC6F-B356-12ED4D4AB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1" t="-2222" r="50000" b="2222"/>
          <a:stretch/>
        </p:blipFill>
        <p:spPr>
          <a:xfrm>
            <a:off x="685800" y="3200400"/>
            <a:ext cx="33528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31688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4">
      <a:dk1>
        <a:sysClr val="windowText" lastClr="000000"/>
      </a:dk1>
      <a:lt1>
        <a:sysClr val="window" lastClr="FFFFFF"/>
      </a:lt1>
      <a:dk2>
        <a:srgbClr val="3A3488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218</TotalTime>
  <Words>1290</Words>
  <Application>Microsoft Office PowerPoint</Application>
  <PresentationFormat>Экран (4:3)</PresentationFormat>
  <Paragraphs>61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«Время…Часы бегут?...    А может отстают?»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«Часы и зеркало» </vt:lpstr>
      <vt:lpstr>Тема времени в произведении</vt:lpstr>
      <vt:lpstr>Презентация PowerPoint</vt:lpstr>
      <vt:lpstr>Образ автора</vt:lpstr>
      <vt:lpstr>Две встречи  в разные отрезки времени</vt:lpstr>
      <vt:lpstr>Две встречи  в разные отрезки времени</vt:lpstr>
      <vt:lpstr>Образ Софии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6</cp:revision>
  <dcterms:created xsi:type="dcterms:W3CDTF">2019-11-11T12:02:52Z</dcterms:created>
  <dcterms:modified xsi:type="dcterms:W3CDTF">2024-07-24T21:44:53Z</dcterms:modified>
</cp:coreProperties>
</file>