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1" r:id="rId21"/>
    <p:sldId id="277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3" autoAdjust="0"/>
    <p:restoredTop sz="94674"/>
  </p:normalViewPr>
  <p:slideViewPr>
    <p:cSldViewPr showGuides="1">
      <p:cViewPr varScale="1">
        <p:scale>
          <a:sx n="124" d="100"/>
          <a:sy n="124" d="100"/>
        </p:scale>
        <p:origin x="183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7FFF900-1BB2-4073-A1C5-92BC5E75819F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569C118-7196-44DD-B432-7B334C6FB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/Users/&#1040;&#1076;&#1084;&#1080;&#1085;&#1080;&#1089;&#1090;&#1088;&#1072;&#1090;&#1086;&#1088;/Desktop/&#1046;&#1059;&#1050;&#1054;&#1042;/&#1051;&#1045;&#1041;&#1045;&#1044;&#1045;&#1042;_&#1050;&#1059;&#1052;&#1040;&#1063;/Alexandrov-Pesnya-o-Voroshilove.mp3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/Users/&#1040;&#1076;&#1084;&#1080;&#1085;&#1080;&#1089;&#1090;&#1088;&#1072;&#1090;&#1086;&#1088;/Desktop/&#1052;&#1040;&#1052;&#1054;&#1063;&#1050;&#1040;/&#1055;&#1045;&#1057;&#1053;&#1048;%20&#1042;&#1054;&#1049;&#1053;&#1067;/&#1057;&#1074;&#1103;&#1097;&#1077;&#1085;&#1085;&#1072;&#1103;%20&#1074;&#1086;&#1081;&#1085;&#1072;%20-%20Sacred%20War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/Users/&#1040;&#1076;&#1084;&#1080;&#1085;&#1080;&#1089;&#1090;&#1088;&#1072;&#1090;&#1086;&#1088;/Desktop/&#1052;&#1040;&#1052;&#1054;&#1063;&#1050;&#1040;/&#1055;&#1045;&#1057;&#1053;&#1048;%20&#1042;&#1054;&#1049;&#1053;&#1067;/&#1055;&#1077;&#1089;&#1085;&#1080;%20&#1087;&#1086;&#1073;&#1077;&#1076;&#1099;%202010%20'&#1050;&#1072;&#1090;&#1102;&#1096;&#1072;'%20(&#1053;&#1059;%20'&#1054;&#1070;&#1040;').mp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/Users/&#1040;&#1076;&#1084;&#1080;&#1085;&#1080;&#1089;&#1090;&#1088;&#1072;&#1090;&#1086;&#1088;/Desktop/&#1052;&#1040;&#1052;&#1054;&#1063;&#1050;&#1040;/&#1055;&#1045;&#1057;&#1053;&#1048;%20&#1042;&#1054;&#1049;&#1053;&#1067;/&#1050;&#1083;&#1072;&#1074;&#1076;&#1080;&#1103;%20&#1064;&#1091;&#1083;&#1100;&#1078;&#1077;&#1085;&#1082;&#1086;%20'&#1057;&#1080;&#1085;&#1080;&#1081;%20&#1055;&#1083;&#1072;&#1090;&#1086;&#1095;&#1077;&#1082;'%20('&#1050;&#1086;&#1085;&#1094;&#1077;&#1088;&#1090;%20&#1060;&#1088;&#1086;&#1085;&#1090;&#1091;').mp4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/Users/&#1040;&#1076;&#1084;&#1080;&#1085;&#1080;&#1089;&#1090;&#1088;&#1072;&#1090;&#1086;&#1088;/Desktop/&#1052;&#1040;&#1052;&#1054;&#1063;&#1050;&#1040;/&#1055;&#1045;&#1057;&#1053;&#1048;%20&#1042;&#1054;&#1049;&#1053;&#1067;/&#1047;&#1077;&#1084;&#1083;&#1103;&#1085;&#1082;&#1072;.wmv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/Users/&#1040;&#1076;&#1084;&#1080;&#1085;&#1080;&#1089;&#1090;&#1088;&#1072;&#1090;&#1086;&#1088;/Desktop/&#1052;&#1040;&#1052;&#1054;&#1063;&#1050;&#1040;/&#1055;&#1045;&#1057;&#1053;&#1048;%20&#1042;&#1054;&#1049;&#1053;&#1067;/&#1058;&#1105;&#1084;&#1085;&#1072;&#1103;%20&#1085;&#1086;&#1095;&#1100;%20&#1055;&#1086;&#1105;&#1090;%20&#1052;&#1072;&#1088;&#1082;%20&#1041;&#1077;&#1088;&#1085;&#1077;&#1089;%20Tiomnaya%20Noch%20Mark%20Bernes%20&#1044;&#1074;&#1072;%20&#1041;&#1086;&#1081;&#1094;&#1072;.mp4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13" Type="http://schemas.openxmlformats.org/officeDocument/2006/relationships/image" Target="../media/image33.jpe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12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/Users/&#1040;&#1076;&#1084;&#1080;&#1085;&#1080;&#1089;&#1090;&#1088;&#1072;&#1090;&#1086;&#1088;/Desktop/&#1052;&#1040;&#1052;&#1054;&#1063;&#1050;&#1040;/&#1055;&#1045;&#1057;&#1053;&#1048;%20&#1042;&#1054;&#1049;&#1053;&#1067;/&#1047;&#1072;&#1082;&#1072;&#1090;&#1099;_&#1072;&#1083;&#1099;&#1077;.mp3" TargetMode="External"/><Relationship Id="rId6" Type="http://schemas.openxmlformats.org/officeDocument/2006/relationships/image" Target="../media/image27.jpeg"/><Relationship Id="rId11" Type="http://schemas.openxmlformats.org/officeDocument/2006/relationships/image" Target="../media/image31.gif"/><Relationship Id="rId5" Type="http://schemas.openxmlformats.org/officeDocument/2006/relationships/image" Target="../media/image26.jpeg"/><Relationship Id="rId10" Type="http://schemas.openxmlformats.org/officeDocument/2006/relationships/image" Target="../media/image30.jpeg"/><Relationship Id="rId4" Type="http://schemas.openxmlformats.org/officeDocument/2006/relationships/image" Target="../media/image25.jpeg"/><Relationship Id="rId9" Type="http://schemas.openxmlformats.org/officeDocument/2006/relationships/image" Target="../media/image10.gif"/><Relationship Id="rId14" Type="http://schemas.openxmlformats.org/officeDocument/2006/relationships/image" Target="../media/image34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-sbras.nsc.ru/HBC/article.phtml?id=16&amp;nid=597" TargetMode="External"/><Relationship Id="rId3" Type="http://schemas.openxmlformats.org/officeDocument/2006/relationships/hyperlink" Target="http://static.etvnet.com/shared/persons/person/000/003/498/lukov.jpg" TargetMode="External"/><Relationship Id="rId7" Type="http://schemas.openxmlformats.org/officeDocument/2006/relationships/hyperlink" Target="http://viki.rdf.ru/item/1482/download/" TargetMode="External"/><Relationship Id="rId2" Type="http://schemas.openxmlformats.org/officeDocument/2006/relationships/hyperlink" Target="http://fmard.ucoz.ru/news/istorija_sozdanija_odnikh_iz_samykh_izvestnykh_pesen/2013-06-15-1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VWSlJwP_xaE" TargetMode="External"/><Relationship Id="rId5" Type="http://schemas.openxmlformats.org/officeDocument/2006/relationships/hyperlink" Target="http://balance-6.storage-6.vkurse2.verumnets.ru/public/65/6553830/e1/13-popup-low.jpg" TargetMode="External"/><Relationship Id="rId10" Type="http://schemas.openxmlformats.org/officeDocument/2006/relationships/hyperlink" Target="http://www.youtube.com/watch?v=10nb18DQCFU" TargetMode="External"/><Relationship Id="rId4" Type="http://schemas.openxmlformats.org/officeDocument/2006/relationships/hyperlink" Target="http://img1.1tv.ru/imgsize640x360/PR20130522094205.JPG" TargetMode="External"/><Relationship Id="rId9" Type="http://schemas.openxmlformats.org/officeDocument/2006/relationships/hyperlink" Target="http://www.youtube.com/watch?v=KXafy1myeK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20172" y="3699804"/>
            <a:ext cx="2642828" cy="1565400"/>
          </a:xfrm>
        </p:spPr>
        <p:txBody>
          <a:bodyPr/>
          <a:lstStyle/>
          <a:p>
            <a:pPr algn="l"/>
            <a:r>
              <a:rPr lang="ru-RU" sz="2000" dirty="0"/>
              <a:t>         </a:t>
            </a:r>
            <a:r>
              <a:rPr lang="ru-RU" sz="1600" dirty="0"/>
              <a:t>Иванова Светлана Николаевна</a:t>
            </a:r>
          </a:p>
          <a:p>
            <a:pPr algn="l"/>
            <a:r>
              <a:rPr lang="ru-RU" sz="1600" dirty="0"/>
              <a:t>Учитель музык МБОУ СОШ №3 г.Абинск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96652"/>
            <a:ext cx="8305800" cy="2736304"/>
          </a:xfrm>
        </p:spPr>
        <p:txBody>
          <a:bodyPr/>
          <a:lstStyle/>
          <a:p>
            <a:r>
              <a:rPr lang="ru-RU" sz="3200" b="1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«КТО СКАЗАЛ, ЧТО НАДО БРОСИТЬ ПЕСНЮ НА ВОЙНЕ?!»</a:t>
            </a:r>
            <a:br>
              <a:rPr lang="ru-RU" b="1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C:\Users\Администратор\Desktop\ЖУКОВ\images-stories-remote-http--gorod.tomsk.ru-uploads-28460-1251438390-1_1-400x2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5726818" cy="37797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287524" y="368660"/>
            <a:ext cx="8532948" cy="27003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/>
              <a:t>Мы в мирное время с тобой рождены,</a:t>
            </a:r>
          </a:p>
          <a:p>
            <a:r>
              <a:rPr lang="ru-RU" sz="2800" dirty="0"/>
              <a:t>Суровых препятствий в пути не встречали,</a:t>
            </a:r>
          </a:p>
          <a:p>
            <a:r>
              <a:rPr lang="ru-RU" sz="2800" dirty="0"/>
              <a:t>Но эхо далекой суровой войны</a:t>
            </a:r>
          </a:p>
          <a:p>
            <a:r>
              <a:rPr lang="ru-RU" sz="2800" dirty="0"/>
              <a:t>Нам в песнях поры той звучали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5536" y="3681028"/>
            <a:ext cx="8388932" cy="25922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/>
              <a:t>Вам об этой войне на уроках расскажут,</a:t>
            </a:r>
          </a:p>
          <a:p>
            <a:r>
              <a:rPr lang="ru-RU" sz="2800" dirty="0"/>
              <a:t>Фотоснимки живых и погибших покажут.</a:t>
            </a:r>
          </a:p>
          <a:p>
            <a:r>
              <a:rPr lang="ru-RU" sz="2800" dirty="0"/>
              <a:t>Если помнит еще поколенье войну,</a:t>
            </a:r>
          </a:p>
          <a:p>
            <a:r>
              <a:rPr lang="ru-RU" sz="2800" dirty="0"/>
              <a:t>Не нарушит оно никогда тишину.</a:t>
            </a:r>
          </a:p>
        </p:txBody>
      </p:sp>
      <p:pic>
        <p:nvPicPr>
          <p:cNvPr id="2050" name="Picture 2" descr="C:\Users\Администратор\Desktop\ЖУКОВ\ans_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2180" y="2060848"/>
            <a:ext cx="2343508" cy="207791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03548" y="3212976"/>
            <a:ext cx="4644516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Эти слова поэта В. Лебедева-Кумача полно выразили ту тягу к песне, которую испытывали в грозные годы  советские люди, особенно фронтовики.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19572" y="224644"/>
            <a:ext cx="7704856" cy="181588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Кто сказал, что надо бросить</a:t>
            </a:r>
            <a:b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Песню на войне?</a:t>
            </a:r>
            <a:b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После боя сердце просит</a:t>
            </a:r>
            <a:b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Музыку вдвойне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Администратор\Desktop\ЖУКОВ\ЛЕБЕДЕВ_КУМАЧ\leb-kuma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276872"/>
            <a:ext cx="2780794" cy="400906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584684"/>
            <a:ext cx="8424936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24 июня 1941 года газеты опубликовали стихотворение В.И.Лебедева-Кумача: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08071" y="2708920"/>
            <a:ext cx="6927858" cy="230832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kumimoji="0" lang="ru-RU" sz="3600" b="1" i="0" u="none" strike="noStrike" cap="none" spc="0" normalizeH="0" baseline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Вставай, страна огромная,</a:t>
            </a:r>
            <a:br>
              <a:rPr kumimoji="0" lang="ru-RU" sz="3600" b="1" i="0" u="none" strike="noStrike" cap="none" spc="0" normalizeH="0" baseline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600" b="1" i="0" u="none" strike="noStrike" cap="none" spc="0" normalizeH="0" baseline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Вставай на смертный бой.</a:t>
            </a:r>
            <a:br>
              <a:rPr kumimoji="0" lang="ru-RU" sz="3600" b="1" i="0" u="none" strike="noStrike" cap="none" spc="0" normalizeH="0" baseline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600" b="1" i="0" u="none" strike="noStrike" cap="none" spc="0" normalizeH="0" baseline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С фашисткой силой темною,</a:t>
            </a:r>
            <a:br>
              <a:rPr kumimoji="0" lang="ru-RU" sz="3600" b="1" i="0" u="none" strike="noStrike" cap="none" spc="0" normalizeH="0" baseline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600" b="1" i="0" u="none" strike="noStrike" cap="none" spc="0" normalizeH="0" baseline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С проклятою ордой!..</a:t>
            </a:r>
            <a:endParaRPr lang="ru-RU" sz="3600" b="1" cap="none" spc="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pull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428178"/>
            <a:ext cx="5184576" cy="489364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Стихи произвели такое сильное впечатление на руководителя Краснознамённого ансамбля песни и пляски А.В.Александрова, что он сразу же сел за рояль. И уже вечером 26 июня на Белорусском вокзале перед частями, уходящими на фронт, впервые была исполнена песня «Священная война»... Песня была встречена на «УРА» и с этого дня песня «Священная война» стала музыкальной эмблемой Великой Отечественной войны. </a:t>
            </a:r>
          </a:p>
        </p:txBody>
      </p:sp>
      <p:pic>
        <p:nvPicPr>
          <p:cNvPr id="2" name="Рисунок 1" descr="C:\Users\Администратор\Desktop\img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8124" y="980728"/>
            <a:ext cx="295190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9532" y="296652"/>
            <a:ext cx="4500500" cy="473975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Её пели повсюду – на переднем крае, в партизанских отрядах, в тылу. Каждое утро после боя кремлёвских курантов она звучала по радио. Александров в своё время писал: «Я не был никогда военным специалистом, но у меня оказалась в руках песня. Песня также может разить врага, как и любое оружие».</a:t>
            </a:r>
          </a:p>
          <a:p>
            <a:r>
              <a:rPr lang="ru-RU" sz="1600" dirty="0">
                <a:solidFill>
                  <a:schemeClr val="tx1"/>
                </a:solidFill>
              </a:rPr>
              <a:t>Невероятная скорость, с которой Александровым была написана подходящая -- торжественная, пугающая и одновременно напевная -- музыка на стих "Священная война" объясняется довольно прозаически: композитор позаимствовал практически без изменений мелодию из своей же "Песни о Климе Ворошилове" (""Серебряного Дона родные берега клинком в огне калёным не ты ль оберегал?.."). Эта песня на стихи О. </a:t>
            </a:r>
            <a:r>
              <a:rPr lang="ru-RU" sz="1600" dirty="0" err="1">
                <a:solidFill>
                  <a:schemeClr val="tx1"/>
                </a:solidFill>
              </a:rPr>
              <a:t>Колычева</a:t>
            </a:r>
            <a:r>
              <a:rPr lang="ru-RU" sz="1600" dirty="0">
                <a:solidFill>
                  <a:schemeClr val="tx1"/>
                </a:solidFill>
              </a:rPr>
              <a:t> датируется 1938-м годом.</a:t>
            </a:r>
            <a:br>
              <a:rPr lang="ru-RU" sz="1400" b="1" dirty="0">
                <a:ln w="1905">
                  <a:noFill/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1400" b="1" dirty="0">
              <a:ln w="1905">
                <a:noFill/>
              </a:ln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 descr="C:\Users\Администратор\Desktop\ЖУКОВ\alexandrov-a.v.-5-159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76952"/>
            <a:ext cx="3240360" cy="6113886"/>
          </a:xfrm>
          <a:prstGeom prst="rect">
            <a:avLst/>
          </a:prstGeom>
          <a:noFill/>
        </p:spPr>
      </p:pic>
      <p:pic>
        <p:nvPicPr>
          <p:cNvPr id="5" name="Alexandrov-Pesnya-o-Voroshilov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7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вященная война - Sacred War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79376" y="494546"/>
            <a:ext cx="8125072" cy="574276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5800" y="4221088"/>
            <a:ext cx="7924800" cy="655712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Песни военных лет по праву можно назвать музыкальной летописью Великой Отечественной. Песни рождались на фронте и в тылу, поднимали бойцов в атаку, согревали сердца на привале, помогали выстоять, выжить и дождаться близких тем, кто остался у станков и в поле.</a:t>
            </a:r>
            <a:br>
              <a:rPr lang="ru-RU" b="1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2220" y="4941168"/>
            <a:ext cx="1476375" cy="952500"/>
          </a:xfrm>
          <a:prstGeom prst="rect">
            <a:avLst/>
          </a:prstGeom>
          <a:noFill/>
        </p:spPr>
      </p:pic>
      <p:pic>
        <p:nvPicPr>
          <p:cNvPr id="1028" name="Picture 4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977172"/>
            <a:ext cx="1476375" cy="952500"/>
          </a:xfrm>
          <a:prstGeom prst="rect">
            <a:avLst/>
          </a:prstGeom>
          <a:noFill/>
        </p:spPr>
      </p:pic>
      <p:pic>
        <p:nvPicPr>
          <p:cNvPr id="1029" name="Picture 5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588" y="4977172"/>
            <a:ext cx="1476375" cy="952500"/>
          </a:xfrm>
          <a:prstGeom prst="rect">
            <a:avLst/>
          </a:prstGeom>
          <a:noFill/>
        </p:spPr>
      </p:pic>
      <p:pic>
        <p:nvPicPr>
          <p:cNvPr id="1030" name="Picture 6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1780" y="4977172"/>
            <a:ext cx="1476375" cy="9525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8660"/>
            <a:ext cx="8229600" cy="118813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Интересна судьба некоторых песен.</a:t>
            </a:r>
            <a:br>
              <a:rPr lang="ru-RU" sz="3200" b="1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200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3508" y="5409220"/>
            <a:ext cx="39604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 воспоминаний П. Янушевской, опубликованных в газете «Наука в Сибири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».</a:t>
            </a:r>
            <a:endParaRPr kumimoji="0" lang="ru-RU" sz="1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Рисунок 1" descr="Иллюстрац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16832"/>
            <a:ext cx="2376264" cy="3564396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635896" y="1992920"/>
            <a:ext cx="5004556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 было ещё до войны. Песни в то время разучивали и по радио, и во время массовых гуляний, и в школах. Я хорошо помню, как мы разучивали на переменах, чтобы не баловаться, «Каховку», «Дан приказ», «Тачанку», «Москву майскую». Время было тревожное, усложнилась международная обстановка, и слова из песни «Тучи над городом встали, в воздухе пахнет грозой» прекрасно все понимали, понимали, какой грозой пахнет. Однажды, гуляя с мамой в городском парке, мы увидели, что около открытой эстрады собралось много народу — разучивают новую песню М. </a:t>
            </a:r>
            <a:r>
              <a:rPr kumimoji="0" 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Блантера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 слова М. Исаковского «Расцветали яблони и груши, поплыли туманы над рекой...» Да, это была легендарная «Катюша», зазвучавшая впоследствии по всей стране и ставшая широко известной. Тогда же, когда на Дальнем Востоке происходили военные столкновения с японцами, пограничники сложили ответ «Катюше» на тот же мотив: «Не забыл тебя я, дорогая, как ты пела мне на берегу, на границе солнечного края я родную землю берегу». Во время войны появилось множество вариантов этой песни. Пели, например, про Катюшу-партизанку, «проходившую по лесам и сёлам партизанской узкою тропой с той же самой песенкой весёлой, что когда-то пела над рекой». «Катюшу» переводили на многие языки, но образ девушки, ждущей у родного порога бойца из «дальнего пограничья» намного богаче и понятней героинь переведённых стихов.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01770" y="332656"/>
            <a:ext cx="4140460" cy="8309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normalizeH="0" baseline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Авторы песни «Катюша»</a:t>
            </a:r>
            <a:endParaRPr kumimoji="0" lang="ru-RU" sz="24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normalizeH="0" baseline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0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95563"/>
            <a:ext cx="2304256" cy="25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sakovsk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4506" y="3284984"/>
            <a:ext cx="2073407" cy="277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15616" y="4869160"/>
            <a:ext cx="1603644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/>
              <a:t>М. </a:t>
            </a:r>
            <a:r>
              <a:rPr lang="ru-RU" sz="2000" b="1" dirty="0" err="1"/>
              <a:t>Блантер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56176" y="2060848"/>
            <a:ext cx="2087366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000" b="1" dirty="0"/>
              <a:t>М. Исаковский</a:t>
            </a:r>
            <a:endParaRPr lang="ru-RU" sz="2000" dirty="0"/>
          </a:p>
        </p:txBody>
      </p:sp>
    </p:spTree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есни победы 2010 'Катюша' (НУ 'ОЮА'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47564" y="485672"/>
            <a:ext cx="7740860" cy="580564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9612" y="404664"/>
            <a:ext cx="702078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Огромную роль в распространении песен играло радио — обыкновенный громкоговоритель.  </a:t>
            </a:r>
          </a:p>
        </p:txBody>
      </p:sp>
      <p:pic>
        <p:nvPicPr>
          <p:cNvPr id="23554" name="Picture 2" descr="gromkogov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3365183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11960" y="1700808"/>
            <a:ext cx="4572000" cy="403187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1600" dirty="0"/>
              <a:t>И по этим громкоговорителям люди слушали сводки «</a:t>
            </a:r>
            <a:r>
              <a:rPr lang="ru-RU" sz="1600" dirty="0" err="1"/>
              <a:t>Совинформбюро</a:t>
            </a:r>
            <a:r>
              <a:rPr lang="ru-RU" sz="1600" dirty="0"/>
              <a:t>», голос Левитана, выступления известных писателей. Часто исполнялись «Моя Москва» И. Дунаевского, «Вечер на рейде» В. Соловьёва-Седого, «В землянке» К. </a:t>
            </a:r>
            <a:r>
              <a:rPr lang="ru-RU" sz="1600" dirty="0" err="1"/>
              <a:t>Листова</a:t>
            </a:r>
            <a:r>
              <a:rPr lang="ru-RU" sz="1600" dirty="0"/>
              <a:t>, «Случайный вальс» М. Фрадкина, «Синий платочек» Е. </a:t>
            </a:r>
            <a:r>
              <a:rPr lang="ru-RU" sz="1600" dirty="0" err="1"/>
              <a:t>Петерсбурского</a:t>
            </a:r>
            <a:r>
              <a:rPr lang="ru-RU" sz="1600" dirty="0"/>
              <a:t>. С последней, как и со многими довоенными песнями о любви, природе родного края, происходило нечто необычное: они становились самыми военными, потому что напоминали о близких, о родном доме. И эта песня имела множество вариантов. Например, «двадцать второго июня, ровно в четыре часа Киев бомбили, нам объявили, что </a:t>
            </a:r>
            <a:r>
              <a:rPr lang="ru-RU" sz="1600" dirty="0" err="1"/>
              <a:t>началася</a:t>
            </a:r>
            <a:r>
              <a:rPr lang="ru-RU" sz="1600" dirty="0"/>
              <a:t> война».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67644" y="188640"/>
            <a:ext cx="6696744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 время войны пользовались успехом не только патриотические песни, но и лирические. 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31540" y="980728"/>
            <a:ext cx="5112568" cy="563231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Одной из них является  песня «Синий платочек».  Счастливая и необычная судьба у этой песни: она родилась  дважды. 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пластинку в довоенные годы «Синий платочек» записан был только однажды. Но сразу же стал одной из любимых  песен народа.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Вспоминая об этом времени, </a:t>
            </a:r>
            <a:r>
              <a:rPr kumimoji="0" lang="ru-RU" sz="1200" b="1" i="0" u="sng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поэт А. Сурков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писал: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«Уже с первых дней войны стало слышно, что рядом с коваными строками «Идет война народная, священная война» в солдатском сердце теплятся тихие лирические слова песенки «Синенький скромный платочек».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 и было. Более того — в солдатских окопах и землянках в короткие минуты отдыха пели не только прежний довоенный вариант «Синего платочка». Повсеместно бытовали самые различные его переделки: лирические, шуточные, сатирические. Начало им было положено, пожалуй, той песней, что придумана безымянным автором буквально в первые дни вражеского нашествия и начиналась словами: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Двадцать второго июня,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Ровно в четыре часа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Киев бомбили,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Нам объявили,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 </a:t>
            </a:r>
            <a:r>
              <a:rPr kumimoji="0" lang="ru-RU" sz="1200" b="0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началася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война.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Дрогнут колеса вагона,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Поезд умчится стрелой.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 мне с перрона,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 — с эшелона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Грустно помашем рукой...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 же тема расставания и разлуки, вызванных войной, нашла отражение и в переделанной концовке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довоенного «Синего платочка», с которым выступала в годы войны на фронте </a:t>
            </a:r>
            <a:r>
              <a:rPr kumimoji="0" lang="ru-RU" sz="12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Л. А. Русланова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Администратор\Desktop\кл час песни\128632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6721" y="1628799"/>
            <a:ext cx="2967747" cy="383952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2016224" cy="2562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11560" y="3573016"/>
            <a:ext cx="2132187" cy="221599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 уезжаешь далёко.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Вот беспощадный звонок.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у вагона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Ночью бессонной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 уже странно далек.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Ночной порой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 распрощались с тобой.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Пиши. мой дружочек,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Хоть несколько строчек,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Милый, хороший, родной</a:t>
            </a:r>
            <a:endParaRPr kumimoji="0" lang="ru-RU" sz="7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4572000" y="656692"/>
            <a:ext cx="3996444" cy="212365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 все-таки самую широкую известность и распространение в годы войны получил, вне всякого сомнения, тот фронтовой вариант «Синего платочка», инициатором создания и первой исполнительницей которого стала замечательная наша певица, народная артистка Советского Союза </a:t>
            </a: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Клавдия Ивановна </a:t>
            </a:r>
            <a:r>
              <a:rPr kumimoji="0" 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Шульженко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b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голоса этой популярной исполнительницы «Синий платочек» обрел как бы второе рождение и вторую жизнь, стал одной из самых знаменитых песен военных лет.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3059668"/>
            <a:ext cx="1875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Л. А. Русланова</a:t>
            </a:r>
            <a:endParaRPr lang="ru-RU" dirty="0"/>
          </a:p>
        </p:txBody>
      </p:sp>
      <p:pic>
        <p:nvPicPr>
          <p:cNvPr id="2050" name="Picture 2" descr="platochek1-150x1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084" y="3429000"/>
            <a:ext cx="2556284" cy="255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лавдия Шульженко 'Синий Платочек' ('Концерт Фронту'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9552" y="404663"/>
            <a:ext cx="8028892" cy="602166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43512"/>
            <a:ext cx="4788532" cy="63709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С начала Великой Отечественной войны журналист и поэт Алексей Сурков был военным корреспондентом газеты «Красноармейская правда». В конце осени 1941 года оборонявшая Истру 78-я стрелковая дивизия 16-й армии получила наименование 9-й гвардейской, </a:t>
            </a:r>
            <a:r>
              <a:rPr lang="ru-RU" sz="2400" dirty="0" err="1"/>
              <a:t>всвязи</a:t>
            </a:r>
            <a:r>
              <a:rPr lang="ru-RU" sz="2400" dirty="0"/>
              <a:t> с чем Политуправление Западного фронта пригласило корреспондентов «Красноармейской правды» осветить это событие; среди прочих поехал и Сурков</a:t>
            </a:r>
          </a:p>
        </p:txBody>
      </p:sp>
      <p:pic>
        <p:nvPicPr>
          <p:cNvPr id="2050" name="Рисунок 4" descr="http://www.mosoblpress.ru/upload/iblock/42b/42b2d0a33e668070a2dfbfbe2b46b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201983"/>
            <a:ext cx="3456384" cy="2454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емлянка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3543" y="332657"/>
            <a:ext cx="8196909" cy="614768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73578" y="404664"/>
            <a:ext cx="7596844" cy="353943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Невозможно промолчать об истории создания всенародно любимой песни «Темная ночь». В 1943 году, во время работы над знаменитым кинофильмом «Два бойца» у режиссера Леонида Лукова не получалось снять эпизод написания солдатом письма. Расстроенному из-за множества безуспешных попыток режиссеру неожиданно пришла мысль, что украшением сцены могла бы стать песня, передающая чувства бойца в момент написания письма родным. Не теряя ни минуты, Леонид Луков поспешил к композитору Никите Богословскому. Тот вспоминал: И так взволнованно, так талантливо рассказал мне и тему песни, и ее настроение, что я, сев к роялю, сразу, без единой остановки сыграл ему мелодию «Темной ночи», которая и вошла потом в фильм без изменения. Луков сразу же и безоговорочно принял музыку - видимо, она полностью совпала с его видением будущей сцены. Вызвали срочно поэта Владимира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Агатова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он тут же, присев к столу, написал стихи, почти без помарок.</a:t>
            </a:r>
            <a:endParaRPr kumimoji="0" lang="ru-RU" sz="1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luko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1068"/>
            <a:ext cx="153352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БОГОСЛОВС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2325" y="4329100"/>
            <a:ext cx="241935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ВЛАДИМИР АЮГ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4041068"/>
            <a:ext cx="14668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19572" y="6129300"/>
            <a:ext cx="1666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Леонид Луков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88695" y="5877272"/>
            <a:ext cx="2478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Никита Богословский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52220" y="6165304"/>
            <a:ext cx="20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Владимир Агатов</a:t>
            </a:r>
          </a:p>
        </p:txBody>
      </p:sp>
    </p:spTree>
  </p:cSld>
  <p:clrMapOvr>
    <a:masterClrMapping/>
  </p:clrMapOvr>
  <p:transition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ёмная ночь Поёт Марк Бернес Tiomnaya Noch Mark Bernes Два Бойца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97548" y="373161"/>
            <a:ext cx="8148903" cy="611167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755576" y="637963"/>
            <a:ext cx="7524836" cy="267765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Песня вдохновляла и сплачивала людей в борьбе с врагом, и могучую силу её не раз сравнивали с силой боевого оружия. Об этом свидетельствуют, в частности, строки из директивы Главного политического управления РККА от 5 сентября 1941 года: «Политическое управление неоднократно обращало внимание на значение боевых красноармейских патриотических песен в деле поднятия боевого духа войск. Русская песня, гармонь, пляска — друзья бойца. Они сплачивают людей, помогают легче переносить тяготы боевой жизни, поднимают боеспособность и формируют настроение личного состава…»</a:t>
            </a:r>
            <a:b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Отмечалось в этом документе также и то, что одновременно в действующую армию отправлено12 тысяч гармошек, а всего их имелось в войсках свыше 60 тысяч. Конечно же, мы понимаем, что гармошки «воевали» именно тогда, когда замолкали пушки, во время коротких передышек между боями.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Рисунок 1" descr="C:\Users\Администратор\Desktop\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9862" y="3429000"/>
            <a:ext cx="37242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каты_алые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408204" y="6345324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Администратор\Desktop\ЖУКОВ\2f901a890db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852936"/>
            <a:ext cx="1764196" cy="2736304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Desktop\ЖУКОВ\0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1580" y="620688"/>
            <a:ext cx="2702384" cy="1868767"/>
          </a:xfrm>
          <a:prstGeom prst="rect">
            <a:avLst/>
          </a:prstGeom>
          <a:noFill/>
        </p:spPr>
      </p:pic>
      <p:pic>
        <p:nvPicPr>
          <p:cNvPr id="1028" name="Picture 4" descr="C:\Users\Администратор\Desktop\ЖУКОВ\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32140" y="692696"/>
            <a:ext cx="2809876" cy="1743075"/>
          </a:xfrm>
          <a:prstGeom prst="rect">
            <a:avLst/>
          </a:prstGeom>
          <a:noFill/>
        </p:spPr>
      </p:pic>
      <p:pic>
        <p:nvPicPr>
          <p:cNvPr id="1029" name="Picture 5" descr="C:\Users\Администратор\Desktop\ЖУКОВ\315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6598" y="620688"/>
            <a:ext cx="1430803" cy="1930129"/>
          </a:xfrm>
          <a:prstGeom prst="rect">
            <a:avLst/>
          </a:prstGeom>
          <a:noFill/>
        </p:spPr>
      </p:pic>
      <p:pic>
        <p:nvPicPr>
          <p:cNvPr id="1030" name="Picture 6" descr="C:\Users\Администратор\Desktop\ЖУКОВ\45119291_11954824_9479096_0000000000000000000000000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69093" y="5049180"/>
            <a:ext cx="1205814" cy="1584784"/>
          </a:xfrm>
          <a:prstGeom prst="rect">
            <a:avLst/>
          </a:prstGeom>
          <a:noFill/>
        </p:spPr>
      </p:pic>
      <p:pic>
        <p:nvPicPr>
          <p:cNvPr id="1031" name="Picture 7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12060" y="3861048"/>
            <a:ext cx="1476375" cy="952500"/>
          </a:xfrm>
          <a:prstGeom prst="rect">
            <a:avLst/>
          </a:prstGeom>
          <a:noFill/>
        </p:spPr>
      </p:pic>
      <p:pic>
        <p:nvPicPr>
          <p:cNvPr id="1032" name="Picture 8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4068" y="5301208"/>
            <a:ext cx="1476375" cy="952500"/>
          </a:xfrm>
          <a:prstGeom prst="rect">
            <a:avLst/>
          </a:prstGeom>
          <a:noFill/>
        </p:spPr>
      </p:pic>
      <p:pic>
        <p:nvPicPr>
          <p:cNvPr id="1033" name="Picture 9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448780"/>
            <a:ext cx="1476375" cy="952500"/>
          </a:xfrm>
          <a:prstGeom prst="rect">
            <a:avLst/>
          </a:prstGeom>
          <a:noFill/>
        </p:spPr>
      </p:pic>
      <p:pic>
        <p:nvPicPr>
          <p:cNvPr id="1034" name="Picture 10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64188" y="2476500"/>
            <a:ext cx="1476375" cy="952500"/>
          </a:xfrm>
          <a:prstGeom prst="rect">
            <a:avLst/>
          </a:prstGeom>
          <a:noFill/>
        </p:spPr>
      </p:pic>
      <p:pic>
        <p:nvPicPr>
          <p:cNvPr id="1035" name="Picture 11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60132" y="4185084"/>
            <a:ext cx="1476375" cy="952500"/>
          </a:xfrm>
          <a:prstGeom prst="rect">
            <a:avLst/>
          </a:prstGeom>
          <a:noFill/>
        </p:spPr>
      </p:pic>
      <p:pic>
        <p:nvPicPr>
          <p:cNvPr id="1036" name="Picture 12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67625" y="3429000"/>
            <a:ext cx="1476375" cy="952500"/>
          </a:xfrm>
          <a:prstGeom prst="rect">
            <a:avLst/>
          </a:prstGeom>
          <a:noFill/>
        </p:spPr>
      </p:pic>
      <p:pic>
        <p:nvPicPr>
          <p:cNvPr id="1037" name="Picture 13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4068" y="548680"/>
            <a:ext cx="1476375" cy="952500"/>
          </a:xfrm>
          <a:prstGeom prst="rect">
            <a:avLst/>
          </a:prstGeom>
          <a:noFill/>
        </p:spPr>
      </p:pic>
      <p:pic>
        <p:nvPicPr>
          <p:cNvPr id="1038" name="Picture 14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0"/>
            <a:ext cx="1476375" cy="952500"/>
          </a:xfrm>
          <a:prstGeom prst="rect">
            <a:avLst/>
          </a:prstGeom>
          <a:noFill/>
        </p:spPr>
      </p:pic>
      <p:pic>
        <p:nvPicPr>
          <p:cNvPr id="1039" name="Picture 15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67625" y="5409220"/>
            <a:ext cx="1476375" cy="952500"/>
          </a:xfrm>
          <a:prstGeom prst="rect">
            <a:avLst/>
          </a:prstGeom>
          <a:noFill/>
        </p:spPr>
      </p:pic>
      <p:pic>
        <p:nvPicPr>
          <p:cNvPr id="1040" name="Picture 16" descr="C:\Users\Администратор\Desktop\ЖУКОВ\62404098_184soviet12ax51_6lhekig71qwwckow8g40s0gos_ejcuplo1l0oo0sk8c40s8osc4_th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90414" y="3429000"/>
            <a:ext cx="1763172" cy="1500840"/>
          </a:xfrm>
          <a:prstGeom prst="rect">
            <a:avLst/>
          </a:prstGeom>
          <a:noFill/>
        </p:spPr>
      </p:pic>
      <p:pic>
        <p:nvPicPr>
          <p:cNvPr id="1041" name="Picture 17" descr="C:\Users\Администратор\Desktop\ЖУКОВ\100803077_z4aa0023dd94e6__2_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90825" y="2790825"/>
            <a:ext cx="3562350" cy="638175"/>
          </a:xfrm>
          <a:prstGeom prst="rect">
            <a:avLst/>
          </a:prstGeom>
          <a:noFill/>
        </p:spPr>
      </p:pic>
      <p:pic>
        <p:nvPicPr>
          <p:cNvPr id="1042" name="Picture 18" descr="C:\Users\Администратор\Desktop\ЖУКОВ\100991186_9560207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1540" y="2780928"/>
            <a:ext cx="2323976" cy="1742982"/>
          </a:xfrm>
          <a:prstGeom prst="rect">
            <a:avLst/>
          </a:prstGeom>
          <a:noFill/>
        </p:spPr>
      </p:pic>
      <p:pic>
        <p:nvPicPr>
          <p:cNvPr id="1044" name="Picture 20" descr="C:\Users\Администратор\Desktop\ЖУКОВ\images-stories-remote-http--waralbum.ru-wp-content-uploads-yapb_cache-sibiryaki7.dqtepyo4stcgg0gs80os4sksc.ejcuplo1l0oo0sk8c40s8osc4.th-320x213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9612" y="4761148"/>
            <a:ext cx="2418184" cy="1609603"/>
          </a:xfrm>
          <a:prstGeom prst="rect">
            <a:avLst/>
          </a:prstGeom>
          <a:noFill/>
        </p:spPr>
      </p:pic>
      <p:pic>
        <p:nvPicPr>
          <p:cNvPr id="1045" name="Picture 21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80312" y="440668"/>
            <a:ext cx="1476375" cy="952500"/>
          </a:xfrm>
          <a:prstGeom prst="rect">
            <a:avLst/>
          </a:prstGeom>
          <a:noFill/>
        </p:spPr>
      </p:pic>
      <p:pic>
        <p:nvPicPr>
          <p:cNvPr id="1046" name="Picture 22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1880" y="296652"/>
            <a:ext cx="1476375" cy="952500"/>
          </a:xfrm>
          <a:prstGeom prst="rect">
            <a:avLst/>
          </a:prstGeom>
          <a:noFill/>
        </p:spPr>
      </p:pic>
      <p:pic>
        <p:nvPicPr>
          <p:cNvPr id="1047" name="Picture 23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51720" y="0"/>
            <a:ext cx="1476375" cy="952500"/>
          </a:xfrm>
          <a:prstGeom prst="rect">
            <a:avLst/>
          </a:prstGeom>
          <a:noFill/>
        </p:spPr>
      </p:pic>
      <p:pic>
        <p:nvPicPr>
          <p:cNvPr id="1048" name="Picture 24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212976"/>
            <a:ext cx="1476375" cy="952500"/>
          </a:xfrm>
          <a:prstGeom prst="rect">
            <a:avLst/>
          </a:prstGeom>
          <a:noFill/>
        </p:spPr>
      </p:pic>
      <p:pic>
        <p:nvPicPr>
          <p:cNvPr id="1049" name="Picture 25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33812" y="2952750"/>
            <a:ext cx="1476375" cy="952500"/>
          </a:xfrm>
          <a:prstGeom prst="rect">
            <a:avLst/>
          </a:prstGeom>
          <a:noFill/>
        </p:spPr>
      </p:pic>
      <p:pic>
        <p:nvPicPr>
          <p:cNvPr id="1050" name="Picture 26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4689140"/>
            <a:ext cx="1476375" cy="952500"/>
          </a:xfrm>
          <a:prstGeom prst="rect">
            <a:avLst/>
          </a:prstGeom>
          <a:noFill/>
        </p:spPr>
      </p:pic>
      <p:pic>
        <p:nvPicPr>
          <p:cNvPr id="1051" name="Picture 27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7524" y="5905500"/>
            <a:ext cx="1476375" cy="952500"/>
          </a:xfrm>
          <a:prstGeom prst="rect">
            <a:avLst/>
          </a:prstGeom>
          <a:noFill/>
        </p:spPr>
      </p:pic>
      <p:pic>
        <p:nvPicPr>
          <p:cNvPr id="1052" name="Picture 28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83668" y="1916832"/>
            <a:ext cx="1476375" cy="952500"/>
          </a:xfrm>
          <a:prstGeom prst="rect">
            <a:avLst/>
          </a:prstGeom>
          <a:noFill/>
        </p:spPr>
      </p:pic>
      <p:pic>
        <p:nvPicPr>
          <p:cNvPr id="1053" name="Picture 29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71700" y="3789040"/>
            <a:ext cx="1476375" cy="952500"/>
          </a:xfrm>
          <a:prstGeom prst="rect">
            <a:avLst/>
          </a:prstGeom>
          <a:noFill/>
        </p:spPr>
      </p:pic>
      <p:pic>
        <p:nvPicPr>
          <p:cNvPr id="1054" name="Picture 30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80112" y="1772816"/>
            <a:ext cx="1476375" cy="952500"/>
          </a:xfrm>
          <a:prstGeom prst="rect">
            <a:avLst/>
          </a:prstGeom>
          <a:noFill/>
        </p:spPr>
      </p:pic>
      <p:pic>
        <p:nvPicPr>
          <p:cNvPr id="1055" name="Picture 31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2476500"/>
            <a:ext cx="1476375" cy="952500"/>
          </a:xfrm>
          <a:prstGeom prst="rect">
            <a:avLst/>
          </a:prstGeom>
          <a:noFill/>
        </p:spPr>
      </p:pic>
      <p:pic>
        <p:nvPicPr>
          <p:cNvPr id="1056" name="Picture 32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03748" y="5625244"/>
            <a:ext cx="1476375" cy="952500"/>
          </a:xfrm>
          <a:prstGeom prst="rect">
            <a:avLst/>
          </a:prstGeom>
          <a:noFill/>
        </p:spPr>
      </p:pic>
      <p:pic>
        <p:nvPicPr>
          <p:cNvPr id="1057" name="Picture 33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92280" y="5625244"/>
            <a:ext cx="1476375" cy="952500"/>
          </a:xfrm>
          <a:prstGeom prst="rect">
            <a:avLst/>
          </a:prstGeom>
          <a:noFill/>
        </p:spPr>
      </p:pic>
      <p:pic>
        <p:nvPicPr>
          <p:cNvPr id="1058" name="Picture 34" descr="C:\Users\Администратор\Desktop\ЖУКОВ\55323357_30128277_19leave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33812" y="2952750"/>
            <a:ext cx="1476375" cy="952500"/>
          </a:xfrm>
          <a:prstGeom prst="rect">
            <a:avLst/>
          </a:prstGeom>
          <a:noFill/>
        </p:spPr>
      </p:pic>
      <p:pic>
        <p:nvPicPr>
          <p:cNvPr id="3" name="Picture 2" descr="C:\Users\Администратор\Desktop\ЖУКОВ\100546572_b5b2a5e6988fb51c9ebf1ab6bf320f63.gif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32340" y="5655280"/>
            <a:ext cx="1296145" cy="1202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4827240"/>
          </a:xfrm>
        </p:spPr>
        <p:txBody>
          <a:bodyPr>
            <a:normAutofit/>
          </a:bodyPr>
          <a:lstStyle/>
          <a:p>
            <a:r>
              <a:rPr lang="ru-RU" sz="1800" u="sng" dirty="0">
                <a:hlinkClick r:id="rId2"/>
              </a:rPr>
              <a:t>http://fmard.ucoz.ru/news/istorija_sozdanija_odnikh_iz_samykh_izvestnykh_pesen/2013-06-15-10</a:t>
            </a:r>
            <a:endParaRPr lang="ru-RU" sz="1800" u="sng" dirty="0"/>
          </a:p>
          <a:p>
            <a:r>
              <a:rPr lang="ru-RU" sz="1800" u="sng" dirty="0">
                <a:hlinkClick r:id="rId3"/>
              </a:rPr>
              <a:t>http://static.etvnet.com/shared/persons/person/000/003/498/lukov.jpg</a:t>
            </a:r>
            <a:r>
              <a:rPr lang="ru-RU" sz="1800" dirty="0"/>
              <a:t> </a:t>
            </a:r>
          </a:p>
          <a:p>
            <a:r>
              <a:rPr lang="ru-RU" sz="1800" u="sng" dirty="0">
                <a:hlinkClick r:id="rId4"/>
              </a:rPr>
              <a:t>http://img1.1tv.ru/imgsize640x360/PR20130522094205.JPG</a:t>
            </a:r>
            <a:endParaRPr lang="ru-RU" sz="1800" u="sng" dirty="0"/>
          </a:p>
          <a:p>
            <a:r>
              <a:rPr lang="ru-RU" sz="1800" u="sng" dirty="0">
                <a:hlinkClick r:id="rId5"/>
              </a:rPr>
              <a:t>http://balance-6.storage-6.vkurse2.verumnets.ru/public/65/6553830/e1/13-popup-low.jpg</a:t>
            </a:r>
            <a:r>
              <a:rPr lang="ru-RU" sz="1800" dirty="0"/>
              <a:t> </a:t>
            </a:r>
          </a:p>
          <a:p>
            <a:r>
              <a:rPr lang="ru-RU" sz="1800" u="sng" dirty="0">
                <a:hlinkClick r:id="rId6"/>
              </a:rPr>
              <a:t>http://www.youtube.com/watch?v=VWSlJwP_xaE</a:t>
            </a:r>
            <a:r>
              <a:rPr lang="ru-RU" sz="1800" dirty="0"/>
              <a:t> </a:t>
            </a:r>
          </a:p>
          <a:p>
            <a:r>
              <a:rPr lang="ru-RU" sz="1800" u="sng" dirty="0">
                <a:hlinkClick r:id="rId7"/>
              </a:rPr>
              <a:t>http://viki.rdf.ru/item/1482/download/</a:t>
            </a:r>
            <a:endParaRPr lang="ru-RU" sz="1800" u="sng" dirty="0"/>
          </a:p>
          <a:p>
            <a:r>
              <a:rPr lang="ru-RU" sz="1800" dirty="0"/>
              <a:t> </a:t>
            </a:r>
            <a:r>
              <a:rPr lang="ru-RU" sz="1800" u="sng" dirty="0">
                <a:hlinkClick r:id="rId8"/>
              </a:rPr>
              <a:t>http://www-sbras.nsc.ru/HBC/article.phtml?id=16&amp;nid=597</a:t>
            </a:r>
            <a:endParaRPr lang="ru-RU" sz="1800" u="sng" dirty="0"/>
          </a:p>
          <a:p>
            <a:r>
              <a:rPr lang="en-US" sz="1800" dirty="0">
                <a:hlinkClick r:id="rId9"/>
              </a:rPr>
              <a:t>http://www.youtube.com/watch?v=KXafy1myeKU</a:t>
            </a:r>
            <a:endParaRPr lang="ru-RU" sz="1800" dirty="0"/>
          </a:p>
          <a:p>
            <a:r>
              <a:rPr lang="en-US" sz="1800" dirty="0">
                <a:hlinkClick r:id="rId10"/>
              </a:rPr>
              <a:t>http://www.youtube.com/watch?v=10nb18DQCFU</a:t>
            </a:r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pPr>
              <a:buNone/>
            </a:pP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7684" y="296652"/>
            <a:ext cx="5436604" cy="72008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Ресурсы</a:t>
            </a:r>
          </a:p>
        </p:txBody>
      </p: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467</TotalTime>
  <Words>1737</Words>
  <Application>Microsoft Macintosh PowerPoint</Application>
  <PresentationFormat>Экран (4:3)</PresentationFormat>
  <Paragraphs>54</Paragraphs>
  <Slides>22</Slides>
  <Notes>0</Notes>
  <HiddenSlides>0</HiddenSlides>
  <MMClips>7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</vt:lpstr>
      <vt:lpstr>Wingdings 2</vt:lpstr>
      <vt:lpstr>Бумажная</vt:lpstr>
      <vt:lpstr>«КТО СКАЗАЛ, ЧТО НАДО БРОСИТЬ ПЕСНЮ НА ВОЙНЕ?!»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Песни военных лет по праву можно назвать музыкальной летописью Великой Отечественной. Песни рождались на фронте и в тылу, поднимали бойцов в атаку, согревали сердца на привале, помогали выстоять, выжить и дождаться близких тем, кто остался у станков и в поле. </vt:lpstr>
      <vt:lpstr>Интересна судьба некоторых песен.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Ресурсы</vt:lpstr>
    </vt:vector>
  </TitlesOfParts>
  <Company>DNA Project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ццццц</dc:title>
  <dc:creator>DNA7 X86</dc:creator>
  <cp:lastModifiedBy>Светлана Иванова</cp:lastModifiedBy>
  <cp:revision>57</cp:revision>
  <dcterms:created xsi:type="dcterms:W3CDTF">2013-10-05T15:01:45Z</dcterms:created>
  <dcterms:modified xsi:type="dcterms:W3CDTF">2024-08-28T12:14:13Z</dcterms:modified>
</cp:coreProperties>
</file>