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5" r:id="rId1"/>
  </p:sldMasterIdLst>
  <p:notesMasterIdLst>
    <p:notesMasterId r:id="rId17"/>
  </p:notesMasterIdLst>
  <p:sldIdLst>
    <p:sldId id="257" r:id="rId2"/>
    <p:sldId id="256" r:id="rId3"/>
    <p:sldId id="341" r:id="rId4"/>
    <p:sldId id="259" r:id="rId5"/>
    <p:sldId id="260" r:id="rId6"/>
    <p:sldId id="307" r:id="rId7"/>
    <p:sldId id="308" r:id="rId8"/>
    <p:sldId id="342" r:id="rId9"/>
    <p:sldId id="343" r:id="rId10"/>
    <p:sldId id="344" r:id="rId11"/>
    <p:sldId id="309" r:id="rId12"/>
    <p:sldId id="345" r:id="rId13"/>
    <p:sldId id="346" r:id="rId14"/>
    <p:sldId id="310" r:id="rId15"/>
    <p:sldId id="311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8DBACAF-566E-4B8E-8A06-7EE6958EDE91}">
  <a:tblStyle styleId="{08DBACAF-566E-4B8E-8A06-7EE6958EDE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-318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8f6f6f201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8f6f6f201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8f4bd20341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8f4bd20341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8f6f6f201e_0_5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8f6f6f201e_0_5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8f6f6f201e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8f6f6f201e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8f6f6f201e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8f6f6f201e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6836131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8f6f6f201e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8f6f6f201e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86081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8f6f6f201e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8f6f6f201e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8608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8f6f6f201e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8f6f6f201e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8608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8f6f6f201e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8f6f6f201e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86081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8f6f6f201e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8f6f6f201e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7356243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8f6f6f201e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8f6f6f201e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7356243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8f6f6f201e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8f6f6f201e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7356243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8f6f6f201e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8f6f6f201e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146437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8f6f6f201e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8f6f6f201e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03556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-296900" y="-167000"/>
            <a:ext cx="9737797" cy="54775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218775" y="1817663"/>
            <a:ext cx="4706400" cy="15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800">
                <a:latin typeface="Barlow Condensed ExtraLight"/>
                <a:ea typeface="Barlow Condensed ExtraLight"/>
                <a:cs typeface="Barlow Condensed ExtraLight"/>
                <a:sym typeface="Barlow Condensed Extra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2931625" y="3585838"/>
            <a:ext cx="3280800" cy="2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2"/>
          </p:nvPr>
        </p:nvSpPr>
        <p:spPr>
          <a:xfrm>
            <a:off x="3602575" y="922763"/>
            <a:ext cx="19389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"/>
          <p:cNvPicPr preferRelativeResize="0"/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-281100" y="-167000"/>
            <a:ext cx="9706198" cy="5459747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2860200" y="2709877"/>
            <a:ext cx="34236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Barlow Condensed Medium"/>
                <a:ea typeface="Barlow Condensed Medium"/>
                <a:cs typeface="Barlow Condensed Medium"/>
                <a:sym typeface="Barlow Condensed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 idx="2" hasCustomPrompt="1"/>
          </p:nvPr>
        </p:nvSpPr>
        <p:spPr>
          <a:xfrm>
            <a:off x="3850375" y="1276877"/>
            <a:ext cx="1443300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600">
                <a:latin typeface="Barlow Condensed ExtraLight"/>
                <a:ea typeface="Barlow Condensed ExtraLight"/>
                <a:cs typeface="Barlow Condensed ExtraLight"/>
                <a:sym typeface="Barlow Condensed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2948550" y="3462208"/>
            <a:ext cx="3246900" cy="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3"/>
          </p:nvPr>
        </p:nvSpPr>
        <p:spPr>
          <a:xfrm>
            <a:off x="713225" y="539500"/>
            <a:ext cx="9465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4"/>
          <p:cNvPicPr preferRelativeResize="0"/>
          <p:nvPr/>
        </p:nvPicPr>
        <p:blipFill rotWithShape="1">
          <a:blip r:embed="rId3">
            <a:alphaModFix amt="57000"/>
          </a:blip>
          <a:srcRect t="10876" b="10876"/>
          <a:stretch/>
        </p:blipFill>
        <p:spPr>
          <a:xfrm>
            <a:off x="-221725" y="-133600"/>
            <a:ext cx="9587449" cy="5392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4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713225" y="1348475"/>
            <a:ext cx="7717500" cy="325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arlow"/>
              <a:buAutoNum type="arabicPeriod"/>
              <a:defRPr sz="11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28" name="Google Shape;28;p4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">
  <p:cSld name="CUSTOM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3">
            <a:alphaModFix amt="58000"/>
          </a:blip>
          <a:srcRect t="11520" b="11520"/>
          <a:stretch/>
        </p:blipFill>
        <p:spPr>
          <a:xfrm rot="10800000">
            <a:off x="-408200" y="-147800"/>
            <a:ext cx="9803429" cy="5421347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ctrTitle"/>
          </p:nvPr>
        </p:nvSpPr>
        <p:spPr>
          <a:xfrm>
            <a:off x="3082050" y="1564604"/>
            <a:ext cx="2979900" cy="11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000">
                <a:latin typeface="Barlow Condensed ExtraLight"/>
                <a:ea typeface="Barlow Condensed ExtraLight"/>
                <a:cs typeface="Barlow Condensed ExtraLight"/>
                <a:sym typeface="Barlow Condensed Extra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1"/>
          </p:nvPr>
        </p:nvSpPr>
        <p:spPr>
          <a:xfrm>
            <a:off x="2689650" y="2783829"/>
            <a:ext cx="3764700" cy="7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_1_1_1_1_1_1_1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p35"/>
          <p:cNvGrpSpPr/>
          <p:nvPr/>
        </p:nvGrpSpPr>
        <p:grpSpPr>
          <a:xfrm>
            <a:off x="-385950" y="-217100"/>
            <a:ext cx="9915906" cy="5577702"/>
            <a:chOff x="-385950" y="-217100"/>
            <a:chExt cx="9915906" cy="5577702"/>
          </a:xfrm>
        </p:grpSpPr>
        <p:pic>
          <p:nvPicPr>
            <p:cNvPr id="264" name="Google Shape;264;p3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35"/>
            <p:cNvPicPr preferRelativeResize="0"/>
            <p:nvPr/>
          </p:nvPicPr>
          <p:blipFill>
            <a:blip r:embed="rId3">
              <a:alphaModFix amt="55000"/>
            </a:blip>
            <a:stretch>
              <a:fillRect/>
            </a:stretch>
          </p:blipFill>
          <p:spPr>
            <a:xfrm>
              <a:off x="-385950" y="-217100"/>
              <a:ext cx="9915906" cy="557770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_1_1_1_1_1_1_1_1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7" name="Google Shape;267;p36"/>
          <p:cNvGrpSpPr/>
          <p:nvPr/>
        </p:nvGrpSpPr>
        <p:grpSpPr>
          <a:xfrm>
            <a:off x="-356275" y="-200400"/>
            <a:ext cx="9856545" cy="5544304"/>
            <a:chOff x="-356275" y="-200400"/>
            <a:chExt cx="9856545" cy="5544304"/>
          </a:xfrm>
        </p:grpSpPr>
        <p:pic>
          <p:nvPicPr>
            <p:cNvPr id="268" name="Google Shape;268;p3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9" name="Google Shape;269;p36"/>
            <p:cNvPicPr preferRelativeResize="0"/>
            <p:nvPr/>
          </p:nvPicPr>
          <p:blipFill>
            <a:blip r:embed="rId3">
              <a:alphaModFix amt="55000"/>
            </a:blip>
            <a:stretch>
              <a:fillRect/>
            </a:stretch>
          </p:blipFill>
          <p:spPr>
            <a:xfrm>
              <a:off x="-356275" y="-200400"/>
              <a:ext cx="9856545" cy="554430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_1_1_1_1_1_1_1_1_1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1" name="Google Shape;271;p37"/>
          <p:cNvGrpSpPr/>
          <p:nvPr/>
        </p:nvGrpSpPr>
        <p:grpSpPr>
          <a:xfrm>
            <a:off x="-326575" y="-183700"/>
            <a:ext cx="9797145" cy="5510896"/>
            <a:chOff x="-326575" y="-183700"/>
            <a:chExt cx="9797145" cy="5510896"/>
          </a:xfrm>
        </p:grpSpPr>
        <p:pic>
          <p:nvPicPr>
            <p:cNvPr id="272" name="Google Shape;272;p3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10800000"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3" name="Google Shape;273;p37"/>
            <p:cNvPicPr preferRelativeResize="0"/>
            <p:nvPr/>
          </p:nvPicPr>
          <p:blipFill>
            <a:blip r:embed="rId3">
              <a:alphaModFix amt="52000"/>
            </a:blip>
            <a:stretch>
              <a:fillRect/>
            </a:stretch>
          </p:blipFill>
          <p:spPr>
            <a:xfrm>
              <a:off x="-326575" y="-183700"/>
              <a:ext cx="9797145" cy="551089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"/>
              <a:buNone/>
              <a:defRPr sz="3000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"/>
              <a:buNone/>
              <a:defRPr sz="3000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"/>
              <a:buNone/>
              <a:defRPr sz="3000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"/>
              <a:buNone/>
              <a:defRPr sz="3000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"/>
              <a:buNone/>
              <a:defRPr sz="3000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"/>
              <a:buNone/>
              <a:defRPr sz="3000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"/>
              <a:buNone/>
              <a:defRPr sz="3000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"/>
              <a:buNone/>
              <a:defRPr sz="3000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"/>
              <a:buNone/>
              <a:defRPr sz="3000">
                <a:solidFill>
                  <a:schemeClr val="hlink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Barlow"/>
              <a:buChar char="●"/>
              <a:defRPr sz="1800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○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■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●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○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■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●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○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Barlow"/>
              <a:buChar char="■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5" r:id="rId4"/>
    <p:sldLayoutId id="2147483658" r:id="rId5"/>
    <p:sldLayoutId id="2147483659" r:id="rId6"/>
    <p:sldLayoutId id="2147483681" r:id="rId7"/>
    <p:sldLayoutId id="2147483682" r:id="rId8"/>
    <p:sldLayoutId id="2147483683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57048" y="336328"/>
          <a:ext cx="8050924" cy="4445878"/>
        </p:xfrm>
        <a:graphic>
          <a:graphicData uri="http://schemas.openxmlformats.org/drawingml/2006/table">
            <a:tbl>
              <a:tblPr/>
              <a:tblGrid>
                <a:gridCol w="6453352"/>
                <a:gridCol w="1597572"/>
              </a:tblGrid>
              <a:tr h="404172"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Утверждения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+/ –</a:t>
                      </a:r>
                      <a:endParaRPr lang="ru-RU" sz="2400" b="1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341"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 «Метель» - это повесть о взаимной любви и счастье.</a:t>
                      </a:r>
                      <a:endParaRPr lang="ru-RU" sz="2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12512"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 Счастье для Марьи Гавриловны заключалось в том, чтобы выйти замуж за возлюбленного.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341"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 Марья Гавриловна обвенчалась с незнакомым мужчиной и была несчастна.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12512">
                <a:tc>
                  <a:txBody>
                    <a:bodyPr/>
                    <a:lstStyle/>
                    <a:p>
                      <a:pPr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Бурмин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был сильно расстроен, узнав, что Марья Гавриловна оказалась его </a:t>
                      </a:r>
                      <a:r>
                        <a:rPr lang="ru-RU" sz="2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венчаной</a:t>
                      </a: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женой.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30814" y="956441"/>
            <a:ext cx="725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+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67600" y="1960179"/>
            <a:ext cx="725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+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0814" y="2900855"/>
            <a:ext cx="725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+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46579" y="3904593"/>
            <a:ext cx="7252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-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0"/>
          <p:cNvSpPr txBox="1">
            <a:spLocks noGrp="1"/>
          </p:cNvSpPr>
          <p:nvPr>
            <p:ph type="ctrTitle"/>
          </p:nvPr>
        </p:nvSpPr>
        <p:spPr>
          <a:xfrm>
            <a:off x="1295400" y="1431016"/>
            <a:ext cx="6618513" cy="278972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5400" dirty="0" smtClean="0"/>
              <a:t>Счастье в повести А.С. Пушкина «Метель»</a:t>
            </a:r>
            <a:endParaRPr sz="5000" dirty="0"/>
          </a:p>
        </p:txBody>
      </p:sp>
      <p:cxnSp>
        <p:nvCxnSpPr>
          <p:cNvPr id="285" name="Google Shape;285;p40"/>
          <p:cNvCxnSpPr/>
          <p:nvPr/>
        </p:nvCxnSpPr>
        <p:spPr>
          <a:xfrm>
            <a:off x="1659775" y="1431016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6" name="Google Shape;286;p40"/>
          <p:cNvCxnSpPr/>
          <p:nvPr/>
        </p:nvCxnSpPr>
        <p:spPr>
          <a:xfrm>
            <a:off x="1659775" y="4220741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336;p44"/>
          <p:cNvSpPr txBox="1">
            <a:spLocks/>
          </p:cNvSpPr>
          <p:nvPr/>
        </p:nvSpPr>
        <p:spPr>
          <a:xfrm>
            <a:off x="789709" y="511629"/>
            <a:ext cx="7564582" cy="702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5200"/>
              <a:buFont typeface="Barlow Condensed"/>
              <a:buNone/>
              <a:tabLst/>
              <a:defRPr/>
            </a:pPr>
            <a:r>
              <a:rPr kumimoji="0" lang="ru-RU" sz="4000" b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Barlow Condensed ExtraLight"/>
                <a:ea typeface="Barlow Condensed ExtraLight"/>
                <a:cs typeface="Barlow Condensed ExtraLight"/>
                <a:sym typeface="Barlow Condensed ExtraLight"/>
              </a:rPr>
              <a:t>Тема урока:</a:t>
            </a:r>
            <a:endParaRPr kumimoji="0" lang="ru-RU" sz="4000" b="0" u="none" strike="noStrike" kern="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Barlow Condensed ExtraLight"/>
              <a:ea typeface="Barlow Condensed ExtraLight"/>
              <a:cs typeface="Barlow Condensed ExtraLight"/>
              <a:sym typeface="Barlow Condensed Extra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3388" y="248628"/>
            <a:ext cx="3228769" cy="92333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Эпиграф: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1514" y="0"/>
            <a:ext cx="5061857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Кони мчатся по буграм,</a:t>
            </a:r>
            <a:br>
              <a:rPr lang="ru-RU" sz="2400" b="1" dirty="0" smtClean="0"/>
            </a:br>
            <a:r>
              <a:rPr lang="ru-RU" sz="2400" b="1" dirty="0" smtClean="0"/>
              <a:t>Топчут снег глубокий...</a:t>
            </a:r>
            <a:br>
              <a:rPr lang="ru-RU" sz="2400" b="1" dirty="0" smtClean="0"/>
            </a:br>
            <a:r>
              <a:rPr lang="ru-RU" sz="2400" b="1" dirty="0" smtClean="0"/>
              <a:t>Вот в сторонке божий храм</a:t>
            </a:r>
            <a:br>
              <a:rPr lang="ru-RU" sz="2400" b="1" dirty="0" smtClean="0"/>
            </a:br>
            <a:r>
              <a:rPr lang="ru-RU" sz="2400" b="1" dirty="0" smtClean="0"/>
              <a:t>Виден одинокий</a:t>
            </a:r>
            <a:r>
              <a:rPr lang="ru-RU" sz="2400" b="1" dirty="0" smtClean="0"/>
              <a:t>.</a:t>
            </a:r>
          </a:p>
          <a:p>
            <a:pPr algn="ctr"/>
            <a:r>
              <a:rPr lang="ru-RU" sz="2400" b="1" dirty="0" smtClean="0"/>
              <a:t>………………………..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Вдруг метелица кругом;</a:t>
            </a:r>
            <a:br>
              <a:rPr lang="ru-RU" sz="2400" b="1" dirty="0" smtClean="0"/>
            </a:br>
            <a:r>
              <a:rPr lang="ru-RU" sz="2400" b="1" dirty="0" smtClean="0"/>
              <a:t>Снег </a:t>
            </a:r>
            <a:r>
              <a:rPr lang="ru-RU" sz="2400" b="1" dirty="0" smtClean="0"/>
              <a:t>валит клоками;</a:t>
            </a:r>
            <a:br>
              <a:rPr lang="ru-RU" sz="2400" b="1" dirty="0" smtClean="0"/>
            </a:br>
            <a:r>
              <a:rPr lang="ru-RU" sz="2400" b="1" dirty="0" smtClean="0"/>
              <a:t>Черный </a:t>
            </a:r>
            <a:r>
              <a:rPr lang="ru-RU" sz="2400" b="1" dirty="0" err="1" smtClean="0"/>
              <a:t>вран</a:t>
            </a:r>
            <a:r>
              <a:rPr lang="ru-RU" sz="2400" b="1" dirty="0" smtClean="0"/>
              <a:t>, свистя крылом,</a:t>
            </a:r>
            <a:br>
              <a:rPr lang="ru-RU" sz="2400" b="1" dirty="0" smtClean="0"/>
            </a:br>
            <a:r>
              <a:rPr lang="ru-RU" sz="2400" b="1" dirty="0" smtClean="0"/>
              <a:t>Вьется над санями;</a:t>
            </a:r>
            <a:br>
              <a:rPr lang="ru-RU" sz="2400" b="1" dirty="0" smtClean="0"/>
            </a:br>
            <a:r>
              <a:rPr lang="ru-RU" sz="2400" b="1" dirty="0" smtClean="0"/>
              <a:t>Вещий стон гласит печаль!</a:t>
            </a:r>
            <a:br>
              <a:rPr lang="ru-RU" sz="2400" b="1" dirty="0" smtClean="0"/>
            </a:br>
            <a:r>
              <a:rPr lang="ru-RU" sz="2400" b="1" dirty="0" smtClean="0"/>
              <a:t>Кони торопливы</a:t>
            </a:r>
            <a:br>
              <a:rPr lang="ru-RU" sz="2400" b="1" dirty="0" smtClean="0"/>
            </a:br>
            <a:r>
              <a:rPr lang="ru-RU" sz="2400" b="1" dirty="0" smtClean="0"/>
              <a:t>Чутко смотрят в темну даль,</a:t>
            </a:r>
            <a:br>
              <a:rPr lang="ru-RU" sz="2400" b="1" dirty="0" smtClean="0"/>
            </a:br>
            <a:r>
              <a:rPr lang="ru-RU" sz="2400" b="1" dirty="0" smtClean="0"/>
              <a:t>Воздымая гривы...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b="1" i="1" dirty="0" smtClean="0"/>
          </a:p>
          <a:p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5057" y="3211284"/>
            <a:ext cx="4060371" cy="95410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В. А. Жуковский </a:t>
            </a:r>
          </a:p>
          <a:p>
            <a:pPr algn="ctr"/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Баллада «Светлана»</a:t>
            </a:r>
            <a:r>
              <a:rPr lang="ru-RU" sz="28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endParaRPr lang="ru-RU" sz="28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0" name="Google Shape;330;p43"/>
          <p:cNvCxnSpPr/>
          <p:nvPr/>
        </p:nvCxnSpPr>
        <p:spPr>
          <a:xfrm>
            <a:off x="1659775" y="1147128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1" name="Google Shape;331;p43"/>
          <p:cNvCxnSpPr/>
          <p:nvPr/>
        </p:nvCxnSpPr>
        <p:spPr>
          <a:xfrm>
            <a:off x="1659775" y="3996378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79874" name="Picture 2" descr="https://moversoft.ru/wp-content/uploads/%D1%87%D0%B5%D1%80%D0%BD%D1%8B%D0%B9-%D1%8F%D1%89%D0%B8%D0%B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43943" y="1338799"/>
            <a:ext cx="3206296" cy="2841315"/>
          </a:xfrm>
          <a:prstGeom prst="rect">
            <a:avLst/>
          </a:prstGeom>
          <a:noFill/>
        </p:spPr>
      </p:pic>
      <p:pic>
        <p:nvPicPr>
          <p:cNvPr id="79878" name="Picture 6" descr="https://thumbs.dreamstime.com/b/%D1%81%D1%82%D0%B0%D1%80%D0%BE%D0%B5-%D0%BF%D0%B8%D1%81%D1%8C%D0%BC%D0%BE-%D1%81-%D0%B2%D0%B8%D0%BD%D1%82%D0%B0%D0%B6%D0%BD%D0%BE%D0%B9-%D1%80%D1%83%D1%87%D0%BA%D0%BE%D0%B9-%D0%BF%D0%BE%D1%87%D0%B5%D1%80%D0%BA%D0%B0-%D0%BA%D0%BE%D0%BD%D0%B2%D0%B5%D1%80%D1%82%D0%B0-%D0%B8-%D0%BF%D0%B5%D1%80%D0%B0-81041282.jpg"/>
          <p:cNvPicPr>
            <a:picLocks noChangeAspect="1" noChangeArrowheads="1"/>
          </p:cNvPicPr>
          <p:nvPr/>
        </p:nvPicPr>
        <p:blipFill>
          <a:blip r:embed="rId4"/>
          <a:srcRect l="8044" t="10374" r="4268" b="6955"/>
          <a:stretch>
            <a:fillRect/>
          </a:stretch>
        </p:blipFill>
        <p:spPr bwMode="auto">
          <a:xfrm rot="20268751">
            <a:off x="633862" y="522063"/>
            <a:ext cx="2350229" cy="2586496"/>
          </a:xfrm>
          <a:prstGeom prst="rect">
            <a:avLst/>
          </a:prstGeom>
          <a:noFill/>
        </p:spPr>
      </p:pic>
      <p:pic>
        <p:nvPicPr>
          <p:cNvPr id="79880" name="Picture 8" descr="https://rus-promisel.ru/images/detailed/13/spl-1536-17_1.jpg"/>
          <p:cNvPicPr>
            <a:picLocks noChangeAspect="1" noChangeArrowheads="1"/>
          </p:cNvPicPr>
          <p:nvPr/>
        </p:nvPicPr>
        <p:blipFill>
          <a:blip r:embed="rId5"/>
          <a:srcRect t="15000" b="8077"/>
          <a:stretch>
            <a:fillRect/>
          </a:stretch>
        </p:blipFill>
        <p:spPr bwMode="auto">
          <a:xfrm rot="1394088">
            <a:off x="5999048" y="469986"/>
            <a:ext cx="2830285" cy="2177143"/>
          </a:xfrm>
          <a:prstGeom prst="rect">
            <a:avLst/>
          </a:prstGeom>
          <a:noFill/>
        </p:spPr>
      </p:pic>
      <p:pic>
        <p:nvPicPr>
          <p:cNvPr id="79882" name="Picture 10" descr="https://nuotraukos.mediakatalogas.lt/rsynced_images/old-1970946_1280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6985" y="2728913"/>
            <a:ext cx="3195389" cy="2256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"/>
                                        <p:tgtEl>
                                          <p:spTgt spid="798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"/>
                                        <p:tgtEl>
                                          <p:spTgt spid="798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4"/>
          <p:cNvSpPr txBox="1">
            <a:spLocks noGrp="1"/>
          </p:cNvSpPr>
          <p:nvPr>
            <p:ph type="ctrTitle"/>
          </p:nvPr>
        </p:nvSpPr>
        <p:spPr>
          <a:xfrm>
            <a:off x="789709" y="171665"/>
            <a:ext cx="7564582" cy="8027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Товарищи 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Владимира:</a:t>
            </a:r>
            <a:endParaRPr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338" name="Google Shape;338;p44"/>
          <p:cNvCxnSpPr/>
          <p:nvPr/>
        </p:nvCxnSpPr>
        <p:spPr>
          <a:xfrm>
            <a:off x="1659750" y="1002806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44"/>
          <p:cNvCxnSpPr/>
          <p:nvPr/>
        </p:nvCxnSpPr>
        <p:spPr>
          <a:xfrm>
            <a:off x="1659750" y="4522850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/>
          <p:cNvSpPr txBox="1"/>
          <p:nvPr/>
        </p:nvSpPr>
        <p:spPr>
          <a:xfrm>
            <a:off x="555914" y="1066922"/>
            <a:ext cx="80321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/>
              <a:t>К</a:t>
            </a:r>
            <a:r>
              <a:rPr lang="ru-RU" sz="2800" dirty="0" smtClean="0"/>
              <a:t>орнет </a:t>
            </a:r>
            <a:r>
              <a:rPr lang="ru-RU" sz="2800" dirty="0" smtClean="0"/>
              <a:t>Дравин («это </a:t>
            </a:r>
            <a:r>
              <a:rPr lang="ru-RU" sz="2800" u="sng" dirty="0" smtClean="0"/>
              <a:t>приключение</a:t>
            </a:r>
            <a:r>
              <a:rPr lang="ru-RU" sz="2800" dirty="0" smtClean="0"/>
              <a:t> … напоминало ему прежнее время и гусарские проказы»), з</a:t>
            </a:r>
            <a:r>
              <a:rPr lang="ru-RU" sz="2800" dirty="0" smtClean="0"/>
              <a:t>емлемер </a:t>
            </a:r>
            <a:r>
              <a:rPr lang="ru-RU" sz="2800" dirty="0" smtClean="0"/>
              <a:t>Шмит и сын капитана-исправника, «мальчик лет 16-ти». </a:t>
            </a:r>
            <a:endParaRPr lang="ru-RU" sz="2800" dirty="0" smtClean="0"/>
          </a:p>
          <a:p>
            <a:pPr algn="just"/>
            <a:r>
              <a:rPr lang="ru-RU" sz="2800" dirty="0" smtClean="0"/>
              <a:t>Они </a:t>
            </a:r>
            <a:r>
              <a:rPr lang="ru-RU" sz="2800" dirty="0" smtClean="0"/>
              <a:t>«клялись ему [Владимиру] в готовности жертвовать для него </a:t>
            </a:r>
            <a:r>
              <a:rPr lang="ru-RU" sz="2800" dirty="0" err="1" smtClean="0"/>
              <a:t>жизнию</a:t>
            </a:r>
            <a:r>
              <a:rPr lang="ru-RU" sz="2800" dirty="0" smtClean="0"/>
              <a:t>. Владимир обнял их с восторгом и поехал домой приготовляться».</a:t>
            </a:r>
            <a:endParaRPr lang="ru-RU" sz="2800" dirty="0">
              <a:latin typeface="Barlow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4"/>
          <p:cNvSpPr txBox="1">
            <a:spLocks noGrp="1"/>
          </p:cNvSpPr>
          <p:nvPr>
            <p:ph type="ctrTitle"/>
          </p:nvPr>
        </p:nvSpPr>
        <p:spPr>
          <a:xfrm>
            <a:off x="789709" y="177140"/>
            <a:ext cx="7564582" cy="8027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Метель</a:t>
            </a:r>
            <a:endParaRPr sz="4000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338" name="Google Shape;338;p44"/>
          <p:cNvCxnSpPr/>
          <p:nvPr/>
        </p:nvCxnSpPr>
        <p:spPr>
          <a:xfrm>
            <a:off x="1659750" y="979908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44"/>
          <p:cNvCxnSpPr/>
          <p:nvPr/>
        </p:nvCxnSpPr>
        <p:spPr>
          <a:xfrm>
            <a:off x="1659750" y="4522850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/>
          <p:cNvSpPr txBox="1"/>
          <p:nvPr/>
        </p:nvSpPr>
        <p:spPr>
          <a:xfrm>
            <a:off x="555914" y="870857"/>
            <a:ext cx="5529200" cy="389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dirty="0" smtClean="0"/>
              <a:t>«На дворе была метель;  ветер выл, ставни тряслись и стучали; всё казалось ей угрозой и печальным предзнаменованием». «Ветер дул навстречу, как будто силясь остановить молодую преступницу</a:t>
            </a:r>
            <a:r>
              <a:rPr lang="ru-RU" sz="2400" dirty="0" smtClean="0"/>
              <a:t>».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«</a:t>
            </a:r>
            <a:r>
              <a:rPr lang="ru-RU" sz="2400" dirty="0" smtClean="0"/>
              <a:t>Поднялся ветер и сделалась такая метель, что он ничего не </a:t>
            </a:r>
            <a:r>
              <a:rPr lang="ru-RU" sz="2400" dirty="0" err="1" smtClean="0"/>
              <a:t>взвидел</a:t>
            </a:r>
            <a:r>
              <a:rPr lang="ru-RU" sz="2400" dirty="0" smtClean="0"/>
              <a:t>», «небо </a:t>
            </a:r>
            <a:r>
              <a:rPr lang="ru-RU" sz="2400" dirty="0" err="1" smtClean="0"/>
              <a:t>слилося</a:t>
            </a:r>
            <a:r>
              <a:rPr lang="ru-RU" sz="2400" dirty="0" smtClean="0"/>
              <a:t> с землёю</a:t>
            </a:r>
            <a:r>
              <a:rPr lang="ru-RU" sz="2400" dirty="0" smtClean="0"/>
              <a:t>».</a:t>
            </a:r>
            <a:endParaRPr lang="ru-RU" sz="2400" dirty="0">
              <a:latin typeface="Barlow"/>
            </a:endParaRPr>
          </a:p>
        </p:txBody>
      </p:sp>
      <p:pic>
        <p:nvPicPr>
          <p:cNvPr id="75778" name="Picture 2" descr="https://knigiskartinkami.ru/attachments/Image/1029359807.jpg?template=gener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5371" y="642256"/>
            <a:ext cx="2939143" cy="38661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7650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4"/>
          <p:cNvSpPr txBox="1">
            <a:spLocks noGrp="1"/>
          </p:cNvSpPr>
          <p:nvPr>
            <p:ph type="ctrTitle"/>
          </p:nvPr>
        </p:nvSpPr>
        <p:spPr>
          <a:xfrm>
            <a:off x="566057" y="653142"/>
            <a:ext cx="8033658" cy="5662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«Роль метели в жизни каждого героя». 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sz="4000" dirty="0"/>
          </a:p>
        </p:txBody>
      </p:sp>
      <p:cxnSp>
        <p:nvCxnSpPr>
          <p:cNvPr id="338" name="Google Shape;338;p44"/>
          <p:cNvCxnSpPr/>
          <p:nvPr/>
        </p:nvCxnSpPr>
        <p:spPr>
          <a:xfrm>
            <a:off x="1659750" y="979908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44"/>
          <p:cNvCxnSpPr/>
          <p:nvPr/>
        </p:nvCxnSpPr>
        <p:spPr>
          <a:xfrm>
            <a:off x="1659750" y="4522850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74913" y="990600"/>
          <a:ext cx="7903029" cy="3516086"/>
        </p:xfrm>
        <a:graphic>
          <a:graphicData uri="http://schemas.openxmlformats.org/drawingml/2006/table">
            <a:tbl>
              <a:tblPr/>
              <a:tblGrid>
                <a:gridCol w="2550643"/>
                <a:gridCol w="2682801"/>
                <a:gridCol w="2669585"/>
              </a:tblGrid>
              <a:tr h="586015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Маша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2684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Владимир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Бурмин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07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2684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3673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4"/>
          <p:cNvSpPr txBox="1">
            <a:spLocks noGrp="1"/>
          </p:cNvSpPr>
          <p:nvPr>
            <p:ph type="ctrTitle"/>
          </p:nvPr>
        </p:nvSpPr>
        <p:spPr>
          <a:xfrm>
            <a:off x="566057" y="653142"/>
            <a:ext cx="8033658" cy="5662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«Роль метели в жизни каждого героя». 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sz="4000" dirty="0"/>
          </a:p>
        </p:txBody>
      </p:sp>
      <p:cxnSp>
        <p:nvCxnSpPr>
          <p:cNvPr id="338" name="Google Shape;338;p44"/>
          <p:cNvCxnSpPr/>
          <p:nvPr/>
        </p:nvCxnSpPr>
        <p:spPr>
          <a:xfrm>
            <a:off x="1659750" y="979908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44"/>
          <p:cNvCxnSpPr/>
          <p:nvPr/>
        </p:nvCxnSpPr>
        <p:spPr>
          <a:xfrm>
            <a:off x="1659750" y="4522850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74913" y="990600"/>
          <a:ext cx="7903029" cy="3516086"/>
        </p:xfrm>
        <a:graphic>
          <a:graphicData uri="http://schemas.openxmlformats.org/drawingml/2006/table">
            <a:tbl>
              <a:tblPr/>
              <a:tblGrid>
                <a:gridCol w="2550643"/>
                <a:gridCol w="2682801"/>
                <a:gridCol w="2669585"/>
              </a:tblGrid>
              <a:tr h="586015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Маша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2684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Владимир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Бурмин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07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Метель пытается остановить, не пускает, дует сильный ветер, ставни стучат; затем разрешает.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2684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3673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4"/>
          <p:cNvSpPr txBox="1">
            <a:spLocks noGrp="1"/>
          </p:cNvSpPr>
          <p:nvPr>
            <p:ph type="ctrTitle"/>
          </p:nvPr>
        </p:nvSpPr>
        <p:spPr>
          <a:xfrm>
            <a:off x="566057" y="653142"/>
            <a:ext cx="8033658" cy="5662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«Роль метели в жизни каждого героя». 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sz="4000" dirty="0"/>
          </a:p>
        </p:txBody>
      </p:sp>
      <p:cxnSp>
        <p:nvCxnSpPr>
          <p:cNvPr id="338" name="Google Shape;338;p44"/>
          <p:cNvCxnSpPr/>
          <p:nvPr/>
        </p:nvCxnSpPr>
        <p:spPr>
          <a:xfrm>
            <a:off x="1659750" y="979908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44"/>
          <p:cNvCxnSpPr/>
          <p:nvPr/>
        </p:nvCxnSpPr>
        <p:spPr>
          <a:xfrm>
            <a:off x="1659750" y="4522850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74913" y="990600"/>
          <a:ext cx="7903029" cy="3516086"/>
        </p:xfrm>
        <a:graphic>
          <a:graphicData uri="http://schemas.openxmlformats.org/drawingml/2006/table">
            <a:tbl>
              <a:tblPr/>
              <a:tblGrid>
                <a:gridCol w="2550643"/>
                <a:gridCol w="2682801"/>
                <a:gridCol w="2669585"/>
              </a:tblGrid>
              <a:tr h="586015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Маша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2684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Владимир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Бурмин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07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Метель пытается остановить, не пускает, дует сильный ветер, ставни стучат; затем разрешает.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2684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Метель кружит,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путает,</a:t>
                      </a:r>
                      <a:r>
                        <a:rPr lang="ru-RU" sz="2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сбивает с пути.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3673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4"/>
          <p:cNvSpPr txBox="1">
            <a:spLocks noGrp="1"/>
          </p:cNvSpPr>
          <p:nvPr>
            <p:ph type="ctrTitle"/>
          </p:nvPr>
        </p:nvSpPr>
        <p:spPr>
          <a:xfrm>
            <a:off x="566057" y="653142"/>
            <a:ext cx="8033658" cy="56625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«Роль метели в жизни каждого героя». </a:t>
            </a:r>
            <a: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sz="4000" dirty="0"/>
          </a:p>
        </p:txBody>
      </p:sp>
      <p:cxnSp>
        <p:nvCxnSpPr>
          <p:cNvPr id="338" name="Google Shape;338;p44"/>
          <p:cNvCxnSpPr/>
          <p:nvPr/>
        </p:nvCxnSpPr>
        <p:spPr>
          <a:xfrm>
            <a:off x="1659750" y="979908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44"/>
          <p:cNvCxnSpPr/>
          <p:nvPr/>
        </p:nvCxnSpPr>
        <p:spPr>
          <a:xfrm>
            <a:off x="1659750" y="4522850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74913" y="990600"/>
          <a:ext cx="7903029" cy="3516086"/>
        </p:xfrm>
        <a:graphic>
          <a:graphicData uri="http://schemas.openxmlformats.org/drawingml/2006/table">
            <a:tbl>
              <a:tblPr/>
              <a:tblGrid>
                <a:gridCol w="2550643"/>
                <a:gridCol w="2682801"/>
                <a:gridCol w="2669585"/>
              </a:tblGrid>
              <a:tr h="586015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Маша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2684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Владимир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Бурмин</a:t>
                      </a:r>
                      <a:endParaRPr lang="ru-RU" sz="24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30071"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Метель пытается остановить, не пускает, дует сильный ветер, ставни стучат; затем разрешает.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72684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Метель кружит, </a:t>
                      </a:r>
                      <a:r>
                        <a:rPr lang="ru-RU" sz="2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путает,</a:t>
                      </a:r>
                      <a:r>
                        <a:rPr lang="ru-RU" sz="240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сбивает с пути.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Метель толкает, ведёт, направляет.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indent="450215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«неведомая сила толкала меня»</a:t>
                      </a:r>
                      <a:endParaRPr lang="ru-RU" sz="24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0" marR="72684" marT="0" marB="0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3673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37457" y="228600"/>
          <a:ext cx="8403772" cy="4826561"/>
        </p:xfrm>
        <a:graphic>
          <a:graphicData uri="http://schemas.openxmlformats.org/drawingml/2006/table">
            <a:tbl>
              <a:tblPr/>
              <a:tblGrid>
                <a:gridCol w="4175406"/>
                <a:gridCol w="4228366"/>
              </a:tblGrid>
              <a:tr h="903514"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Бурмин</a:t>
                      </a:r>
                      <a:r>
                        <a:rPr lang="ru-RU" sz="3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3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глазах </a:t>
                      </a:r>
                    </a:p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Марьи Гавриловны</a:t>
                      </a:r>
                      <a:endParaRPr lang="ru-RU" sz="3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020" marR="680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Марья Гавриловна </a:t>
                      </a:r>
                      <a:endParaRPr lang="ru-RU" sz="3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 </a:t>
                      </a:r>
                      <a:r>
                        <a:rPr lang="ru-RU" sz="3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 признания</a:t>
                      </a:r>
                      <a:endParaRPr lang="ru-RU" sz="3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020" marR="680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600" dirty="0">
                        <a:latin typeface="Calibri"/>
                        <a:cs typeface="Times New Roman"/>
                      </a:endParaRPr>
                    </a:p>
                  </a:txBody>
                  <a:tcPr marL="68020" marR="680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dirty="0">
                        <a:latin typeface="Calibri"/>
                        <a:cs typeface="Times New Roman"/>
                      </a:endParaRPr>
                    </a:p>
                  </a:txBody>
                  <a:tcPr marL="68020" marR="680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6874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37457" y="228600"/>
          <a:ext cx="8403772" cy="4859581"/>
        </p:xfrm>
        <a:graphic>
          <a:graphicData uri="http://schemas.openxmlformats.org/drawingml/2006/table">
            <a:tbl>
              <a:tblPr/>
              <a:tblGrid>
                <a:gridCol w="4175406"/>
                <a:gridCol w="4228366"/>
              </a:tblGrid>
              <a:tr h="903514"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Бурмин</a:t>
                      </a:r>
                      <a:r>
                        <a:rPr lang="ru-RU" sz="3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3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глазах </a:t>
                      </a:r>
                    </a:p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Марьи Гавриловны</a:t>
                      </a:r>
                      <a:endParaRPr lang="ru-RU" sz="3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020" marR="680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Марья Гавриловна </a:t>
                      </a:r>
                      <a:endParaRPr lang="ru-RU" sz="3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 </a:t>
                      </a:r>
                      <a:r>
                        <a:rPr lang="ru-RU" sz="3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 признания</a:t>
                      </a:r>
                      <a:endParaRPr lang="ru-RU" sz="3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020" marR="680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«…он имел тот ум, который нравится женщинам: ум приличия и наблюдения, безо всяких притязаний и беспечно насмешливый». «Нежность, приятный разговор, интересная бледность, перевязанная рука», но больше всего – его молчание.</a:t>
                      </a:r>
                      <a:endParaRPr lang="ru-RU" sz="1600" dirty="0">
                        <a:latin typeface="Calibri"/>
                        <a:cs typeface="Times New Roman"/>
                      </a:endParaRPr>
                    </a:p>
                  </a:txBody>
                  <a:tcPr marL="68020" marR="680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400" dirty="0">
                        <a:latin typeface="Calibri"/>
                        <a:cs typeface="Times New Roman"/>
                      </a:endParaRPr>
                    </a:p>
                  </a:txBody>
                  <a:tcPr marL="68020" marR="680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6874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37457" y="228600"/>
          <a:ext cx="8403772" cy="4859581"/>
        </p:xfrm>
        <a:graphic>
          <a:graphicData uri="http://schemas.openxmlformats.org/drawingml/2006/table">
            <a:tbl>
              <a:tblPr/>
              <a:tblGrid>
                <a:gridCol w="4175406"/>
                <a:gridCol w="4228366"/>
              </a:tblGrid>
              <a:tr h="903514"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Бурмин</a:t>
                      </a:r>
                      <a:r>
                        <a:rPr lang="ru-RU" sz="3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3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глазах </a:t>
                      </a:r>
                    </a:p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Марьи Гавриловны</a:t>
                      </a:r>
                      <a:endParaRPr lang="ru-RU" sz="3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020" marR="680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Марья Гавриловна </a:t>
                      </a:r>
                      <a:endParaRPr lang="ru-RU" sz="3000" b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 </a:t>
                      </a:r>
                      <a:r>
                        <a:rPr lang="ru-RU" sz="3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 признания</a:t>
                      </a:r>
                      <a:endParaRPr lang="ru-RU" sz="30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020" marR="680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11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20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«…он имел тот ум, который нравится женщинам: ум приличия и наблюдения, безо всяких притязаний и беспечно насмешливый». «Нежность, приятный разговор, интересная бледность, перевязанная рука», но больше всего – его молчание.</a:t>
                      </a:r>
                      <a:endParaRPr lang="ru-RU" sz="1600" dirty="0">
                        <a:latin typeface="Calibri"/>
                        <a:cs typeface="Times New Roman"/>
                      </a:endParaRPr>
                    </a:p>
                  </a:txBody>
                  <a:tcPr marL="68020" marR="680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Она «положила ободрить его большею </a:t>
                      </a:r>
                      <a:r>
                        <a:rPr lang="ru-RU" sz="1800" b="0" i="0" u="none" strike="noStrike" cap="none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внимательностию</a:t>
                      </a:r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и… даже </a:t>
                      </a:r>
                      <a:r>
                        <a:rPr lang="ru-RU" sz="1800" b="0" i="0" u="none" strike="noStrike" cap="none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нежностию</a:t>
                      </a:r>
                      <a:r>
                        <a:rPr lang="ru-RU" sz="1800" b="0" i="0" u="none" strike="noStrike" cap="none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. Она приготовляла развязку самую неожиданную и с нетерпением ожидала минуты романтического  объяснения. … Её военные действия имели желаемый успех…» Как она ведёт себя? «Нарочно перестала поддерживать разговор», «потупила глаза», «покраснела и наклонила голову ещё ниже». </a:t>
                      </a:r>
                      <a:endParaRPr lang="ru-RU" sz="1400" dirty="0">
                        <a:latin typeface="Calibri"/>
                        <a:cs typeface="Times New Roman"/>
                      </a:endParaRPr>
                    </a:p>
                  </a:txBody>
                  <a:tcPr marL="68020" marR="6802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6874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4"/>
          <p:cNvSpPr txBox="1">
            <a:spLocks noGrp="1"/>
          </p:cNvSpPr>
          <p:nvPr>
            <p:ph type="ctrTitle"/>
          </p:nvPr>
        </p:nvSpPr>
        <p:spPr>
          <a:xfrm>
            <a:off x="767937" y="0"/>
            <a:ext cx="7564582" cy="8027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b="1" u="sng" dirty="0" smtClean="0">
                <a:solidFill>
                  <a:schemeClr val="accent2">
                    <a:lumMod val="50000"/>
                  </a:schemeClr>
                </a:solidFill>
              </a:rPr>
              <a:t> ДОМАШНЕЕ ЗАДАНИЕ.</a:t>
            </a:r>
            <a:endParaRPr sz="4000" dirty="0"/>
          </a:p>
        </p:txBody>
      </p:sp>
      <p:cxnSp>
        <p:nvCxnSpPr>
          <p:cNvPr id="338" name="Google Shape;338;p44"/>
          <p:cNvCxnSpPr/>
          <p:nvPr/>
        </p:nvCxnSpPr>
        <p:spPr>
          <a:xfrm>
            <a:off x="1659750" y="979908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44"/>
          <p:cNvCxnSpPr/>
          <p:nvPr/>
        </p:nvCxnSpPr>
        <p:spPr>
          <a:xfrm>
            <a:off x="1659750" y="4637150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/>
          <p:cNvSpPr txBox="1"/>
          <p:nvPr/>
        </p:nvSpPr>
        <p:spPr>
          <a:xfrm>
            <a:off x="555914" y="943830"/>
            <a:ext cx="80321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000" b="1" dirty="0" smtClean="0">
              <a:solidFill>
                <a:schemeClr val="accent1">
                  <a:lumMod val="25000"/>
                </a:schemeClr>
              </a:solidFill>
              <a:latin typeface="Barlow"/>
            </a:endParaRPr>
          </a:p>
          <a:p>
            <a:r>
              <a:rPr lang="ru-RU" sz="3200" dirty="0" smtClean="0"/>
              <a:t>Напишите </a:t>
            </a:r>
            <a:r>
              <a:rPr lang="ru-RU" sz="3200" dirty="0" smtClean="0"/>
              <a:t>сочинение на тему </a:t>
            </a:r>
            <a:r>
              <a:rPr lang="ru-RU" sz="3200" b="1" u="sng" dirty="0" smtClean="0"/>
              <a:t>«Счастье человека зависит от… (случая, судьбы, самого человека</a:t>
            </a:r>
            <a:r>
              <a:rPr lang="ru-RU" sz="3200" b="1" u="sng" dirty="0" smtClean="0"/>
              <a:t>)».                  </a:t>
            </a:r>
            <a:r>
              <a:rPr lang="ru-RU" sz="3200" dirty="0" smtClean="0"/>
              <a:t>(</a:t>
            </a:r>
            <a:r>
              <a:rPr lang="ru-RU" sz="3200" i="1" dirty="0" smtClean="0"/>
              <a:t>Объясните почему</a:t>
            </a:r>
            <a:r>
              <a:rPr lang="ru-RU" sz="3200" dirty="0" smtClean="0"/>
              <a:t>!)</a:t>
            </a:r>
            <a:endParaRPr lang="ru-RU" sz="3200" dirty="0" smtClean="0"/>
          </a:p>
          <a:p>
            <a:pPr algn="just"/>
            <a:endParaRPr lang="ru-RU" sz="2000" b="1" dirty="0">
              <a:solidFill>
                <a:schemeClr val="accent1">
                  <a:lumMod val="25000"/>
                </a:schemeClr>
              </a:solidFill>
              <a:latin typeface="Barlow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196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4"/>
          <p:cNvSpPr txBox="1">
            <a:spLocks noGrp="1"/>
          </p:cNvSpPr>
          <p:nvPr>
            <p:ph type="ctrTitle"/>
          </p:nvPr>
        </p:nvSpPr>
        <p:spPr>
          <a:xfrm>
            <a:off x="789709" y="177140"/>
            <a:ext cx="7564582" cy="80276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 smtClean="0"/>
              <a:t>Письмо благодарности</a:t>
            </a:r>
            <a:endParaRPr sz="4000" dirty="0"/>
          </a:p>
        </p:txBody>
      </p:sp>
      <p:cxnSp>
        <p:nvCxnSpPr>
          <p:cNvPr id="338" name="Google Shape;338;p44"/>
          <p:cNvCxnSpPr/>
          <p:nvPr/>
        </p:nvCxnSpPr>
        <p:spPr>
          <a:xfrm>
            <a:off x="1659750" y="979908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39" name="Google Shape;339;p44"/>
          <p:cNvCxnSpPr/>
          <p:nvPr/>
        </p:nvCxnSpPr>
        <p:spPr>
          <a:xfrm>
            <a:off x="1659750" y="4637150"/>
            <a:ext cx="58245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67586" name="Picture 2" descr="https://thumbs.dreamstime.com/b/%D0%BF%D0%B8%D1%81%D1%8C%D0%BC%D0%BE-%D0%B8-%D1%84%D0%BE%D1%82%D0%BE-%D0%B2-%D0%B7%D0%BD%D0%B0%D1%87%D0%BA%D0%B5-%D1%88%D0%B0%D1%80%D0%B6%D0%B0-%D0%BA%D0%BE%D0%BD%D0%B2%D0%B5%D1%80%D1%82%D0%B0-31858059.jpg"/>
          <p:cNvPicPr>
            <a:picLocks noChangeAspect="1" noChangeArrowheads="1"/>
          </p:cNvPicPr>
          <p:nvPr/>
        </p:nvPicPr>
        <p:blipFill>
          <a:blip r:embed="rId3"/>
          <a:srcRect l="5607" t="7662" r="6420" b="-512"/>
          <a:stretch>
            <a:fillRect/>
          </a:stretch>
        </p:blipFill>
        <p:spPr bwMode="auto">
          <a:xfrm>
            <a:off x="2786743" y="1027448"/>
            <a:ext cx="3494314" cy="3849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32606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malist HS Weekly Planner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B6E6FF"/>
      </a:accent1>
      <a:accent2>
        <a:srgbClr val="849EF7"/>
      </a:accent2>
      <a:accent3>
        <a:srgbClr val="D9D9D9"/>
      </a:accent3>
      <a:accent4>
        <a:srgbClr val="79CFB9"/>
      </a:accent4>
      <a:accent5>
        <a:srgbClr val="6ECDFF"/>
      </a:accent5>
      <a:accent6>
        <a:srgbClr val="FFFFFF"/>
      </a:accent6>
      <a:hlink>
        <a:srgbClr val="1D262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417</Words>
  <Application>Microsoft Office PowerPoint</Application>
  <PresentationFormat>Экран (16:9)</PresentationFormat>
  <Paragraphs>69</Paragraphs>
  <Slides>15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Minimalist HS Weekly Planner by Slidesgo</vt:lpstr>
      <vt:lpstr>Слайд 1</vt:lpstr>
      <vt:lpstr>Счастье в повести А.С. Пушкина «Метель»</vt:lpstr>
      <vt:lpstr>Слайд 3</vt:lpstr>
      <vt:lpstr>Слайд 4</vt:lpstr>
      <vt:lpstr>Товарищи Владимира:</vt:lpstr>
      <vt:lpstr>Метель</vt:lpstr>
      <vt:lpstr>«Роль метели в жизни каждого героя».  </vt:lpstr>
      <vt:lpstr>«Роль метели в жизни каждого героя».  </vt:lpstr>
      <vt:lpstr>«Роль метели в жизни каждого героя».  </vt:lpstr>
      <vt:lpstr>«Роль метели в жизни каждого героя».  </vt:lpstr>
      <vt:lpstr>Слайд 11</vt:lpstr>
      <vt:lpstr>Слайд 12</vt:lpstr>
      <vt:lpstr>Слайд 13</vt:lpstr>
      <vt:lpstr>  ДОМАШНЕЕ ЗАДАНИЕ.</vt:lpstr>
      <vt:lpstr>Письмо благодарности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Словосочетание как единица синтаксиса</dc:title>
  <dc:creator>Анастасия Фомина</dc:creator>
  <cp:lastModifiedBy>my</cp:lastModifiedBy>
  <cp:revision>28</cp:revision>
  <dcterms:modified xsi:type="dcterms:W3CDTF">2021-02-24T17:35:09Z</dcterms:modified>
</cp:coreProperties>
</file>