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88" r:id="rId2"/>
    <p:sldId id="256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1" r:id="rId12"/>
    <p:sldId id="272" r:id="rId13"/>
    <p:sldId id="273" r:id="rId14"/>
    <p:sldId id="275" r:id="rId15"/>
    <p:sldId id="277" r:id="rId16"/>
    <p:sldId id="281" r:id="rId17"/>
    <p:sldId id="282" r:id="rId18"/>
    <p:sldId id="283" r:id="rId19"/>
    <p:sldId id="284" r:id="rId20"/>
    <p:sldId id="286" r:id="rId21"/>
    <p:sldId id="285" r:id="rId22"/>
    <p:sldId id="289" r:id="rId23"/>
    <p:sldId id="287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6600FF"/>
    <a:srgbClr val="00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90441-9687-43B8-B3C0-0FAA1A4A32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CE24F-E96F-4D99-BF7E-0526F5DF0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34AAF-08F6-46BA-B141-6CE0743FE8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F2D25-45E3-4D81-BD87-0EADEA1EC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70975-DBF7-48F1-B247-2C89AC9C6B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2940C-B08D-4F95-8074-309B3CE7C1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396D8-9501-46B9-A590-796F48AEEE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D362E-E96A-44FB-9949-B767C8927A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8540F-21DF-440D-BA2D-151169314B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16DE-31BB-4E58-A0C1-FE75EA859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D9D6A-174F-4337-97F2-8D457AD4EB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CEDC021-E427-44A9-AEA9-1F8E99A636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6E910-E060-4B0B-9179-F4F5EAC54B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Мемфис акварельный фон презентации | Бесплатно векторы"/>
          <p:cNvPicPr>
            <a:picLocks noChangeAspect="1" noChangeArrowheads="1"/>
          </p:cNvPicPr>
          <p:nvPr/>
        </p:nvPicPr>
        <p:blipFill>
          <a:blip r:embed="rId2"/>
          <a:srcRect l="7948" r="728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000232" y="1785926"/>
            <a:ext cx="51689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Первое октября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3000372"/>
            <a:ext cx="5429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Классная работа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571472" y="1125538"/>
            <a:ext cx="7929617" cy="5232420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20741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Викторина</a:t>
            </a:r>
            <a:r>
              <a:rPr lang="ru-RU" sz="36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act"/>
              </a:rPr>
              <a:t> </a:t>
            </a:r>
            <a:endParaRPr lang="ru-RU" sz="36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act"/>
            </a:endParaRP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по роману 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А.С. Пушкина "Дубровский"</a:t>
            </a:r>
          </a:p>
        </p:txBody>
      </p:sp>
      <p:pic>
        <p:nvPicPr>
          <p:cNvPr id="4102" name="Picture 6" descr="Пушки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125537"/>
            <a:ext cx="2316570" cy="30434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МК5"/>
          <p:cNvPicPr>
            <a:picLocks noChangeAspect="1" noChangeArrowheads="1"/>
          </p:cNvPicPr>
          <p:nvPr/>
        </p:nvPicPr>
        <p:blipFill>
          <a:blip r:embed="rId3" cstate="print"/>
          <a:srcRect l="1968" t="2625" r="1968"/>
          <a:stretch>
            <a:fillRect/>
          </a:stretch>
        </p:blipFill>
        <p:spPr bwMode="auto">
          <a:xfrm>
            <a:off x="3500430" y="214290"/>
            <a:ext cx="2662240" cy="20597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4" name="Picture 8" descr="Дефорж"/>
          <p:cNvPicPr>
            <a:picLocks noChangeAspect="1" noChangeArrowheads="1"/>
          </p:cNvPicPr>
          <p:nvPr/>
        </p:nvPicPr>
        <p:blipFill>
          <a:blip r:embed="rId4" cstate="print"/>
          <a:srcRect l="1968" t="2625" r="1968" b="2625"/>
          <a:stretch>
            <a:fillRect/>
          </a:stretch>
        </p:blipFill>
        <p:spPr bwMode="auto">
          <a:xfrm>
            <a:off x="6143636" y="2205038"/>
            <a:ext cx="2649527" cy="2095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323850" y="1052513"/>
            <a:ext cx="8547100" cy="388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Назовите 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эпизоды 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из романа, 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которым соответствуют 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представленные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 </a:t>
            </a:r>
            <a:r>
              <a:rPr lang="ru-RU" sz="3600" b="1" kern="1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ФРАГМЕНТЫ ФИЛЬМА: </a:t>
            </a:r>
            <a:endParaRPr lang="ru-RU" sz="3600" b="1" kern="1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Дело сделано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968" t="2625" r="1968" b="2625"/>
          <a:stretch>
            <a:fillRect/>
          </a:stretch>
        </p:blipFill>
        <p:spPr>
          <a:xfrm>
            <a:off x="395288" y="476250"/>
            <a:ext cx="5256212" cy="3941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Письма матер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786182" y="2643182"/>
            <a:ext cx="4968875" cy="3727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перед смертью"/>
          <p:cNvPicPr>
            <a:picLocks noChangeAspect="1" noChangeArrowheads="1"/>
          </p:cNvPicPr>
          <p:nvPr/>
        </p:nvPicPr>
        <p:blipFill>
          <a:blip r:embed="rId2" cstate="print"/>
          <a:srcRect l="1968" t="2625" r="1968" b="2625"/>
          <a:stretch>
            <a:fillRect/>
          </a:stretch>
        </p:blipFill>
        <p:spPr>
          <a:xfrm>
            <a:off x="428596" y="428604"/>
            <a:ext cx="5033963" cy="3775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6" name="Picture 6" descr="Вершитель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643306" y="2571744"/>
            <a:ext cx="5332849" cy="40005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Д - учитель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8313" y="404813"/>
            <a:ext cx="3960812" cy="2970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438" name="Picture 6" descr="Малину крал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404813"/>
            <a:ext cx="3938588" cy="2953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1" name="Picture 9" descr="Обвенчана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8312" y="3571876"/>
            <a:ext cx="4234417" cy="3025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4" name="Picture 12" descr="Венчание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822825" y="3500438"/>
            <a:ext cx="3852863" cy="3097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714348" y="1500174"/>
            <a:ext cx="7772400" cy="3098800"/>
          </a:xfr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Above"/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sz="6600" dirty="0" smtClean="0"/>
              <a:t>О </a:t>
            </a:r>
            <a:r>
              <a:rPr lang="ru-RU" sz="6600" dirty="0"/>
              <a:t>каких сценах, событиях идёт речь?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908050"/>
            <a:ext cx="8280400" cy="3878272"/>
          </a:xfr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4000" b="1" dirty="0"/>
              <a:t>«Он шел, не разбирая дороги; сучья поминутно задевали и царапали его, ноги его поминутно вязли в болоте, он ничего не замечал» О каком герое идёт речь? В какой момент он так изображается?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4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Владимир Дубровский после похорон отца</a:t>
            </a:r>
            <a:r>
              <a:rPr lang="ru-RU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549275"/>
            <a:ext cx="8497888" cy="3736981"/>
          </a:xfr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perspectiveAbove"/>
            <a:lightRig rig="threePt" dir="t"/>
          </a:scene3d>
          <a:sp3d>
            <a:bevelT w="139700" h="139700" prst="divo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FontTx/>
              <a:buNone/>
            </a:pPr>
            <a:r>
              <a:rPr lang="ru-RU" sz="4000" b="1" dirty="0"/>
              <a:t>«…ужасное смятение изобразилось на лице его; багровый румянец заступил место обыкновенной бледности, глаза засверкали, он произносил невнятные звуки» </a:t>
            </a:r>
          </a:p>
          <a:p>
            <a:pPr algn="ctr">
              <a:buFontTx/>
              <a:buNone/>
            </a:pPr>
            <a:endParaRPr lang="ru-RU" sz="4000" b="1" dirty="0"/>
          </a:p>
          <a:p>
            <a:pPr algn="ctr">
              <a:buFontTx/>
              <a:buNone/>
            </a:pPr>
            <a:r>
              <a:rPr lang="ru-RU" sz="4000" b="1" dirty="0"/>
              <a:t>(</a:t>
            </a:r>
            <a:r>
              <a:rPr lang="ru-RU" sz="4000" b="1" i="1" dirty="0"/>
              <a:t>Андрей Гаврилович Дубровский, когда увидел Троекурова перед смертью</a:t>
            </a:r>
            <a:r>
              <a:rPr lang="ru-RU" sz="4000" b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549275"/>
            <a:ext cx="8497888" cy="4665675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algn="ctr">
              <a:buFontTx/>
              <a:buNone/>
            </a:pPr>
            <a:r>
              <a:rPr lang="ru-RU" sz="4000" b="1" dirty="0">
                <a:solidFill>
                  <a:schemeClr val="accent6">
                    <a:lumMod val="75000"/>
                  </a:schemeClr>
                </a:solidFill>
              </a:rPr>
              <a:t>Дубровский был отменно сердит, прежде сего никогда люди Троекурова, известные разбойники, не осмеливались шалить в пределах его владений…» На что сердит Дубровский? </a:t>
            </a:r>
          </a:p>
          <a:p>
            <a:pPr algn="ctr">
              <a:buFontTx/>
              <a:buNone/>
            </a:pPr>
            <a:endParaRPr lang="ru-RU" sz="4000" b="1" dirty="0"/>
          </a:p>
          <a:p>
            <a:pPr algn="ctr">
              <a:buFontTx/>
              <a:buNone/>
            </a:pP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мужики Троекурова воровали лес</a:t>
            </a:r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WordArt 4"/>
          <p:cNvSpPr>
            <a:spLocks noChangeArrowheads="1" noChangeShapeType="1" noTextEdit="1"/>
          </p:cNvSpPr>
          <p:nvPr/>
        </p:nvSpPr>
        <p:spPr bwMode="auto">
          <a:xfrm>
            <a:off x="539750" y="1700213"/>
            <a:ext cx="7732713" cy="2303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Узнайте героев романа </a:t>
            </a:r>
          </a:p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по описанию: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>
          <a:xfrm>
            <a:off x="285720" y="1428736"/>
            <a:ext cx="8497888" cy="3736981"/>
          </a:xfr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ru-RU" sz="4000" b="1" dirty="0"/>
              <a:t>Он лишился матери с малолетства и, почти не зная отца своего, был привезён в Петербург на восьмом году своего возраста» </a:t>
            </a:r>
          </a:p>
          <a:p>
            <a:pPr algn="ctr">
              <a:buFontTx/>
              <a:buNone/>
            </a:pPr>
            <a:endParaRPr lang="ru-RU" sz="3600" b="1" dirty="0"/>
          </a:p>
          <a:p>
            <a:pPr algn="ctr">
              <a:buFontTx/>
              <a:buNone/>
            </a:pPr>
            <a:r>
              <a:rPr lang="ru-RU" sz="4000" b="1" i="1" dirty="0"/>
              <a:t>(Владимир Дубровский)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333375"/>
            <a:ext cx="8497888" cy="5524517"/>
          </a:xfr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ru-RU" sz="4000" b="1" dirty="0"/>
              <a:t>Этот герой «…выказывал пороки человека необразованного», «привык давать волю всем порывам пылкого нрава и всем затеям довольно ограниченного ума». «Надменный… с людьми самого высшего звания», «с крестьянами и дворовыми обходился строго и своенравно»? </a:t>
            </a:r>
          </a:p>
          <a:p>
            <a:pPr algn="ctr">
              <a:buFontTx/>
              <a:buNone/>
            </a:pPr>
            <a:r>
              <a:rPr lang="ru-RU" sz="4000" b="1" i="1" dirty="0"/>
              <a:t>(Троекуров)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78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549275"/>
            <a:ext cx="8497888" cy="4022733"/>
          </a:xfr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FontTx/>
              <a:buNone/>
            </a:pPr>
            <a:r>
              <a:rPr lang="ru-RU" sz="4000" b="1" dirty="0"/>
              <a:t>Ему «было около пятидесяти лет, но он казался гораздо старее. Излишества всякого рода изнурили его здоровье, и положил на нём свою неизгладимую печать» </a:t>
            </a:r>
          </a:p>
          <a:p>
            <a:pPr algn="ctr">
              <a:buFontTx/>
              <a:buNone/>
            </a:pPr>
            <a:endParaRPr lang="ru-RU" sz="4000" b="1" dirty="0"/>
          </a:p>
          <a:p>
            <a:pPr algn="ctr">
              <a:buFontTx/>
              <a:buNone/>
            </a:pPr>
            <a:r>
              <a:rPr lang="ru-RU" sz="4000" b="1" i="1" dirty="0"/>
              <a:t>(князь </a:t>
            </a:r>
            <a:r>
              <a:rPr lang="ru-RU" sz="4000" b="1" i="1" dirty="0" err="1"/>
              <a:t>Верейский</a:t>
            </a:r>
            <a:r>
              <a:rPr lang="ru-RU" sz="4000" b="1" i="1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idx="1"/>
          </p:nvPr>
        </p:nvSpPr>
        <p:spPr>
          <a:xfrm>
            <a:off x="250825" y="549275"/>
            <a:ext cx="8497888" cy="4879989"/>
          </a:xfr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ru-RU" sz="4000" b="1" dirty="0"/>
              <a:t>Кто в доме Троекурова между всеми отличался, танцевал более всех, все барышни выбирали его и находили, что с ним легко вальсировать. </a:t>
            </a:r>
          </a:p>
          <a:p>
            <a:pPr algn="ctr">
              <a:buFontTx/>
              <a:buNone/>
            </a:pPr>
            <a:r>
              <a:rPr lang="ru-RU" sz="4000" b="1" i="1" dirty="0"/>
              <a:t>(Дефорж)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4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557338"/>
            <a:ext cx="8424863" cy="49672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1) Сколько душ крестьян было у Дубровского?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2) Сколько кошек было в загоревшейся усадьбе Дубровского?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3) Сколько денег предложил Дубровский </a:t>
            </a:r>
            <a:r>
              <a:rPr lang="ru-RU" sz="2800" dirty="0" err="1"/>
              <a:t>Дефоржу</a:t>
            </a:r>
            <a:r>
              <a:rPr lang="ru-RU" sz="2800" dirty="0"/>
              <a:t> за его документы?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2800" dirty="0"/>
              <a:t>4</a:t>
            </a:r>
            <a:r>
              <a:rPr lang="ru-RU" sz="2800" dirty="0" smtClean="0"/>
              <a:t>) </a:t>
            </a:r>
            <a:r>
              <a:rPr lang="ru-RU" sz="2800" dirty="0"/>
              <a:t>Сколько душ крепостных крестьян было у князя </a:t>
            </a:r>
            <a:r>
              <a:rPr lang="ru-RU" sz="2800" dirty="0" err="1"/>
              <a:t>Верейского</a:t>
            </a:r>
            <a:r>
              <a:rPr lang="ru-RU" sz="2800" dirty="0"/>
              <a:t>?</a:t>
            </a:r>
          </a:p>
        </p:txBody>
      </p:sp>
      <p:sp>
        <p:nvSpPr>
          <p:cNvPr id="48133" name="WordArt 5"/>
          <p:cNvSpPr>
            <a:spLocks noChangeArrowheads="1" noChangeShapeType="1" noTextEdit="1"/>
          </p:cNvSpPr>
          <p:nvPr/>
        </p:nvSpPr>
        <p:spPr bwMode="auto">
          <a:xfrm>
            <a:off x="7812088" y="1557338"/>
            <a:ext cx="647700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(70)</a:t>
            </a:r>
          </a:p>
        </p:txBody>
      </p:sp>
      <p:sp>
        <p:nvSpPr>
          <p:cNvPr id="48134" name="WordArt 6"/>
          <p:cNvSpPr>
            <a:spLocks noChangeArrowheads="1" noChangeShapeType="1" noTextEdit="1"/>
          </p:cNvSpPr>
          <p:nvPr/>
        </p:nvSpPr>
        <p:spPr bwMode="auto">
          <a:xfrm>
            <a:off x="2987675" y="2492375"/>
            <a:ext cx="1285875" cy="355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(одна)</a:t>
            </a:r>
          </a:p>
        </p:txBody>
      </p:sp>
      <p:sp>
        <p:nvSpPr>
          <p:cNvPr id="48135" name="WordArt 7"/>
          <p:cNvSpPr>
            <a:spLocks noChangeArrowheads="1" noChangeShapeType="1" noTextEdit="1"/>
          </p:cNvSpPr>
          <p:nvPr/>
        </p:nvSpPr>
        <p:spPr bwMode="auto">
          <a:xfrm>
            <a:off x="3419475" y="3357563"/>
            <a:ext cx="1296988" cy="3587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(10 тыс.)</a:t>
            </a:r>
          </a:p>
        </p:txBody>
      </p:sp>
      <p:sp>
        <p:nvSpPr>
          <p:cNvPr id="48138" name="WordArt 10"/>
          <p:cNvSpPr>
            <a:spLocks noChangeArrowheads="1" noChangeShapeType="1" noTextEdit="1"/>
          </p:cNvSpPr>
          <p:nvPr/>
        </p:nvSpPr>
        <p:spPr bwMode="auto">
          <a:xfrm>
            <a:off x="2786050" y="4214818"/>
            <a:ext cx="1835150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(3 тысячи)</a:t>
            </a:r>
          </a:p>
        </p:txBody>
      </p:sp>
      <p:sp>
        <p:nvSpPr>
          <p:cNvPr id="48139" name="WordArt 11"/>
          <p:cNvSpPr>
            <a:spLocks noChangeArrowheads="1" noChangeShapeType="1" noTextEdit="1"/>
          </p:cNvSpPr>
          <p:nvPr/>
        </p:nvSpPr>
        <p:spPr bwMode="auto">
          <a:xfrm>
            <a:off x="971550" y="404813"/>
            <a:ext cx="7529540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«Дубровский»  в  цифрах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1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 animBg="1"/>
      <p:bldP spid="48134" grpId="0" animBg="1"/>
      <p:bldP spid="48135" grpId="0" animBg="1"/>
      <p:bldP spid="48138" grpId="0" animBg="1"/>
      <p:bldP spid="481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484313"/>
            <a:ext cx="8893175" cy="4611687"/>
          </a:xfrm>
        </p:spPr>
        <p:txBody>
          <a:bodyPr/>
          <a:lstStyle/>
          <a:p>
            <a:pPr marL="609600" indent="-609600">
              <a:buFontTx/>
              <a:buAutoNum type="arabicParenR"/>
            </a:pPr>
            <a:r>
              <a:rPr lang="ru-RU" b="1" dirty="0"/>
              <a:t>Как называется деревня Троекурова? </a:t>
            </a:r>
          </a:p>
          <a:p>
            <a:pPr marL="609600" indent="-609600">
              <a:buFontTx/>
              <a:buNone/>
            </a:pPr>
            <a:r>
              <a:rPr lang="ru-RU" b="1" dirty="0"/>
              <a:t>(</a:t>
            </a:r>
            <a:r>
              <a:rPr lang="ru-RU" b="1" i="1" dirty="0"/>
              <a:t>Покровское</a:t>
            </a:r>
            <a:r>
              <a:rPr lang="ru-RU" b="1" dirty="0"/>
              <a:t>)</a:t>
            </a:r>
          </a:p>
          <a:p>
            <a:pPr marL="609600" indent="-609600">
              <a:buFontTx/>
              <a:buNone/>
            </a:pPr>
            <a:r>
              <a:rPr lang="ru-RU" b="1" dirty="0"/>
              <a:t>2) Как называется деревня Дубровского?</a:t>
            </a:r>
          </a:p>
          <a:p>
            <a:pPr marL="609600" indent="-609600">
              <a:buFontTx/>
              <a:buNone/>
            </a:pPr>
            <a:r>
              <a:rPr lang="ru-RU" b="1" dirty="0"/>
              <a:t>(</a:t>
            </a:r>
            <a:r>
              <a:rPr lang="ru-RU" b="1" dirty="0" err="1"/>
              <a:t>Кистенёвка</a:t>
            </a:r>
            <a:r>
              <a:rPr lang="ru-RU" b="1" dirty="0"/>
              <a:t>)</a:t>
            </a:r>
          </a:p>
          <a:p>
            <a:pPr marL="609600" indent="-609600">
              <a:buFontTx/>
              <a:buNone/>
            </a:pPr>
            <a:r>
              <a:rPr lang="ru-RU" b="1" dirty="0"/>
              <a:t>3) Как называлось имение князя </a:t>
            </a:r>
            <a:r>
              <a:rPr lang="ru-RU" b="1" dirty="0" err="1"/>
              <a:t>Верейского</a:t>
            </a:r>
            <a:r>
              <a:rPr lang="ru-RU" b="1" dirty="0"/>
              <a:t>? </a:t>
            </a:r>
          </a:p>
          <a:p>
            <a:pPr marL="609600" indent="-609600">
              <a:buFontTx/>
              <a:buNone/>
            </a:pPr>
            <a:r>
              <a:rPr lang="ru-RU" b="1" dirty="0"/>
              <a:t> (</a:t>
            </a:r>
            <a:r>
              <a:rPr lang="ru-RU" b="1" i="1" dirty="0" err="1"/>
              <a:t>Арбатово</a:t>
            </a:r>
            <a:r>
              <a:rPr lang="ru-RU" b="1" dirty="0"/>
              <a:t>)</a:t>
            </a:r>
          </a:p>
        </p:txBody>
      </p:sp>
      <p:sp>
        <p:nvSpPr>
          <p:cNvPr id="49156" name="WordArt 4"/>
          <p:cNvSpPr>
            <a:spLocks noChangeArrowheads="1" noChangeShapeType="1" noTextEdit="1"/>
          </p:cNvSpPr>
          <p:nvPr/>
        </p:nvSpPr>
        <p:spPr bwMode="auto">
          <a:xfrm>
            <a:off x="971550" y="476250"/>
            <a:ext cx="7458102" cy="8651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Impact"/>
              </a:rPr>
              <a:t>Дворянские  усадьбы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49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49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Шаблон для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🏇🏻 «Дубровский» за 11 минут. Краткое содержание по глава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3571876"/>
            <a:ext cx="5179672" cy="3071834"/>
          </a:xfrm>
          <a:prstGeom prst="rect">
            <a:avLst/>
          </a:prstGeom>
          <a:noFill/>
        </p:spPr>
      </p:pic>
      <p:pic>
        <p:nvPicPr>
          <p:cNvPr id="1030" name="Picture 6" descr="Правнук «разбойника Дубровского» живет в сорока километрах от Борисова |  EX-PRESS.LIV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357166"/>
            <a:ext cx="5066417" cy="3519472"/>
          </a:xfrm>
          <a:prstGeom prst="rect">
            <a:avLst/>
          </a:prstGeom>
          <a:noFill/>
        </p:spPr>
      </p:pic>
      <p:pic>
        <p:nvPicPr>
          <p:cNvPr id="1026" name="Picture 2" descr="Владимир Дубровский | OK.R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1500174"/>
            <a:ext cx="3929090" cy="39290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качать фон “Старый свиток бумаги” для презентаций PowerPoint, бесплат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714620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/>
              <a:t>Владимир Дубровский – благородный разбойник?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071678"/>
            <a:ext cx="4414846" cy="685808"/>
          </a:xfrm>
        </p:spPr>
        <p:txBody>
          <a:bodyPr>
            <a:normAutofit/>
          </a:bodyPr>
          <a:lstStyle/>
          <a:p>
            <a:r>
              <a:rPr lang="ru-RU" sz="3600" b="1" u="sng" dirty="0" smtClean="0"/>
              <a:t>Тема урока:</a:t>
            </a:r>
            <a:endParaRPr lang="ru-RU" sz="36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Шаблон для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28662" y="214290"/>
            <a:ext cx="69137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Владимир Дубровский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1000108"/>
            <a:ext cx="575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+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72264" y="928670"/>
            <a:ext cx="4154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28662" y="1785926"/>
            <a:ext cx="343427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Любящий</a:t>
            </a:r>
          </a:p>
          <a:p>
            <a:pPr algn="ct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Добрый</a:t>
            </a:r>
          </a:p>
          <a:p>
            <a:pPr algn="ctr"/>
            <a:r>
              <a:rPr lang="ru-RU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Справедливый</a:t>
            </a:r>
          </a:p>
          <a:p>
            <a:pPr algn="ct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Благородный</a:t>
            </a:r>
            <a:endParaRPr lang="ru-RU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29190" y="1785926"/>
            <a:ext cx="3788473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Мстит</a:t>
            </a:r>
          </a:p>
          <a:p>
            <a:pPr algn="ct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Организовывает</a:t>
            </a:r>
          </a:p>
          <a:p>
            <a:pPr algn="ctr"/>
            <a:r>
              <a:rPr lang="ru-RU" sz="3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ш</a:t>
            </a:r>
            <a:r>
              <a:rPr lang="ru-RU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айку</a:t>
            </a:r>
          </a:p>
          <a:p>
            <a:pPr algn="ctr"/>
            <a:r>
              <a:rPr lang="ru-RU" sz="36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Грабит</a:t>
            </a:r>
            <a:endParaRPr lang="ru-RU" sz="36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72" y="4357694"/>
            <a:ext cx="418633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своей природе</a:t>
            </a: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Человеческие качества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4357694"/>
            <a:ext cx="414709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«Разбойник поневоле»</a:t>
            </a:r>
          </a:p>
          <a:p>
            <a:pPr algn="ctr"/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Поступки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 rot="5400000">
            <a:off x="4286236" y="1428748"/>
            <a:ext cx="857280" cy="8286808"/>
          </a:xfrm>
          <a:prstGeom prst="rightBrace">
            <a:avLst>
              <a:gd name="adj1" fmla="val 8333"/>
              <a:gd name="adj2" fmla="val 5016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00034" y="5643578"/>
            <a:ext cx="8009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Благородный разбойник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качать фон “Старый свиток бумаги” для презентаций PowerPoint, бесплатн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4"/>
            <a:ext cx="8501122" cy="5857916"/>
          </a:xfrm>
        </p:spPr>
        <p:txBody>
          <a:bodyPr>
            <a:noAutofit/>
          </a:bodyPr>
          <a:lstStyle/>
          <a:p>
            <a:r>
              <a:rPr lang="ru-RU" sz="4000" b="1" u="sng" dirty="0"/>
              <a:t>Благородный разбойник</a:t>
            </a:r>
            <a:r>
              <a:rPr lang="ru-RU" sz="4000" u="sng" dirty="0"/>
              <a:t> – </a:t>
            </a:r>
            <a:r>
              <a:rPr lang="ru-RU" sz="4000" dirty="0"/>
              <a:t>литературный тип человека благородного происхождения (дворянина), который в силу различных обстоятельств оказывается вне закона. «Благородные разбойники» борются за справедливость, мстят своим обидчикам.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Шаблон для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37890" name="Picture 2" descr="Шаблон для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214282" y="302359"/>
            <a:ext cx="8643997" cy="65556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000" b="1" i="1" dirty="0" smtClean="0"/>
              <a:t>Благородный</a:t>
            </a:r>
            <a:r>
              <a:rPr lang="ru-RU" sz="3000" b="1" dirty="0" smtClean="0"/>
              <a:t> –</a:t>
            </a:r>
            <a:endParaRPr lang="ru-RU" sz="3000" dirty="0" smtClean="0"/>
          </a:p>
          <a:p>
            <a:pPr lvl="0"/>
            <a:r>
              <a:rPr lang="ru-RU" sz="3000" dirty="0" smtClean="0"/>
              <a:t>Высоконравственный, самоотверженно честный и открытый.</a:t>
            </a:r>
          </a:p>
          <a:p>
            <a:pPr lvl="0"/>
            <a:r>
              <a:rPr lang="ru-RU" sz="3000" dirty="0" smtClean="0"/>
              <a:t>Исключительный по своим качествам, изяществу.</a:t>
            </a:r>
          </a:p>
          <a:p>
            <a:pPr lvl="0"/>
            <a:r>
              <a:rPr lang="ru-RU" sz="3000" dirty="0" smtClean="0"/>
              <a:t>Дворянского происхождения, относящийся к дворянам</a:t>
            </a:r>
            <a:r>
              <a:rPr lang="ru-RU" sz="3000" i="1" dirty="0" smtClean="0"/>
              <a:t> (устар.).</a:t>
            </a:r>
            <a:endParaRPr lang="ru-RU" sz="3000" dirty="0" smtClean="0"/>
          </a:p>
          <a:p>
            <a:pPr lvl="0"/>
            <a:r>
              <a:rPr lang="ru-RU" sz="3000" dirty="0" smtClean="0"/>
              <a:t>Употр. в составе различных терминов для обозначения чем-н. выделяющихся разрядов, пород. Б. металлы, б. олень.</a:t>
            </a:r>
          </a:p>
          <a:p>
            <a:r>
              <a:rPr lang="ru-RU" sz="3000" b="1" i="1" dirty="0" smtClean="0"/>
              <a:t>Разбойник </a:t>
            </a:r>
            <a:r>
              <a:rPr lang="ru-RU" sz="3000" b="1" dirty="0" smtClean="0"/>
              <a:t>–</a:t>
            </a:r>
            <a:endParaRPr lang="ru-RU" sz="3000" dirty="0" smtClean="0"/>
          </a:p>
          <a:p>
            <a:pPr lvl="0"/>
            <a:r>
              <a:rPr lang="ru-RU" sz="3000" dirty="0" smtClean="0"/>
              <a:t>Человек, который занимается разбоем, грабитель. Перен.: отъявленный негодяй</a:t>
            </a:r>
            <a:r>
              <a:rPr lang="ru-RU" sz="3000" i="1" dirty="0" smtClean="0"/>
              <a:t> (разг.).</a:t>
            </a:r>
            <a:endParaRPr lang="ru-RU" sz="3000" dirty="0" smtClean="0"/>
          </a:p>
          <a:p>
            <a:pPr lvl="0"/>
            <a:r>
              <a:rPr lang="ru-RU" sz="3000" dirty="0" smtClean="0"/>
              <a:t>Шалун, баловник, негодник </a:t>
            </a:r>
            <a:r>
              <a:rPr lang="ru-RU" sz="3000" i="1" dirty="0" smtClean="0"/>
              <a:t>(обычно в обращении) (разг.).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Шаблон для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  <p:pic>
        <p:nvPicPr>
          <p:cNvPr id="37890" name="Picture 2" descr="Шаблон для презентац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928662" y="1643050"/>
            <a:ext cx="7358114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«Можно ли Владимира Дубровского назвать 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“</a:t>
            </a:r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благородным разбойником</a:t>
            </a:r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”</a:t>
            </a:r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?»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85918" y="642918"/>
            <a:ext cx="60214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Сочинение на тему: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458</Words>
  <Application>Microsoft Office PowerPoint</Application>
  <PresentationFormat>Экран (4:3)</PresentationFormat>
  <Paragraphs>77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Владимир Дубровский – благородный разбойник?</vt:lpstr>
      <vt:lpstr>Слайд 20</vt:lpstr>
      <vt:lpstr>Благородный разбойник – литературный тип человека благородного происхождения (дворянина), который в силу различных обстоятельств оказывается вне закона. «Благородные разбойники» борются за справедливость, мстят своим обидчикам.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Урок-игра по роману А.С. Пушкина "Дубровский"</dc:title>
  <dc:creator/>
  <cp:lastModifiedBy>User</cp:lastModifiedBy>
  <cp:revision>28</cp:revision>
  <dcterms:created xsi:type="dcterms:W3CDTF">1601-01-01T00:00:00Z</dcterms:created>
  <dcterms:modified xsi:type="dcterms:W3CDTF">2021-09-30T22:04:42Z</dcterms:modified>
</cp:coreProperties>
</file>