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AE4210-8AF0-4FEB-9A19-0F0050D2686A}" type="datetimeFigureOut">
              <a:rPr lang="ru-RU" smtClean="0"/>
              <a:pPr/>
              <a:t>09.09.2024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B49F3E-F90B-4DB9-A8C7-D0CB2C07E7D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125867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B49F3E-F90B-4DB9-A8C7-D0CB2C07E7D4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73ECD-96B2-4A25-A9A8-CABC68F1E72B}" type="datetimeFigureOut">
              <a:rPr lang="ru-RU" smtClean="0"/>
              <a:pPr/>
              <a:t>09.09.2024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DBD9F-58B4-4B4B-9132-C5EBAE462FD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439705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73ECD-96B2-4A25-A9A8-CABC68F1E72B}" type="datetimeFigureOut">
              <a:rPr lang="ru-RU" smtClean="0"/>
              <a:pPr/>
              <a:t>09.09.2024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DBD9F-58B4-4B4B-9132-C5EBAE462FD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369756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73ECD-96B2-4A25-A9A8-CABC68F1E72B}" type="datetimeFigureOut">
              <a:rPr lang="ru-RU" smtClean="0"/>
              <a:pPr/>
              <a:t>09.09.2024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DBD9F-58B4-4B4B-9132-C5EBAE462FD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885516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73ECD-96B2-4A25-A9A8-CABC68F1E72B}" type="datetimeFigureOut">
              <a:rPr lang="ru-RU" smtClean="0"/>
              <a:pPr/>
              <a:t>09.09.2024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DBD9F-58B4-4B4B-9132-C5EBAE462FD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011955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73ECD-96B2-4A25-A9A8-CABC68F1E72B}" type="datetimeFigureOut">
              <a:rPr lang="ru-RU" smtClean="0"/>
              <a:pPr/>
              <a:t>09.09.2024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DBD9F-58B4-4B4B-9132-C5EBAE462FD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878858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73ECD-96B2-4A25-A9A8-CABC68F1E72B}" type="datetimeFigureOut">
              <a:rPr lang="ru-RU" smtClean="0"/>
              <a:pPr/>
              <a:t>09.09.2024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DBD9F-58B4-4B4B-9132-C5EBAE462FD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722605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73ECD-96B2-4A25-A9A8-CABC68F1E72B}" type="datetimeFigureOut">
              <a:rPr lang="ru-RU" smtClean="0"/>
              <a:pPr/>
              <a:t>09.09.2024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DBD9F-58B4-4B4B-9132-C5EBAE462FD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999713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73ECD-96B2-4A25-A9A8-CABC68F1E72B}" type="datetimeFigureOut">
              <a:rPr lang="ru-RU" smtClean="0"/>
              <a:pPr/>
              <a:t>09.09.2024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DBD9F-58B4-4B4B-9132-C5EBAE462FD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030047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73ECD-96B2-4A25-A9A8-CABC68F1E72B}" type="datetimeFigureOut">
              <a:rPr lang="ru-RU" smtClean="0"/>
              <a:pPr/>
              <a:t>09.09.2024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DBD9F-58B4-4B4B-9132-C5EBAE462FD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749918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73ECD-96B2-4A25-A9A8-CABC68F1E72B}" type="datetimeFigureOut">
              <a:rPr lang="ru-RU" smtClean="0"/>
              <a:pPr/>
              <a:t>09.09.2024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DBD9F-58B4-4B4B-9132-C5EBAE462FD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737391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73ECD-96B2-4A25-A9A8-CABC68F1E72B}" type="datetimeFigureOut">
              <a:rPr lang="ru-RU" smtClean="0"/>
              <a:pPr/>
              <a:t>09.09.2024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DBD9F-58B4-4B4B-9132-C5EBAE462FD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303434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273ECD-96B2-4A25-A9A8-CABC68F1E72B}" type="datetimeFigureOut">
              <a:rPr lang="ru-RU" smtClean="0"/>
              <a:pPr/>
              <a:t>09.09.2024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BDBD9F-58B4-4B4B-9132-C5EBAE462FD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38866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12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11" Type="http://schemas.openxmlformats.org/officeDocument/2006/relationships/image" Target="../media/image11.jpe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260648"/>
            <a:ext cx="8568952" cy="6336704"/>
          </a:xfrm>
          <a:ln w="57150">
            <a:solidFill>
              <a:srgbClr val="FF0000"/>
            </a:solidFill>
          </a:ln>
        </p:spPr>
        <p:txBody>
          <a:bodyPr>
            <a:normAutofit fontScale="92500" lnSpcReduction="20000"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                    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                                                </a:t>
            </a:r>
            <a:endParaRPr lang="ru-RU" sz="15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3059832" y="261142"/>
            <a:ext cx="0" cy="633670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6012160" y="272647"/>
            <a:ext cx="0" cy="632519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" name="Овал 9"/>
          <p:cNvSpPr/>
          <p:nvPr/>
        </p:nvSpPr>
        <p:spPr>
          <a:xfrm>
            <a:off x="6143636" y="4143380"/>
            <a:ext cx="2592288" cy="1656184"/>
          </a:xfrm>
          <a:prstGeom prst="ellipse">
            <a:avLst/>
          </a:prstGeom>
          <a:ln>
            <a:solidFill>
              <a:srgbClr val="00B050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Сдай батарейку – спаси ёжика!</a:t>
            </a:r>
            <a:endParaRPr lang="ru-RU" sz="2000" b="1" dirty="0">
              <a:solidFill>
                <a:srgbClr val="FF0000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95536" y="2420888"/>
            <a:ext cx="2592288" cy="3888432"/>
          </a:xfrm>
          <a:prstGeom prst="rect">
            <a:avLst/>
          </a:prstGeom>
          <a:ln w="3810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i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b="1" i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b="1" i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b="1" i="1" u="sng" dirty="0" smtClean="0">
                <a:latin typeface="Times New Roman" pitchFamily="18" charset="0"/>
                <a:cs typeface="Times New Roman" pitchFamily="18" charset="0"/>
              </a:rPr>
              <a:t>Пункты приема батареек в городе Воронеж:</a:t>
            </a:r>
          </a:p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Остановка Манежная, ул.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Цюрупы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, 34. ГМ «Лента» ул. Домостроителей, 24 Московский просп., 129/1</a:t>
            </a:r>
          </a:p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ТРК «Град» Воронежская обл., пос. Солнечный, Парковая ул., 3 </a:t>
            </a:r>
          </a:p>
          <a:p>
            <a:pPr algn="ctr"/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Тц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«Галерея Чижова»</a:t>
            </a:r>
            <a:endParaRPr lang="ru-RU" sz="12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Вы тоже можете помочь природе. Для этого достаточно принести использованную </a:t>
            </a:r>
            <a:r>
              <a:rPr lang="ru-RU" sz="1200" b="1" smtClean="0">
                <a:latin typeface="Times New Roman" pitchFamily="18" charset="0"/>
                <a:cs typeface="Times New Roman" pitchFamily="18" charset="0"/>
              </a:rPr>
              <a:t>батарейку </a:t>
            </a:r>
            <a:r>
              <a:rPr lang="ru-RU" sz="1200" b="1" smtClean="0">
                <a:latin typeface="Times New Roman" pitchFamily="18" charset="0"/>
                <a:cs typeface="Times New Roman" pitchFamily="18" charset="0"/>
              </a:rPr>
              <a:t>…</a:t>
            </a:r>
            <a:endParaRPr lang="ru-RU" sz="12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Мы обязуемся аккуратно хранить собранные батарейки и в конце года доставить их в пункт приема.</a:t>
            </a:r>
          </a:p>
          <a:p>
            <a:pPr algn="ctr"/>
            <a:endParaRPr lang="ru-RU" sz="12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СДАЙ БАТАРЕЙКУ – СПАСИ ПРИРОДУ!</a:t>
            </a:r>
          </a:p>
          <a:p>
            <a:pPr algn="ctr"/>
            <a:endParaRPr lang="ru-RU" sz="12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b="1" u="sng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C:\Users\Пользователь\Desktop\252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500042"/>
            <a:ext cx="2378834" cy="1428760"/>
          </a:xfrm>
          <a:prstGeom prst="rect">
            <a:avLst/>
          </a:prstGeom>
          <a:noFill/>
          <a:ln w="28575">
            <a:solidFill>
              <a:srgbClr val="00B050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</p:pic>
      <p:sp>
        <p:nvSpPr>
          <p:cNvPr id="11" name="Прямоугольник 10"/>
          <p:cNvSpPr/>
          <p:nvPr/>
        </p:nvSpPr>
        <p:spPr>
          <a:xfrm>
            <a:off x="3286116" y="500042"/>
            <a:ext cx="2510020" cy="5953294"/>
          </a:xfrm>
          <a:prstGeom prst="rect">
            <a:avLst/>
          </a:prstGeom>
          <a:ln w="3810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fontAlgn="base"/>
            <a:r>
              <a:rPr lang="ru-RU" sz="1200" b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Что нужно сделать, что бы батарейки не навредили:</a:t>
            </a:r>
          </a:p>
          <a:p>
            <a:pPr fontAlgn="base">
              <a:buFont typeface="Arial" pitchFamily="34" charset="0"/>
              <a:buChar char="•"/>
            </a:pP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Как альтернативу гальваническим элементам можете использовать обычную розетку;</a:t>
            </a:r>
          </a:p>
          <a:p>
            <a:pPr fontAlgn="base">
              <a:buFont typeface="Arial" pitchFamily="34" charset="0"/>
              <a:buChar char="•"/>
            </a:pP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Берите аккумуляторные батареи, их можно заряжать и пользоваться до 2-5 лет;</a:t>
            </a:r>
          </a:p>
          <a:p>
            <a:pPr fontAlgn="base">
              <a:buFont typeface="Arial" pitchFamily="34" charset="0"/>
              <a:buChar char="•"/>
            </a:pP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Выбирайте элементы с надписью без ртути и кадмия;</a:t>
            </a:r>
          </a:p>
          <a:p>
            <a:pPr fontAlgn="base">
              <a:buFont typeface="Arial" pitchFamily="34" charset="0"/>
              <a:buChar char="•"/>
            </a:pP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 возможности уносите источники питания в специальный пункт приема;</a:t>
            </a:r>
          </a:p>
          <a:p>
            <a:pPr fontAlgn="base">
              <a:buFont typeface="Arial" pitchFamily="34" charset="0"/>
              <a:buChar char="•"/>
            </a:pP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Дома храните в закрытой коробке;</a:t>
            </a:r>
          </a:p>
          <a:p>
            <a:pPr fontAlgn="base">
              <a:buFont typeface="Arial" pitchFamily="34" charset="0"/>
              <a:buChar char="•"/>
            </a:pP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Вставляйте батарейку в устройство, соблюдая полярность;</a:t>
            </a:r>
          </a:p>
          <a:p>
            <a:pPr fontAlgn="base">
              <a:buFont typeface="Arial" pitchFamily="34" charset="0"/>
              <a:buChar char="•"/>
            </a:pP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 разбирайте отслужившие гальванические элементы;</a:t>
            </a:r>
          </a:p>
          <a:p>
            <a:pPr fontAlgn="base">
              <a:buFont typeface="Arial" pitchFamily="34" charset="0"/>
              <a:buChar char="•"/>
            </a:pP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Тщательно следите за детьми, они по незнанию могут проглотить этот красочный цилиндр;</a:t>
            </a:r>
          </a:p>
          <a:p>
            <a:pPr fontAlgn="base"/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fontAlgn="base"/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Таким образом, если соблюдать меры безопасности и пользоваться пунктами утилизации, то никакого вреда от батареек для окружающей среды и человека не будет!</a:t>
            </a:r>
          </a:p>
          <a:p>
            <a:endParaRPr lang="ru-RU" sz="14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Рисунок 11" descr="11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00192" y="1124744"/>
            <a:ext cx="2286000" cy="2199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83024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260648"/>
            <a:ext cx="8568952" cy="6336704"/>
          </a:xfrm>
          <a:ln w="57150"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                  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3059832" y="261142"/>
            <a:ext cx="0" cy="633670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6012160" y="272647"/>
            <a:ext cx="0" cy="632519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5" name="Прямоугольник 14"/>
          <p:cNvSpPr/>
          <p:nvPr/>
        </p:nvSpPr>
        <p:spPr>
          <a:xfrm>
            <a:off x="428596" y="357166"/>
            <a:ext cx="2592288" cy="6120680"/>
          </a:xfrm>
          <a:prstGeom prst="rect">
            <a:avLst/>
          </a:prstGeom>
          <a:ln w="3810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 smtClean="0"/>
          </a:p>
          <a:p>
            <a:pPr algn="ctr"/>
            <a:endParaRPr lang="ru-RU" sz="1400" b="1" dirty="0" smtClean="0"/>
          </a:p>
          <a:p>
            <a:pPr algn="ctr"/>
            <a:endParaRPr lang="ru-RU" sz="1400" b="1" dirty="0" smtClean="0"/>
          </a:p>
          <a:p>
            <a:pPr algn="ctr"/>
            <a:endParaRPr lang="ru-RU" sz="1400" b="1" dirty="0" smtClean="0"/>
          </a:p>
          <a:p>
            <a:pPr algn="ctr"/>
            <a:endParaRPr lang="ru-RU" sz="1400" b="1" dirty="0" smtClean="0"/>
          </a:p>
          <a:p>
            <a:pPr algn="ctr"/>
            <a:endParaRPr lang="ru-RU" sz="1400" b="1" dirty="0" smtClean="0"/>
          </a:p>
          <a:p>
            <a:pPr algn="ctr"/>
            <a:endParaRPr lang="ru-RU" sz="1400" b="1" dirty="0" smtClean="0"/>
          </a:p>
          <a:p>
            <a:pPr algn="ctr"/>
            <a:r>
              <a:rPr lang="ru-RU" sz="1400" b="1" dirty="0" smtClean="0"/>
              <a:t>Батарейка появилась очень давно. Днем ее рождения считается 20 марта 1800 года. Признано, что батарейку придумал ученый Александр Вольта.  </a:t>
            </a:r>
          </a:p>
          <a:p>
            <a:pPr algn="ctr"/>
            <a:r>
              <a:rPr lang="ru-RU" sz="1400" b="1" dirty="0" smtClean="0"/>
              <a:t>Изобретение батарейки  стало сенсацией. О нем говорили, что это чудесней даже телескопа и паровой машины. </a:t>
            </a:r>
            <a:endParaRPr lang="ru-RU" sz="1400" dirty="0" smtClean="0"/>
          </a:p>
          <a:p>
            <a:pPr algn="ctr"/>
            <a:endParaRPr lang="ru-RU" sz="1400" b="1" dirty="0" smtClean="0"/>
          </a:p>
          <a:p>
            <a:pPr algn="ctr"/>
            <a:endParaRPr lang="ru-RU" sz="1200" b="1" dirty="0" smtClean="0"/>
          </a:p>
        </p:txBody>
      </p:sp>
      <p:sp>
        <p:nvSpPr>
          <p:cNvPr id="2" name="Прямоугольник 1"/>
          <p:cNvSpPr/>
          <p:nvPr/>
        </p:nvSpPr>
        <p:spPr>
          <a:xfrm>
            <a:off x="3203848" y="428604"/>
            <a:ext cx="2664296" cy="6096740"/>
          </a:xfrm>
          <a:prstGeom prst="rect">
            <a:avLst/>
          </a:prstGeom>
          <a:ln w="3810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Помимо огромной пользы, которую приносят нам батарейки, они могут нанести окружающей нас природе, а значит и нам непоправимый вред.</a:t>
            </a:r>
          </a:p>
          <a:p>
            <a:pPr algn="ctr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В батарейке содержится много вредных металлов:</a:t>
            </a:r>
          </a:p>
          <a:p>
            <a:pPr algn="ctr"/>
            <a:endParaRPr lang="ru-RU" sz="12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b="1" u="sng" dirty="0" smtClean="0">
                <a:latin typeface="Times New Roman" pitchFamily="18" charset="0"/>
                <a:cs typeface="Times New Roman" pitchFamily="18" charset="0"/>
              </a:rPr>
              <a:t>СВИНЕЦ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: накапливается, в основном, в почках. Вызывает нервные расстройства, заболевания мозга.</a:t>
            </a:r>
          </a:p>
          <a:p>
            <a:pPr algn="ctr"/>
            <a:r>
              <a:rPr lang="ru-RU" sz="1200" b="1" u="sng" dirty="0" smtClean="0">
                <a:latin typeface="Times New Roman" pitchFamily="18" charset="0"/>
                <a:cs typeface="Times New Roman" pitchFamily="18" charset="0"/>
              </a:rPr>
              <a:t>КАДМИЙ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: накапливается в почках, печени, костях. Вызывает рак.</a:t>
            </a:r>
          </a:p>
          <a:p>
            <a:pPr algn="ctr"/>
            <a:r>
              <a:rPr lang="ru-RU" sz="1200" b="1" u="sng" dirty="0" smtClean="0">
                <a:latin typeface="Times New Roman" pitchFamily="18" charset="0"/>
                <a:cs typeface="Times New Roman" pitchFamily="18" charset="0"/>
              </a:rPr>
              <a:t>РТУТЬ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: является сильнейшим ядом. Влияет на мозг, печень, почки. Вызывает ухудшение слуха, зрения.</a:t>
            </a:r>
          </a:p>
          <a:p>
            <a:pPr algn="ctr"/>
            <a:endParaRPr lang="ru-RU" sz="12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b="1" dirty="0" smtClean="0"/>
          </a:p>
          <a:p>
            <a:pPr algn="ctr"/>
            <a:endParaRPr lang="ru-RU" sz="12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156176" y="404664"/>
            <a:ext cx="2592288" cy="6120680"/>
          </a:xfrm>
          <a:prstGeom prst="rect">
            <a:avLst/>
          </a:prstGeom>
          <a:ln w="3810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45720" indent="0" algn="just">
              <a:buNone/>
            </a:pPr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Батарейка попадает на свалку, где вместе с другим мусором загорается и тлеет. При этом в воздух, почву, близлежащие ручьи, водоемы попадает множество ядовитых веществ – </a:t>
            </a:r>
            <a:r>
              <a:rPr lang="ru-RU" sz="1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диоксинов</a:t>
            </a:r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Эти вредные вещества отравляют все вокруг: почву, воду, воздух.</a:t>
            </a:r>
          </a:p>
          <a:p>
            <a:pPr marL="45720" algn="just"/>
            <a:endParaRPr lang="ru-RU" sz="1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algn="just"/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Установлено: если мы не выбросим всего лишь одну батарейку в мусорное ведро, мы спасем </a:t>
            </a:r>
            <a:r>
              <a:rPr lang="ru-RU" sz="1200" b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 ежика, 2 кротов, 1000 дождевых червей</a:t>
            </a:r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45720" indent="0" algn="just">
              <a:buNone/>
            </a:pPr>
            <a:endParaRPr lang="ru-RU" sz="1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" name="Picture 2" descr="C:\Users\Пользователь\Desktop\pil-alessandro-volt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1428736"/>
            <a:ext cx="2267074" cy="1071570"/>
          </a:xfrm>
          <a:prstGeom prst="rect">
            <a:avLst/>
          </a:prstGeom>
          <a:noFill/>
          <a:ln w="28575">
            <a:solidFill>
              <a:srgbClr val="00B050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</p:pic>
      <p:sp>
        <p:nvSpPr>
          <p:cNvPr id="17" name="Прямоугольник 16"/>
          <p:cNvSpPr/>
          <p:nvPr/>
        </p:nvSpPr>
        <p:spPr>
          <a:xfrm>
            <a:off x="642910" y="571480"/>
            <a:ext cx="2071702" cy="57150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История рождения батарейки</a:t>
            </a:r>
            <a:endParaRPr lang="ru-RU" sz="16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" name="Picture 2" descr="C:\Users\Пользователь\Desktop\656327.jpg"/>
          <p:cNvPicPr>
            <a:picLocks noChangeAspect="1" noChangeArrowheads="1"/>
          </p:cNvPicPr>
          <p:nvPr/>
        </p:nvPicPr>
        <p:blipFill>
          <a:blip r:embed="rId4" cstate="print">
            <a:lum bright="-10000"/>
          </a:blip>
          <a:srcRect/>
          <a:stretch>
            <a:fillRect/>
          </a:stretch>
        </p:blipFill>
        <p:spPr bwMode="auto">
          <a:xfrm>
            <a:off x="714348" y="5214950"/>
            <a:ext cx="2000264" cy="1118481"/>
          </a:xfrm>
          <a:prstGeom prst="rect">
            <a:avLst/>
          </a:prstGeom>
          <a:noFill/>
          <a:ln w="28575">
            <a:solidFill>
              <a:srgbClr val="00B050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</p:pic>
      <p:pic>
        <p:nvPicPr>
          <p:cNvPr id="20" name="Picture 2" descr="C:\Users\Пользователь\Desktop\original.jpg"/>
          <p:cNvPicPr>
            <a:picLocks noChangeAspect="1" noChangeArrowheads="1"/>
          </p:cNvPicPr>
          <p:nvPr/>
        </p:nvPicPr>
        <p:blipFill>
          <a:blip r:embed="rId5" cstate="print">
            <a:lum bright="-10000"/>
          </a:blip>
          <a:srcRect/>
          <a:stretch>
            <a:fillRect/>
          </a:stretch>
        </p:blipFill>
        <p:spPr bwMode="auto">
          <a:xfrm>
            <a:off x="3428992" y="4929198"/>
            <a:ext cx="2164914" cy="1285884"/>
          </a:xfrm>
          <a:prstGeom prst="rect">
            <a:avLst/>
          </a:prstGeom>
          <a:noFill/>
          <a:ln w="28575">
            <a:solidFill>
              <a:srgbClr val="00B050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</p:pic>
      <p:pic>
        <p:nvPicPr>
          <p:cNvPr id="21" name="Picture 2" descr="C:\Users\Пользователь\Desktop\20P81З-900x90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28992" y="642918"/>
            <a:ext cx="500066" cy="500066"/>
          </a:xfrm>
          <a:prstGeom prst="rect">
            <a:avLst/>
          </a:prstGeom>
          <a:noFill/>
        </p:spPr>
      </p:pic>
      <p:pic>
        <p:nvPicPr>
          <p:cNvPr id="22" name="Picture 3" descr="C:\Users\Пользователь\Desktop\59625-30133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072066" y="571480"/>
            <a:ext cx="571504" cy="571504"/>
          </a:xfrm>
          <a:prstGeom prst="rect">
            <a:avLst/>
          </a:prstGeom>
          <a:noFill/>
        </p:spPr>
      </p:pic>
      <p:pic>
        <p:nvPicPr>
          <p:cNvPr id="23" name="Picture 7" descr="C:\Users\Пользователь\Desktop\72.jpe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214810" y="500042"/>
            <a:ext cx="642942" cy="603935"/>
          </a:xfrm>
          <a:prstGeom prst="rect">
            <a:avLst/>
          </a:prstGeom>
          <a:noFill/>
        </p:spPr>
      </p:pic>
      <p:pic>
        <p:nvPicPr>
          <p:cNvPr id="24" name="Picture 3" descr="C:\Users\Пользователь\Desktop\20140117113322-3559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357950" y="642918"/>
            <a:ext cx="2186003" cy="1214446"/>
          </a:xfrm>
          <a:prstGeom prst="rect">
            <a:avLst/>
          </a:prstGeom>
          <a:noFill/>
          <a:ln w="28575">
            <a:solidFill>
              <a:srgbClr val="00B050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</p:pic>
      <p:pic>
        <p:nvPicPr>
          <p:cNvPr id="25" name="Picture 2" descr="C:\Users\Пользователь\Desktop\batareiki_4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143768" y="5072074"/>
            <a:ext cx="785818" cy="1178727"/>
          </a:xfrm>
          <a:prstGeom prst="rect">
            <a:avLst/>
          </a:prstGeom>
          <a:noFill/>
        </p:spPr>
      </p:pic>
      <p:pic>
        <p:nvPicPr>
          <p:cNvPr id="26" name="Picture 3" descr="C:\Users\Пользователь\Desktop\ezh3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357950" y="5357826"/>
            <a:ext cx="681425" cy="500066"/>
          </a:xfrm>
          <a:prstGeom prst="rect">
            <a:avLst/>
          </a:prstGeom>
          <a:noFill/>
        </p:spPr>
      </p:pic>
      <p:pic>
        <p:nvPicPr>
          <p:cNvPr id="27" name="Picture 4" descr="C:\Users\Пользователь\Desktop\513f8d4793304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8001023" y="5357826"/>
            <a:ext cx="607391" cy="50006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088884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</TotalTime>
  <Words>401</Words>
  <Application>Microsoft Office PowerPoint</Application>
  <PresentationFormat>Экран (4:3)</PresentationFormat>
  <Paragraphs>90</Paragraphs>
  <Slides>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Слайд 1</vt:lpstr>
      <vt:lpstr>Слайд 2</vt:lpstr>
    </vt:vector>
  </TitlesOfParts>
  <Company>*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User</cp:lastModifiedBy>
  <cp:revision>27</cp:revision>
  <dcterms:created xsi:type="dcterms:W3CDTF">2012-05-02T11:38:01Z</dcterms:created>
  <dcterms:modified xsi:type="dcterms:W3CDTF">2024-09-09T19:02:04Z</dcterms:modified>
</cp:coreProperties>
</file>