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1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44" autoAdjust="0"/>
    <p:restoredTop sz="94660"/>
  </p:normalViewPr>
  <p:slideViewPr>
    <p:cSldViewPr snapToGrid="0">
      <p:cViewPr varScale="1">
        <p:scale>
          <a:sx n="80" d="100"/>
          <a:sy n="80" d="100"/>
        </p:scale>
        <p:origin x="37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84E79-7643-4633-94FD-742A978E4A36}" type="datetimeFigureOut">
              <a:rPr lang="ru-RU" smtClean="0"/>
              <a:t>08.04.2020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B0BBA-5987-4F5B-83CD-EF0CAEAF71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81607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84E79-7643-4633-94FD-742A978E4A36}" type="datetimeFigureOut">
              <a:rPr lang="ru-RU" smtClean="0"/>
              <a:t>08.04.2020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B0BBA-5987-4F5B-83CD-EF0CAEAF71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15787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84E79-7643-4633-94FD-742A978E4A36}" type="datetimeFigureOut">
              <a:rPr lang="ru-RU" smtClean="0"/>
              <a:t>08.04.2020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B0BBA-5987-4F5B-83CD-EF0CAEAF71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99776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84E79-7643-4633-94FD-742A978E4A36}" type="datetimeFigureOut">
              <a:rPr lang="ru-RU" smtClean="0"/>
              <a:t>08.04.2020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B0BBA-5987-4F5B-83CD-EF0CAEAF71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25159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84E79-7643-4633-94FD-742A978E4A36}" type="datetimeFigureOut">
              <a:rPr lang="ru-RU" smtClean="0"/>
              <a:t>08.04.2020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B0BBA-5987-4F5B-83CD-EF0CAEAF71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33242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84E79-7643-4633-94FD-742A978E4A36}" type="datetimeFigureOut">
              <a:rPr lang="ru-RU" smtClean="0"/>
              <a:t>08.04.2020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B0BBA-5987-4F5B-83CD-EF0CAEAF71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36496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84E79-7643-4633-94FD-742A978E4A36}" type="datetimeFigureOut">
              <a:rPr lang="ru-RU" smtClean="0"/>
              <a:t>08.04.2020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B0BBA-5987-4F5B-83CD-EF0CAEAF71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82106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84E79-7643-4633-94FD-742A978E4A36}" type="datetimeFigureOut">
              <a:rPr lang="ru-RU" smtClean="0"/>
              <a:t>08.04.2020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B0BBA-5987-4F5B-83CD-EF0CAEAF71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562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84E79-7643-4633-94FD-742A978E4A36}" type="datetimeFigureOut">
              <a:rPr lang="ru-RU" smtClean="0"/>
              <a:t>08.04.2020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B0BBA-5987-4F5B-83CD-EF0CAEAF71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14623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84E79-7643-4633-94FD-742A978E4A36}" type="datetimeFigureOut">
              <a:rPr lang="ru-RU" smtClean="0"/>
              <a:t>08.04.2020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B0BBA-5987-4F5B-83CD-EF0CAEAF71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64425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84E79-7643-4633-94FD-742A978E4A36}" type="datetimeFigureOut">
              <a:rPr lang="ru-RU" smtClean="0"/>
              <a:t>08.04.2020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B0BBA-5987-4F5B-83CD-EF0CAEAF7158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243717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84E79-7643-4633-94FD-742A978E4A36}" type="datetimeFigureOut">
              <a:rPr lang="ru-RU" smtClean="0"/>
              <a:t>08.04.2020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B0BBA-5987-4F5B-83CD-EF0CAEAF71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12795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84E79-7643-4633-94FD-742A978E4A36}" type="datetimeFigureOut">
              <a:rPr lang="ru-RU" smtClean="0"/>
              <a:t>08.04.2020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B0BBA-5987-4F5B-83CD-EF0CAEAF7158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958180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84E79-7643-4633-94FD-742A978E4A36}" type="datetimeFigureOut">
              <a:rPr lang="ru-RU" smtClean="0"/>
              <a:t>08.04.2020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B0BBA-5987-4F5B-83CD-EF0CAEAF71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62395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84E79-7643-4633-94FD-742A978E4A36}" type="datetimeFigureOut">
              <a:rPr lang="ru-RU" smtClean="0"/>
              <a:t>08.04.2020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B0BBA-5987-4F5B-83CD-EF0CAEAF71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94309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84E79-7643-4633-94FD-742A978E4A36}" type="datetimeFigureOut">
              <a:rPr lang="ru-RU" smtClean="0"/>
              <a:t>08.04.2020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B0BBA-5987-4F5B-83CD-EF0CAEAF71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72954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884E79-7643-4633-94FD-742A978E4A36}" type="datetimeFigureOut">
              <a:rPr lang="ru-RU" smtClean="0"/>
              <a:t>08.04.2020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BC4B0BBA-5987-4F5B-83CD-EF0CAEAF71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200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  <p:sldLayoutId id="2147483784" r:id="rId3"/>
    <p:sldLayoutId id="2147483785" r:id="rId4"/>
    <p:sldLayoutId id="2147483786" r:id="rId5"/>
    <p:sldLayoutId id="2147483787" r:id="rId6"/>
    <p:sldLayoutId id="2147483788" r:id="rId7"/>
    <p:sldLayoutId id="2147483789" r:id="rId8"/>
    <p:sldLayoutId id="2147483790" r:id="rId9"/>
    <p:sldLayoutId id="2147483791" r:id="rId10"/>
    <p:sldLayoutId id="2147483792" r:id="rId11"/>
    <p:sldLayoutId id="2147483793" r:id="rId12"/>
    <p:sldLayoutId id="2147483794" r:id="rId13"/>
    <p:sldLayoutId id="2147483795" r:id="rId14"/>
    <p:sldLayoutId id="2147483796" r:id="rId15"/>
    <p:sldLayoutId id="2147483797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81822" y="1258850"/>
            <a:ext cx="967925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Методическая копилка игр</a:t>
            </a:r>
            <a:endParaRPr lang="ru-RU" sz="54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6610" y="2113042"/>
            <a:ext cx="6268453" cy="4701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5256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24725" y="284291"/>
            <a:ext cx="8197379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000" b="1" cap="none" spc="0" dirty="0" smtClean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</a:rPr>
              <a:t>Игры на знакомство</a:t>
            </a:r>
            <a:endParaRPr lang="ru-RU" sz="6000" b="1" cap="none" spc="0" dirty="0">
              <a:ln w="12700">
                <a:solidFill>
                  <a:schemeClr val="accent5"/>
                </a:solidFill>
                <a:prstDash val="solid"/>
              </a:ln>
              <a:pattFill prst="ltDnDiag">
                <a:fgClr>
                  <a:schemeClr val="accent5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  <a:effectLst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95" y="1299954"/>
            <a:ext cx="6559438" cy="5313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4374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88" t="16878" r="19099" b="21503"/>
          <a:stretch/>
        </p:blipFill>
        <p:spPr>
          <a:xfrm>
            <a:off x="5751094" y="1718727"/>
            <a:ext cx="3767454" cy="3743610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2505" y="252663"/>
            <a:ext cx="9081497" cy="5788699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«Откроем сердце друг другу»</a:t>
            </a:r>
          </a:p>
          <a:p>
            <a:pPr marL="0" indent="0">
              <a:buNone/>
            </a:pPr>
            <a:r>
              <a:rPr lang="ru-RU" dirty="0" smtClean="0"/>
              <a:t>Каждый </a:t>
            </a:r>
            <a:r>
              <a:rPr lang="ru-RU" dirty="0"/>
              <a:t>игрок получает жетон в форме сердечка, на котором он пишет свое имя. Ведущий идет со шляпой по кругу. Игроки громко называют свои имена и опускают сердечки в шляпу. После этого ведущий второй раз проходит по кругу. Теперь задача игроков - достать из шляпы одно из сердечек, прочитать вслух написанное на нем имя, вспомнить того, кому оно принадлежит, и отдать его хозяину</a:t>
            </a:r>
            <a:r>
              <a:rPr lang="ru-RU" dirty="0" smtClean="0"/>
              <a:t>.</a:t>
            </a:r>
            <a:endParaRPr lang="ru-RU" dirty="0"/>
          </a:p>
          <a:p>
            <a:r>
              <a:rPr lang="ru-RU" dirty="0" smtClean="0">
                <a:solidFill>
                  <a:srgbClr val="FF0000"/>
                </a:solidFill>
              </a:rPr>
              <a:t>«Конверт откровений»</a:t>
            </a:r>
          </a:p>
          <a:p>
            <a:pPr marL="0" indent="0">
              <a:buNone/>
            </a:pPr>
            <a:r>
              <a:rPr lang="ru-RU" dirty="0"/>
              <a:t>Ребята сидят в кругу. У ведущего в руках красочно оформленный </a:t>
            </a:r>
            <a:r>
              <a:rPr lang="ru-RU" b="1" dirty="0"/>
              <a:t>конверт</a:t>
            </a:r>
            <a:r>
              <a:rPr lang="ru-RU" dirty="0"/>
              <a:t>, в котором заранее подготовлены вопросы на разные темы или на какую-то одну. Каждый по очереди вытягивает один вопрос и, прежде чем ответить на него, называет себя</a:t>
            </a:r>
            <a:r>
              <a:rPr lang="ru-RU" dirty="0" smtClean="0"/>
              <a:t>. Можно сделать второй круг – дети могут вытягивать вопрос и говорить: «Хочу, чтобы на это вопрос ответил(а)….»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«</a:t>
            </a:r>
            <a:r>
              <a:rPr lang="ru-RU" dirty="0" err="1" smtClean="0">
                <a:solidFill>
                  <a:srgbClr val="FF0000"/>
                </a:solidFill>
              </a:rPr>
              <a:t>Ханичиуа</a:t>
            </a:r>
            <a:r>
              <a:rPr lang="ru-RU" dirty="0" smtClean="0">
                <a:solidFill>
                  <a:srgbClr val="FF0000"/>
                </a:solidFill>
              </a:rPr>
              <a:t>»</a:t>
            </a:r>
          </a:p>
          <a:p>
            <a:pPr marL="0" indent="0">
              <a:buNone/>
            </a:pPr>
            <a:r>
              <a:rPr lang="ru-RU" dirty="0" smtClean="0"/>
              <a:t>Образуются </a:t>
            </a:r>
            <a:r>
              <a:rPr lang="ru-RU" dirty="0"/>
              <a:t>два круга - внешний и внутренний, пары поворачиваются спиной, наклоняются, здороваются за руку, кричат: "</a:t>
            </a:r>
            <a:r>
              <a:rPr lang="ru-RU" dirty="0" err="1"/>
              <a:t>Ханичиуа</a:t>
            </a:r>
            <a:r>
              <a:rPr lang="ru-RU" dirty="0"/>
              <a:t>!", поворачиваются друг к другу, крича "</a:t>
            </a:r>
            <a:r>
              <a:rPr lang="ru-RU" dirty="0" err="1"/>
              <a:t>Хэй</a:t>
            </a:r>
            <a:r>
              <a:rPr lang="ru-RU" dirty="0"/>
              <a:t>!", обнимаются и называют свое имя, затем внешний круг делает шаг </a:t>
            </a:r>
            <a:r>
              <a:rPr lang="ru-RU" dirty="0" smtClean="0"/>
              <a:t>вправо.</a:t>
            </a:r>
          </a:p>
          <a:p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118535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816" y="3272589"/>
            <a:ext cx="11175636" cy="3351973"/>
          </a:xfrm>
        </p:spPr>
      </p:pic>
      <p:sp>
        <p:nvSpPr>
          <p:cNvPr id="4" name="Прямоугольник 3"/>
          <p:cNvSpPr/>
          <p:nvPr/>
        </p:nvSpPr>
        <p:spPr>
          <a:xfrm>
            <a:off x="343816" y="428671"/>
            <a:ext cx="7431842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6000" b="1" cap="none" spc="0" dirty="0" smtClean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</a:rPr>
              <a:t>Игры на сплочение</a:t>
            </a:r>
            <a:endParaRPr lang="ru-RU" sz="6000" b="1" cap="none" spc="0" dirty="0">
              <a:ln w="12700">
                <a:solidFill>
                  <a:schemeClr val="accent5"/>
                </a:solidFill>
                <a:prstDash val="solid"/>
              </a:ln>
              <a:pattFill prst="ltDnDiag">
                <a:fgClr>
                  <a:schemeClr val="accent5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485679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4695" y="457201"/>
            <a:ext cx="9228221" cy="6268452"/>
          </a:xfrm>
        </p:spPr>
        <p:txBody>
          <a:bodyPr>
            <a:normAutofit fontScale="62500" lnSpcReduction="20000"/>
          </a:bodyPr>
          <a:lstStyle/>
          <a:p>
            <a:r>
              <a:rPr lang="ru-RU" sz="2600" dirty="0" smtClean="0">
                <a:solidFill>
                  <a:srgbClr val="FF0000"/>
                </a:solidFill>
              </a:rPr>
              <a:t>«Совпадения»</a:t>
            </a:r>
          </a:p>
          <a:p>
            <a:pPr marL="0" indent="0">
              <a:buNone/>
            </a:pPr>
            <a:r>
              <a:rPr lang="ru-RU" sz="2700" dirty="0" smtClean="0"/>
              <a:t>Участники </a:t>
            </a:r>
            <a:r>
              <a:rPr lang="ru-RU" sz="2700" dirty="0"/>
              <a:t>игры становятся в два круга лицом друг к другу (получается два круга внутренний и внешний</a:t>
            </a:r>
            <a:r>
              <a:rPr lang="ru-RU" sz="2700" dirty="0" smtClean="0"/>
              <a:t>). Вожатый объясняет правила: по </a:t>
            </a:r>
            <a:r>
              <a:rPr lang="ru-RU" sz="2700" dirty="0"/>
              <a:t>команде ведущего, на счет 3 участники показывают человеку стоящему напротив пальцы от 1 до 3; 1 палец - просто постояли, посмотрели друг другу в глаза, 2 пальца - пожали друг другу руки, 3 пальца - обнялись; в случае если участники показывают разное количество пальцев, выполняется действие соответствующее меньшему количеству (например, один показал 3 пальца, а другой 2 - просто пожали друг другу руки). Ведущий после того как участники выполнили действия дает команду «Переход» и внешний круг смещается на одного человека вправо. После этого ведущий снова считает: «Раз, два, три. Переход» и так до тех пор пока люди не пройдут полный круг, оказавшись снова в паре с тем же человеком с которым и начинали </a:t>
            </a:r>
            <a:r>
              <a:rPr lang="ru-RU" sz="2700" dirty="0" smtClean="0"/>
              <a:t>круг.</a:t>
            </a:r>
            <a:endParaRPr lang="ru-RU" sz="2700" dirty="0"/>
          </a:p>
          <a:p>
            <a:r>
              <a:rPr lang="ru-RU" sz="2600" dirty="0" smtClean="0">
                <a:solidFill>
                  <a:srgbClr val="FF0000"/>
                </a:solidFill>
              </a:rPr>
              <a:t>«Сиамские близнецы»</a:t>
            </a:r>
          </a:p>
          <a:p>
            <a:pPr marL="0" indent="0">
              <a:buNone/>
            </a:pPr>
            <a:r>
              <a:rPr lang="ru-RU" sz="2700" dirty="0"/>
              <a:t>Дети разбиваются на пары, встают плечом к плечу, обнимают друг друга одной рукой за пояс, одну ногу ставят рядом. Чтобы третья нога была «дружной», можно две ноги скрепить веревочкой. Теперь они сросшиеся близнецы: 2 головы, 3 ноги, одно туловище и 2 руки. Близнецам </a:t>
            </a:r>
            <a:r>
              <a:rPr lang="ru-RU" sz="2700" dirty="0" smtClean="0"/>
              <a:t>предлагается: походить </a:t>
            </a:r>
            <a:r>
              <a:rPr lang="ru-RU" sz="2700" dirty="0"/>
              <a:t>по </a:t>
            </a:r>
            <a:r>
              <a:rPr lang="ru-RU" sz="2700" dirty="0" smtClean="0"/>
              <a:t>помещению, присесть, лечь</a:t>
            </a:r>
            <a:r>
              <a:rPr lang="ru-RU" sz="2700" dirty="0"/>
              <a:t>, </a:t>
            </a:r>
            <a:r>
              <a:rPr lang="ru-RU" sz="2700" dirty="0" smtClean="0"/>
              <a:t>встать, нарисовать что-то и т.п.</a:t>
            </a:r>
            <a:endParaRPr lang="ru-RU" sz="2700" dirty="0"/>
          </a:p>
          <a:p>
            <a:r>
              <a:rPr lang="ru-RU" sz="2600" dirty="0" smtClean="0">
                <a:solidFill>
                  <a:srgbClr val="FF0000"/>
                </a:solidFill>
              </a:rPr>
              <a:t>«</a:t>
            </a:r>
            <a:r>
              <a:rPr lang="ru-RU" sz="2600" dirty="0">
                <a:solidFill>
                  <a:srgbClr val="FF0000"/>
                </a:solidFill>
              </a:rPr>
              <a:t>Б</a:t>
            </a:r>
            <a:r>
              <a:rPr lang="ru-RU" sz="2600" dirty="0" smtClean="0">
                <a:solidFill>
                  <a:srgbClr val="FF0000"/>
                </a:solidFill>
              </a:rPr>
              <a:t>орьба кланов»</a:t>
            </a:r>
          </a:p>
          <a:p>
            <a:pPr marL="0" indent="0">
              <a:buNone/>
            </a:pPr>
            <a:r>
              <a:rPr lang="ru-RU" sz="2600" dirty="0" smtClean="0">
                <a:solidFill>
                  <a:schemeClr val="tx1"/>
                </a:solidFill>
              </a:rPr>
              <a:t>Дети разделяются на 2-3 команды(клана). Каждая из команд должна запятнать как можно больше участников из других команд, тем самым, забрав их в свою команду. У каждой команды особый способ пятнания(например, у 1 – обнять двумя руками, у 2- взять за нос, а у 3 – пожать руку и т.п.). Для того, чтобы человек перешел в другую команду, пятнающему, помимо физического взаимодействия необходимо назвать имя пойманного. Если пятнающий ошибается с именем, то на него накладываются физические ограничения(в течение минуты прыгает на одной ноге и т.п.).</a:t>
            </a:r>
            <a:endParaRPr lang="ru-RU" sz="26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850397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333" y="1913021"/>
            <a:ext cx="8643909" cy="4523873"/>
          </a:xfrm>
        </p:spPr>
      </p:pic>
      <p:sp>
        <p:nvSpPr>
          <p:cNvPr id="4" name="Прямоугольник 3"/>
          <p:cNvSpPr/>
          <p:nvPr/>
        </p:nvSpPr>
        <p:spPr>
          <a:xfrm>
            <a:off x="90036" y="332420"/>
            <a:ext cx="946124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</a:rPr>
              <a:t>Игры на выявление лидера</a:t>
            </a:r>
            <a:endParaRPr lang="ru-RU" sz="5400" b="1" cap="none" spc="0" dirty="0">
              <a:ln w="12700">
                <a:solidFill>
                  <a:schemeClr val="accent5"/>
                </a:solidFill>
                <a:prstDash val="solid"/>
              </a:ln>
              <a:pattFill prst="ltDnDiag">
                <a:fgClr>
                  <a:schemeClr val="accent5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6841526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55" t="4561" r="24184" b="3509"/>
          <a:stretch/>
        </p:blipFill>
        <p:spPr>
          <a:xfrm>
            <a:off x="4716380" y="144379"/>
            <a:ext cx="4114800" cy="6304548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2821" y="276727"/>
            <a:ext cx="9107905" cy="6388768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«Напиши животное»</a:t>
            </a:r>
          </a:p>
          <a:p>
            <a:pPr marL="0" indent="0" fontAlgn="base">
              <a:buNone/>
            </a:pPr>
            <a:r>
              <a:rPr lang="ru-RU" dirty="0">
                <a:solidFill>
                  <a:schemeClr val="tx1"/>
                </a:solidFill>
              </a:rPr>
              <a:t>Каждый пишет на бумажке какое-нибудь животное, никому его не показывая. После того, как все животные написаны, все по очереди их зачитывают. После этого предлагается, не общаясь друг с другом, еще раз написать какое-нибудь </a:t>
            </a:r>
            <a:r>
              <a:rPr lang="ru-RU" dirty="0" smtClean="0">
                <a:solidFill>
                  <a:schemeClr val="tx1"/>
                </a:solidFill>
              </a:rPr>
              <a:t>животное. Итоговая </a:t>
            </a:r>
            <a:r>
              <a:rPr lang="ru-RU" dirty="0">
                <a:solidFill>
                  <a:schemeClr val="tx1"/>
                </a:solidFill>
              </a:rPr>
              <a:t>цель: у всех должен оказаться один и тот же зверь (это надо объяснить после первого круга</a:t>
            </a:r>
            <a:r>
              <a:rPr lang="ru-RU" dirty="0" smtClean="0">
                <a:solidFill>
                  <a:schemeClr val="tx1"/>
                </a:solidFill>
              </a:rPr>
              <a:t>).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rgbClr val="FF0000"/>
                </a:solidFill>
              </a:rPr>
              <a:t>«5 касаний»</a:t>
            </a: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</a:rPr>
              <a:t>На значительном расстоянии друг от друга чертятся 2 линии. Расстояние между ними и количество касаний могут варьироваться. Задача участников состоит в том, чтобы переправить всю команду от одной линии до другой. При этом все стартуют одновременно по сигналу ведущего. Одновременно вся группа может иметь не более 5 точек касания с землей.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rgbClr val="FF0000"/>
                </a:solidFill>
              </a:rPr>
              <a:t>«Джойстик»</a:t>
            </a: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</a:rPr>
              <a:t>Все встают друг против друга, причем каждый берет за руку соседа за большой палец. Большой палец соседа будет джойстиком. Первый в цепочке протягивает руку вперед над столом. На стол кладется небольшой предмет (монета, сережка и т.п.). Все закрывают глаза, кроме последнего участника команды. Он и управляет "джойстиком", передавая первому команду через остальных участников. Цель первого опустить палец точно на предмет на столе. Игру можно провести в форме соревнования.</a:t>
            </a:r>
            <a:endParaRPr lang="ru-RU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54945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0866" y="1835736"/>
            <a:ext cx="5286138" cy="4935106"/>
          </a:xfrm>
        </p:spPr>
      </p:pic>
      <p:sp>
        <p:nvSpPr>
          <p:cNvPr id="4" name="Прямоугольник 3"/>
          <p:cNvSpPr/>
          <p:nvPr/>
        </p:nvSpPr>
        <p:spPr>
          <a:xfrm>
            <a:off x="246926" y="188041"/>
            <a:ext cx="8594019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</a:rPr>
              <a:t>Игры на свежем воздухе</a:t>
            </a:r>
          </a:p>
          <a:p>
            <a:pPr algn="ctr"/>
            <a:r>
              <a:rPr lang="ru-RU" sz="5400" b="1" cap="none" spc="0" dirty="0" smtClean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</a:rPr>
              <a:t>(подвижные) </a:t>
            </a:r>
            <a:endParaRPr lang="ru-RU" sz="5400" b="1" cap="none" spc="0" dirty="0">
              <a:ln w="12700">
                <a:solidFill>
                  <a:schemeClr val="accent5"/>
                </a:solidFill>
                <a:prstDash val="solid"/>
              </a:ln>
              <a:pattFill prst="ltDnDiag">
                <a:fgClr>
                  <a:schemeClr val="accent5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518391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3642" y="2117558"/>
            <a:ext cx="5438274" cy="5438274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4695" y="204537"/>
            <a:ext cx="9685421" cy="5836825"/>
          </a:xfrm>
        </p:spPr>
        <p:txBody>
          <a:bodyPr>
            <a:noAutofit/>
          </a:bodyPr>
          <a:lstStyle/>
          <a:p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«Белки-орехи-шишки»</a:t>
            </a:r>
          </a:p>
          <a:p>
            <a:pPr marL="0" indent="0">
              <a:buNone/>
            </a:pPr>
            <a:r>
              <a:rPr lang="ru-RU" dirty="0" smtClean="0"/>
              <a:t>Все </a:t>
            </a:r>
            <a:r>
              <a:rPr lang="ru-RU" dirty="0"/>
              <a:t>ребята встают, взявшись за руки, по три человека, образуя «беличье гнездо». Между собой они договариваются, кто будет «белкой», кто - «орехом», кто - «шишкой». Водящий один, гнезда у него нет. Есть в этой игре ещё и ведущий, который произносит слова: «белки», «шишки», «орехи». Если он сказал «белки», то все белки оставляют свои гнезда и перебегают в другие. В это время водящий занимает свободное место в любом гнезде, становясь белкой. Тот, кому не хватило места в гнездах, становится водящим. Если ведущий говорит: «орехи», то местами меняются орехи и водящий, занявший место в гнезде, становится орехом. Водящий и ведущий могут быть разными людьми, а может обе функции выполнять один человек. Ведущим может быть подана команда: «белки, шишки, орехи», и тогда меняются местами сразу все.</a:t>
            </a:r>
            <a:endParaRPr lang="ru-RU" dirty="0"/>
          </a:p>
          <a:p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«Ножки»</a:t>
            </a:r>
          </a:p>
          <a:p>
            <a:pPr marL="0" indent="0">
              <a:buNone/>
            </a:pPr>
            <a:r>
              <a:rPr lang="ru-RU" dirty="0"/>
              <a:t>Дети встают в круг так, чтобы нога одного касалась ноги соседа (ноги на ширине плеч). Водящий делает шаг к любой из ног соседа. Сосед должен сделать то же самое той ногой, которой коснулся водящий и т.д. по кругу. Главное правило – не упасть!</a:t>
            </a:r>
            <a:endParaRPr lang="ru-RU" dirty="0"/>
          </a:p>
          <a:p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«Глаза в глаза»</a:t>
            </a:r>
            <a:endParaRPr lang="ru-RU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  <a:p>
            <a:pPr marL="0" indent="0">
              <a:buNone/>
            </a:pPr>
            <a:r>
              <a:rPr lang="ru-RU" dirty="0" smtClean="0"/>
              <a:t>Дети становятся в круг и опускают глаза, на счет 3 поднимают голову и, если встречаются взглядом с тем, на кого они подняли глаза, то громко кричат «выбыл», кто первый из пары встретившихся взглядами сказал «выбыл», тот остается в кругу, второй же выбывает.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092777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15" t="18640" r="8235" b="14687"/>
          <a:stretch/>
        </p:blipFill>
        <p:spPr>
          <a:xfrm>
            <a:off x="1972709" y="1624262"/>
            <a:ext cx="6378031" cy="5233738"/>
          </a:xfrm>
        </p:spPr>
      </p:pic>
      <p:sp>
        <p:nvSpPr>
          <p:cNvPr id="4" name="Прямоугольник 3"/>
          <p:cNvSpPr/>
          <p:nvPr/>
        </p:nvSpPr>
        <p:spPr>
          <a:xfrm>
            <a:off x="228149" y="169584"/>
            <a:ext cx="6617517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</a:rPr>
              <a:t>И</a:t>
            </a:r>
            <a:r>
              <a:rPr lang="ru-RU" sz="5400" b="1" cap="none" spc="0" dirty="0" smtClean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</a:rPr>
              <a:t>гры в помещении</a:t>
            </a:r>
          </a:p>
          <a:p>
            <a:pPr algn="ctr"/>
            <a:r>
              <a:rPr lang="ru-RU" sz="5400" b="1" dirty="0" smtClean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</a:rPr>
              <a:t>(</a:t>
            </a:r>
            <a:r>
              <a:rPr lang="ru-RU" sz="5400" b="1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</a:rPr>
              <a:t>н</a:t>
            </a:r>
            <a:r>
              <a:rPr lang="ru-RU" sz="5400" b="1" cap="none" spc="0" dirty="0" smtClean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</a:rPr>
              <a:t>еподвижные</a:t>
            </a:r>
            <a:r>
              <a:rPr lang="ru-RU" sz="5400" b="1" dirty="0" smtClean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</a:rPr>
              <a:t>)</a:t>
            </a:r>
            <a:endParaRPr lang="ru-RU" sz="5400" b="1" cap="none" spc="0" dirty="0">
              <a:ln w="12700">
                <a:solidFill>
                  <a:schemeClr val="accent5"/>
                </a:solidFill>
                <a:prstDash val="solid"/>
              </a:ln>
              <a:pattFill prst="ltDnDiag">
                <a:fgClr>
                  <a:schemeClr val="accent5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5675223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49" t="25283" r="21924" b="32075"/>
          <a:stretch/>
        </p:blipFill>
        <p:spPr>
          <a:xfrm>
            <a:off x="5599134" y="2167003"/>
            <a:ext cx="4070959" cy="3262543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2821" y="264695"/>
            <a:ext cx="10271672" cy="6449256"/>
          </a:xfrm>
        </p:spPr>
        <p:txBody>
          <a:bodyPr>
            <a:normAutofit lnSpcReduction="10000"/>
          </a:bodyPr>
          <a:lstStyle/>
          <a:p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«Три истории»</a:t>
            </a:r>
          </a:p>
          <a:p>
            <a:pPr marL="0" indent="0">
              <a:buNone/>
            </a:pPr>
            <a:r>
              <a:rPr lang="ru-RU" dirty="0"/>
              <a:t>К</a:t>
            </a:r>
            <a:r>
              <a:rPr lang="ru-RU" dirty="0" smtClean="0"/>
              <a:t>аждый ребенок </a:t>
            </a:r>
            <a:r>
              <a:rPr lang="ru-RU" dirty="0"/>
              <a:t>должен рассказать три истории из своей жизни. Две настоящие и одну выдуманную. Все остальные должны угадать, какая же история выдумана</a:t>
            </a:r>
            <a:r>
              <a:rPr lang="ru-RU" dirty="0" smtClean="0"/>
              <a:t>. Либо истории можно заменить на три-пять фактов о себе, вожатый обязательно играет с детьми.</a:t>
            </a:r>
            <a:endParaRPr lang="ru-RU" dirty="0"/>
          </a:p>
          <a:p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«Лотерея»</a:t>
            </a:r>
          </a:p>
          <a:p>
            <a:pPr marL="0" indent="0">
              <a:buNone/>
            </a:pPr>
            <a:r>
              <a:rPr lang="ru-RU" dirty="0" smtClean="0">
                <a:solidFill>
                  <a:schemeClr val="tx1"/>
                </a:solidFill>
              </a:rPr>
              <a:t>Вожатый раздает детям заранее подготовленные лотерейные билетики и объявляет начало розыгрыша. Вожатый будет вытаскивать из мешочка листики с какой-то характеристикой или фактом о человеке. Как только этот факт объявлен, задача участников – найти человека, у которого эта характеристика есть. Как только у игрока заполнены все клеточки он кричит: «БИНГО!». Задача детей быстрее всех заполнить лотерейный билетик.</a:t>
            </a:r>
            <a:endParaRPr lang="ru-RU" dirty="0" smtClean="0">
              <a:solidFill>
                <a:schemeClr val="accent6">
                  <a:lumMod val="60000"/>
                  <a:lumOff val="40000"/>
                </a:schemeClr>
              </a:solidFill>
            </a:endParaRPr>
          </a:p>
          <a:p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«Руки на стол»</a:t>
            </a: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</a:rPr>
              <a:t>Играющие делятся на две равные группы и садятся по обе стороны стола. Одна группа получает какой-нибудь небольшой предмет: монету, пуговицу, резинку – и начинает передавать ее под столом. Неожиданно один из играющих другой группы громко говорит: “Руки на стол!”. Тотчас вся группа, передававшая предмет, должна положить обе руки на стол ладонями вниз. У кого-нибудь под ладонью обязательно должен находиться предмет. Вторая группа должна угадать, у кого он находиться, причем угадывает один, советуясь с товарищами. Если он угадает, предмет переходит к его группе. Тогда вся группа начинает передавать предмет под столом, а первая группа угадывает, у кого он находится. Если не угадает, то предмет остается у первой группы и она выигрывает очко. Так играют до условленного количества выигрышных очков.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1948018"/>
      </p:ext>
    </p:extLst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Красный и оранжевый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177</TotalTime>
  <Words>1212</Words>
  <Application>Microsoft Office PowerPoint</Application>
  <PresentationFormat>Широкоэкранный</PresentationFormat>
  <Paragraphs>39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Arial</vt:lpstr>
      <vt:lpstr>Trebuchet MS</vt:lpstr>
      <vt:lpstr>Wingdings 3</vt:lpstr>
      <vt:lpstr>Грань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Admin</cp:lastModifiedBy>
  <cp:revision>16</cp:revision>
  <dcterms:created xsi:type="dcterms:W3CDTF">2020-04-08T17:17:00Z</dcterms:created>
  <dcterms:modified xsi:type="dcterms:W3CDTF">2020-04-08T20:14:05Z</dcterms:modified>
</cp:coreProperties>
</file>