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8" r:id="rId2"/>
    <p:sldId id="261" r:id="rId3"/>
    <p:sldId id="290" r:id="rId4"/>
    <p:sldId id="262" r:id="rId5"/>
    <p:sldId id="273" r:id="rId6"/>
    <p:sldId id="263" r:id="rId7"/>
    <p:sldId id="265" r:id="rId8"/>
    <p:sldId id="266" r:id="rId9"/>
    <p:sldId id="268" r:id="rId10"/>
    <p:sldId id="269" r:id="rId11"/>
    <p:sldId id="271" r:id="rId12"/>
    <p:sldId id="267" r:id="rId13"/>
    <p:sldId id="277" r:id="rId14"/>
    <p:sldId id="278" r:id="rId15"/>
    <p:sldId id="279" r:id="rId16"/>
    <p:sldId id="283" r:id="rId17"/>
    <p:sldId id="280" r:id="rId18"/>
    <p:sldId id="281" r:id="rId19"/>
    <p:sldId id="282" r:id="rId20"/>
    <p:sldId id="292" r:id="rId21"/>
    <p:sldId id="284" r:id="rId22"/>
    <p:sldId id="285" r:id="rId23"/>
    <p:sldId id="289" r:id="rId24"/>
    <p:sldId id="291" r:id="rId25"/>
    <p:sldId id="298" r:id="rId26"/>
    <p:sldId id="287" r:id="rId27"/>
    <p:sldId id="288" r:id="rId28"/>
    <p:sldId id="293" r:id="rId29"/>
    <p:sldId id="294" r:id="rId30"/>
    <p:sldId id="295" r:id="rId31"/>
    <p:sldId id="296" r:id="rId32"/>
    <p:sldId id="29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 autoAdjust="0"/>
    <p:restoredTop sz="87896" autoAdjust="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6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F4D7D-2BB7-463D-AB84-270B8AFFC3D2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1BA5A-DD42-48BD-BA40-DB7B635C14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Прежде чем дать  определение, что такое моделирование – повторим прошлый урок.</a:t>
            </a:r>
          </a:p>
          <a:p>
            <a:r>
              <a:rPr lang="ru-RU" dirty="0" smtClean="0"/>
              <a:t>Задача данного этапа:</a:t>
            </a:r>
            <a:r>
              <a:rPr lang="ru-RU" baseline="0" dirty="0" smtClean="0"/>
              <a:t> повторение опорных знаний по конструированию фартука, формирование познавательных мотивов к усвоению новых знаний.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</a:t>
            </a:r>
            <a:r>
              <a:rPr lang="ru-RU" i="1" dirty="0" smtClean="0"/>
              <a:t>Девочки, давайте вспомним, когда и как появился фартук.  Было дано двум учащимся опережающее задание «История фартука» с презентацией сладов.</a:t>
            </a:r>
            <a:r>
              <a:rPr lang="ru-RU" i="1" baseline="0" dirty="0" smtClean="0"/>
              <a:t> 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dirty="0" smtClean="0">
                <a:solidFill>
                  <a:srgbClr val="002060"/>
                </a:solidFill>
              </a:rPr>
              <a:t>Теперь более подробнее узнаем сколько людей – профессионалов работает над созданием одежды.</a:t>
            </a:r>
            <a:r>
              <a:rPr lang="ru-RU" sz="1200" b="0" dirty="0" smtClean="0"/>
              <a:t> 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002060"/>
                </a:solidFill>
              </a:rPr>
              <a:t>-Для</a:t>
            </a:r>
            <a:r>
              <a:rPr lang="ru-RU" baseline="0" dirty="0" smtClean="0">
                <a:solidFill>
                  <a:srgbClr val="002060"/>
                </a:solidFill>
              </a:rPr>
              <a:t> того чтобы понять как выполняется процесс « моделирование» фартука. Поработаем по группам – определение сходства и различия разных моделей фартуков.</a:t>
            </a:r>
          </a:p>
          <a:p>
            <a:pPr algn="l"/>
            <a:r>
              <a:rPr lang="ru-RU" baseline="0" dirty="0" smtClean="0">
                <a:solidFill>
                  <a:srgbClr val="002060"/>
                </a:solidFill>
              </a:rPr>
              <a:t>Подвожу учащихся к выводу, что модели фартуков отличаются друг от друга формой, отделкой, цветом.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3.3 </a:t>
            </a:r>
            <a:r>
              <a:rPr lang="ru-RU" b="0" i="1" dirty="0" smtClean="0"/>
              <a:t>Объяснения</a:t>
            </a:r>
            <a:r>
              <a:rPr lang="ru-RU" b="0" i="1" baseline="0" dirty="0" smtClean="0"/>
              <a:t> учителем способы моделирования</a:t>
            </a:r>
            <a:r>
              <a:rPr lang="ru-RU" b="0" i="1" dirty="0" smtClean="0"/>
              <a:t>: </a:t>
            </a:r>
            <a:r>
              <a:rPr lang="ru-RU" baseline="0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Второй способ </a:t>
            </a:r>
            <a:r>
              <a:rPr lang="ru-RU" dirty="0" smtClean="0"/>
              <a:t>моделирования – применение художественной отделки</a:t>
            </a:r>
            <a:r>
              <a:rPr lang="ru-RU" baseline="0" dirty="0" smtClean="0"/>
              <a:t> ( вышивки, аппликации, тесьмы, кружево, декоративные строчки 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 теперь выполним следующие</a:t>
            </a:r>
            <a:r>
              <a:rPr lang="ru-RU" baseline="0" dirty="0" smtClean="0"/>
              <a:t> задания на усвоения новых способов.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   </a:t>
            </a:r>
            <a:r>
              <a:rPr lang="ru-RU" b="0" dirty="0" smtClean="0"/>
              <a:t>А теперь перейдем к </a:t>
            </a:r>
            <a:r>
              <a:rPr lang="ru-RU" b="1" dirty="0" smtClean="0"/>
              <a:t>третьему способу </a:t>
            </a:r>
            <a:r>
              <a:rPr lang="ru-RU" dirty="0" smtClean="0"/>
              <a:t>– моделирование цветом.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</a:t>
            </a:r>
            <a:r>
              <a:rPr lang="ru-RU" i="1" dirty="0" smtClean="0"/>
              <a:t>Задания учащихся на усвоение новых </a:t>
            </a:r>
            <a:r>
              <a:rPr lang="ru-RU" i="1" baseline="0" dirty="0" smtClean="0"/>
              <a:t> знаний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Каждой группе раздаются листочки с фартуком</a:t>
            </a:r>
            <a:r>
              <a:rPr lang="ru-RU" baseline="0" dirty="0" smtClean="0"/>
              <a:t> и лоскутки тканей. Ваша задача: подобрать к голубой отделки  ткань по цвету и подложить под рисунок фартука.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0" i="1" dirty="0" smtClean="0"/>
              <a:t>-Объяснения учащимся приемы моделирования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Задание учащимся на повторение.</a:t>
            </a:r>
            <a:r>
              <a:rPr lang="ru-RU" baseline="0" dirty="0" smtClean="0"/>
              <a:t> </a:t>
            </a:r>
            <a:r>
              <a:rPr lang="ru-RU" dirty="0" smtClean="0"/>
              <a:t>Прежде чем заняться моделированием нужно знать название всех деталей и</a:t>
            </a:r>
            <a:r>
              <a:rPr lang="ru-RU" baseline="0" dirty="0" smtClean="0"/>
              <a:t> линей фартука.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0" i="1" dirty="0" smtClean="0"/>
              <a:t>-Объяснение и показ учителем</a:t>
            </a:r>
            <a:r>
              <a:rPr lang="ru-RU" b="0" i="1" baseline="0" dirty="0" smtClean="0"/>
              <a:t> приемов моделирования</a:t>
            </a:r>
            <a:endParaRPr lang="ru-RU" b="0" i="1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5.1 При выполнении практической работы вы будите использовать ножницы, поэтому необходимо соблюдать определенные правила при работе с ними.</a:t>
            </a:r>
            <a:r>
              <a:rPr lang="ru-RU" baseline="0" dirty="0" smtClean="0"/>
              <a:t> Перед вами два снимка. На каком из снимков правильно подаются ножницы. ( на первом снимке)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Практическую работу учащиеся выполняют по технологическим</a:t>
            </a:r>
            <a:r>
              <a:rPr lang="ru-RU" baseline="0" dirty="0" smtClean="0"/>
              <a:t> картам «Моделирование фартука» и плану. У каждой учащейся на столе альбомный лист, шаблон - выкройка, карандаши, ножницы, клей, цветная бумага. Контроль  и  индивидуальная помощь учителя учащимся. </a:t>
            </a:r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1BA5A-DD42-48BD-BA40-DB7B635C14C4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96B78-82FE-4770-AA2E-0FE878D9A3AA}" type="datetimeFigureOut">
              <a:rPr lang="ru-RU" smtClean="0"/>
              <a:pPr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5A8CB-30F6-49B6-BF4F-46014ADEF5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wmf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1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c/1/55/395/55395355_0.jpg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8.jpeg"/><Relationship Id="rId4" Type="http://schemas.openxmlformats.org/officeDocument/2006/relationships/image" Target="../media/image53.jpeg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772816"/>
            <a:ext cx="4038600" cy="452596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Учитель </a:t>
            </a:r>
            <a:r>
              <a:rPr lang="ru-RU" b="1" dirty="0" smtClean="0">
                <a:solidFill>
                  <a:srgbClr val="002060"/>
                </a:solidFill>
              </a:rPr>
              <a:t>технологии </a:t>
            </a:r>
            <a:r>
              <a:rPr lang="ru-RU" b="1" dirty="0" smtClean="0">
                <a:solidFill>
                  <a:srgbClr val="002060"/>
                </a:solidFill>
              </a:rPr>
              <a:t>МБОУ </a:t>
            </a:r>
            <a:r>
              <a:rPr lang="ru-RU" b="1" dirty="0" smtClean="0">
                <a:solidFill>
                  <a:srgbClr val="002060"/>
                </a:solidFill>
              </a:rPr>
              <a:t>СОШ №2 </a:t>
            </a:r>
            <a:r>
              <a:rPr lang="ru-RU" b="1" dirty="0" err="1" smtClean="0">
                <a:solidFill>
                  <a:srgbClr val="002060"/>
                </a:solidFill>
              </a:rPr>
              <a:t>п</a:t>
            </a:r>
            <a:r>
              <a:rPr lang="ru-RU" b="1" dirty="0" smtClean="0">
                <a:solidFill>
                  <a:srgbClr val="002060"/>
                </a:solidFill>
              </a:rPr>
              <a:t> Первомайский .</a:t>
            </a:r>
            <a:r>
              <a:rPr lang="ru-RU" b="1" dirty="0" err="1" smtClean="0">
                <a:solidFill>
                  <a:srgbClr val="002060"/>
                </a:solidFill>
              </a:rPr>
              <a:t>Ведмицкая</a:t>
            </a:r>
            <a:r>
              <a:rPr lang="ru-RU" b="1" dirty="0" smtClean="0">
                <a:solidFill>
                  <a:srgbClr val="002060"/>
                </a:solidFill>
              </a:rPr>
              <a:t> В.Э.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Урок по технологии изготовления швейного изделия (фартук) </a:t>
            </a:r>
            <a:r>
              <a:rPr lang="ru-RU" sz="4000" b="1" dirty="0" smtClean="0">
                <a:solidFill>
                  <a:srgbClr val="002060"/>
                </a:solidFill>
              </a:rPr>
              <a:t>5- </a:t>
            </a:r>
            <a:r>
              <a:rPr lang="ru-RU" sz="4000" b="1" dirty="0" smtClean="0">
                <a:solidFill>
                  <a:srgbClr val="002060"/>
                </a:solidFill>
              </a:rPr>
              <a:t>класса по теме: «Моделирование фартука».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Содержимое 6" descr="C:\Users\Lenovo\Desktop\мамено\фото ф.jpg"/>
          <p:cNvPicPr>
            <a:picLocks noGrp="1"/>
          </p:cNvPicPr>
          <p:nvPr>
            <p:ph sz="half" idx="2"/>
          </p:nvPr>
        </p:nvPicPr>
        <p:blipFill>
          <a:blip r:embed="rId3" cstate="email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36096" y="4005064"/>
            <a:ext cx="30963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II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Повторение пройденного материала: </a:t>
            </a:r>
            <a:endParaRPr lang="ru-RU" sz="3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068960"/>
            <a:ext cx="1938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0" y="3830852"/>
            <a:ext cx="54360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2.Какую функцию выполняет фартук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i="1" dirty="0" smtClean="0">
                <a:solidFill>
                  <a:srgbClr val="002060"/>
                </a:solidFill>
              </a:rPr>
              <a:t>для защиты одежды от загрязнения  при</a:t>
            </a:r>
          </a:p>
          <a:p>
            <a:r>
              <a:rPr lang="ru-RU" sz="2400" i="1" dirty="0" smtClean="0">
                <a:solidFill>
                  <a:srgbClr val="002060"/>
                </a:solidFill>
              </a:rPr>
              <a:t>уборке ,приготовлении пищи) </a:t>
            </a: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1484784"/>
            <a:ext cx="55081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 вы думаете, с чего начинается изготовления любого изделия? </a:t>
            </a:r>
            <a:r>
              <a:rPr lang="ru-RU" sz="2400" i="1" dirty="0" smtClean="0">
                <a:solidFill>
                  <a:srgbClr val="002060"/>
                </a:solidFill>
              </a:rPr>
              <a:t>(конструирования</a:t>
            </a:r>
            <a:r>
              <a:rPr lang="ru-RU" sz="2800" i="1" dirty="0" smtClean="0">
                <a:solidFill>
                  <a:srgbClr val="002060"/>
                </a:solidFill>
              </a:rPr>
              <a:t>)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157192"/>
            <a:ext cx="6084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solidFill>
                <a:srgbClr val="002060"/>
              </a:solidFill>
            </a:endParaRPr>
          </a:p>
        </p:txBody>
      </p:sp>
      <p:pic>
        <p:nvPicPr>
          <p:cNvPr id="11" name="Picture 17" descr="j0396608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653136"/>
            <a:ext cx="14319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сканирование0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56176" y="980728"/>
            <a:ext cx="2448272" cy="3528393"/>
          </a:xfrm>
          <a:noFill/>
        </p:spPr>
      </p:pic>
      <p:pic>
        <p:nvPicPr>
          <p:cNvPr id="14" name="Picture 13" descr="j0397492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4797152"/>
            <a:ext cx="1825625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4788024" cy="68580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какой ткани лучше пошить фартук</a:t>
            </a: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?(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Х/б, лен - эти ткани хорошо стираются)</a:t>
            </a:r>
            <a:endParaRPr lang="ru-RU" sz="24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861048"/>
            <a:ext cx="4932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4.Какие мерки необходимо  снять, чтобы построить чертёж фартука</a:t>
            </a: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Сб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Дн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Шн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ru-RU" sz="24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 descr="сканирование000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4067944" cy="3312368"/>
          </a:xfrm>
          <a:prstGeom prst="round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Picture 1" descr="C:\Users\Lenovo\Desktop\ткань для фарт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995936" cy="292494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3771900"/>
            <a:ext cx="11430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2420888"/>
            <a:ext cx="457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10253F"/>
                </a:solidFill>
                <a:cs typeface="Times New Roman" pitchFamily="18" charset="0"/>
              </a:rPr>
              <a:t>История фартука начинается с древних Египта и Греции.</a:t>
            </a:r>
          </a:p>
          <a:p>
            <a:r>
              <a:rPr lang="ru-RU" sz="2400" i="1" dirty="0" smtClean="0">
                <a:solidFill>
                  <a:srgbClr val="002060"/>
                </a:solidFill>
                <a:cs typeface="Arial" charset="0"/>
              </a:rPr>
              <a:t>Мужчины, состоящие на государственной службе, пользовались примитивной драпировкой. Она прикреплялась спереди к поясу, который представлял собой  узкую полоску кожи или связанные тростниковые стебли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Lenovo\Desktop\др ф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1595306" cy="3096344"/>
          </a:xfrm>
          <a:prstGeom prst="rect">
            <a:avLst/>
          </a:prstGeom>
          <a:noFill/>
        </p:spPr>
      </p:pic>
      <p:pic>
        <p:nvPicPr>
          <p:cNvPr id="8" name="Рисунок 8" descr="nm_ancient_Egyptians_080328_m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05400" y="476672"/>
            <a:ext cx="4038600" cy="363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0"/>
            <a:ext cx="53285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III.</a:t>
            </a:r>
            <a:r>
              <a:rPr lang="ru-RU" sz="2800" b="1" dirty="0" smtClean="0">
                <a:solidFill>
                  <a:srgbClr val="002060"/>
                </a:solidFill>
              </a:rPr>
              <a:t> Изучение нового материала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3.1 История фартука ( две девочки заранее подготовили выступление на эту тему)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5508104" cy="65973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течением времени передник становится повсеместно распространенным видом одежды. Это был кусок ткани, средняя часть которой, собранная в складки, прикладывалась к корпусу спереди, остальная обертывалась вокруг тела и крепилась свободным концом, заправляемым за среднюю часть. Держался передник с помощью пояса.</a:t>
            </a:r>
          </a:p>
          <a:p>
            <a:pPr>
              <a:buNone/>
            </a:pPr>
            <a:r>
              <a:rPr lang="ru-RU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 так же известно, что в Древней Греции мужчины сначала тоже носили передник, повязанный вокруг бедер, а поверх его надевали </a:t>
            </a:r>
            <a:r>
              <a:rPr lang="ru-RU" sz="20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хлену</a:t>
            </a:r>
            <a:r>
              <a:rPr lang="ru-RU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(большой шерстяной платок). Позже передник стали повязывать поверх хитона.</a:t>
            </a:r>
          </a:p>
          <a:p>
            <a:pPr>
              <a:buNone/>
            </a:pPr>
            <a:r>
              <a:rPr lang="ru-RU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Передник являлся также частью одежды других древневосточных народов. Так, например, он был широко распространен в Западной Азии.</a:t>
            </a:r>
          </a:p>
          <a:p>
            <a:endParaRPr lang="ru-RU" sz="2000" b="1" i="1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br_0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96136" y="1052736"/>
            <a:ext cx="3131840" cy="392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32129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Передник был характерной принадлежностью мужской одежды и у этрусков. </a:t>
            </a:r>
            <a:r>
              <a:rPr lang="ru-RU" sz="2000" i="1" dirty="0" smtClean="0">
                <a:solidFill>
                  <a:srgbClr val="002060"/>
                </a:solidFill>
              </a:rPr>
              <a:t>По виду он напоминал критский, однако его надевали поверх блузы с рукавами. А у римлян передник известен только как часть одежды у жрецов, солдат некоторых вспомогательных видов войск и гладиаторов.</a:t>
            </a:r>
          </a:p>
          <a:p>
            <a:endParaRPr lang="ru-RU" dirty="0"/>
          </a:p>
        </p:txBody>
      </p:sp>
      <p:pic>
        <p:nvPicPr>
          <p:cNvPr id="1026" name="Picture 2" descr="C:\Users\Lenovo\Desktop\этруски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2627784" cy="2664296"/>
          </a:xfrm>
          <a:prstGeom prst="roundRect">
            <a:avLst>
              <a:gd name="adj" fmla="val 16667"/>
            </a:avLst>
          </a:prstGeom>
          <a:ln w="38100"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Lenovo\Desktop\гладиаторы ф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005064"/>
            <a:ext cx="3507060" cy="2592288"/>
          </a:xfrm>
          <a:prstGeom prst="roundRect">
            <a:avLst>
              <a:gd name="adj" fmla="val 16667"/>
            </a:avLst>
          </a:prstGeom>
          <a:ln w="38100"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Users\Lenovo\Desktop\гладиатор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340768"/>
            <a:ext cx="3600400" cy="2592288"/>
          </a:xfrm>
          <a:prstGeom prst="roundRect">
            <a:avLst>
              <a:gd name="adj" fmla="val 16667"/>
            </a:avLst>
          </a:prstGeom>
          <a:ln w="38100">
            <a:solidFill>
              <a:srgbClr val="C0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esktop\ис ф-ук домох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2745550" cy="40449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9" name="Рисунок 8" descr="1270892625_1244831546_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916832"/>
            <a:ext cx="2928937" cy="40449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:\Users\Lenovo\Desktop\фартуки стирки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46707" y="2204864"/>
            <a:ext cx="2664296" cy="3528391"/>
          </a:xfrm>
          <a:prstGeom prst="round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-5441"/>
            <a:ext cx="65882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Начиная с эпохи средневековья передник,  становится практически постоянной принадлежностью рабочей одежды.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Повседневное платье во время работы следовало чем-то прикрывать. Передник носили кузнецы, сапожники, повара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Цеховые мастера считали передник неотъемлемой частью своей профессиональной одежды.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66429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Женский передник со временем стал принадлежностью туалета замужней женщины</a:t>
            </a:r>
            <a:r>
              <a:rPr lang="ru-RU" sz="2000" i="1" dirty="0" smtClean="0">
                <a:solidFill>
                  <a:srgbClr val="002060"/>
                </a:solidFill>
              </a:rPr>
              <a:t>. В XVI в. два передника составляли юбку. Он так же украшал жен именитых горожан. В Германии жены бюргеров носили фартуки (белые или цветные), иногда даже двойные (спереди и сзади).</a:t>
            </a:r>
            <a:br>
              <a:rPr lang="ru-RU" sz="2000" i="1" dirty="0" smtClean="0">
                <a:solidFill>
                  <a:srgbClr val="002060"/>
                </a:solidFill>
              </a:rPr>
            </a:br>
            <a:r>
              <a:rPr lang="ru-RU" sz="2000" i="1" dirty="0" smtClean="0">
                <a:solidFill>
                  <a:srgbClr val="002060"/>
                </a:solidFill>
              </a:rPr>
              <a:t>Француженки во времена правления Людовика XIV (1660-1710) дома и на прогулке повязывали маленький передник с богатой отделкой по краю.</a:t>
            </a:r>
            <a:r>
              <a:rPr lang="ru-RU" sz="2800" i="1" dirty="0" smtClean="0">
                <a:solidFill>
                  <a:srgbClr val="002060"/>
                </a:solidFill>
              </a:rPr>
              <a:t> </a:t>
            </a:r>
            <a:br>
              <a:rPr lang="ru-RU" sz="2800" i="1" dirty="0" smtClean="0">
                <a:solidFill>
                  <a:srgbClr val="002060"/>
                </a:solidFill>
              </a:rPr>
            </a:br>
            <a:endParaRPr lang="ru-RU" sz="2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C:\Users\Lenovo\Desktop\ф др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39136" y="2798168"/>
            <a:ext cx="3204864" cy="4059832"/>
          </a:xfrm>
          <a:prstGeom prst="roundRect">
            <a:avLst/>
          </a:prstGeom>
          <a:noFill/>
        </p:spPr>
      </p:pic>
      <p:pic>
        <p:nvPicPr>
          <p:cNvPr id="7" name="Рисунок 6" descr="1271072051_anne_louis_xi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2420888"/>
            <a:ext cx="2838450" cy="3135312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C:\Users\Lenovo\Desktop\Alfred Edward Chalon. Портрет королевы Виктории, 1837-3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969568"/>
            <a:ext cx="2988840" cy="3888432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9182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i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Со временем передник стал частью праздничного народного костюма. </a:t>
            </a:r>
            <a:r>
              <a:rPr lang="ru-RU" sz="2000" i="1" dirty="0" smtClean="0">
                <a:solidFill>
                  <a:srgbClr val="002060"/>
                </a:solidFill>
              </a:rPr>
              <a:t>Все они отличаются друг от друга.  В Молдавии отличительной чертой народной одежды были два передника, охватывающие корпус спереди и сзади, не сходящиеся на боках, с богатым цветным узором.</a:t>
            </a:r>
          </a:p>
          <a:p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Lenovo\Desktop\рус ф-ук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11760" y="1340768"/>
            <a:ext cx="1944216" cy="3555057"/>
          </a:xfrm>
          <a:prstGeom prst="rect">
            <a:avLst/>
          </a:prstGeom>
          <a:noFill/>
        </p:spPr>
      </p:pic>
      <p:pic>
        <p:nvPicPr>
          <p:cNvPr id="5123" name="Picture 3" descr="C:\Users\Lenovo\Desktop\фар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63680" y="908720"/>
            <a:ext cx="2880320" cy="2880320"/>
          </a:xfrm>
          <a:prstGeom prst="roundRect">
            <a:avLst/>
          </a:prstGeom>
          <a:noFill/>
        </p:spPr>
      </p:pic>
      <p:pic>
        <p:nvPicPr>
          <p:cNvPr id="10" name="Рисунок 9" descr="304_3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00375"/>
            <a:ext cx="2643188" cy="38576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su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3527425"/>
            <a:ext cx="2500313" cy="3330575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ea typeface="Calibri" pitchFamily="34" charset="0"/>
                <a:cs typeface="Arial" charset="0"/>
              </a:rPr>
              <a:t>Традиционный русский передник </a:t>
            </a:r>
            <a:r>
              <a:rPr lang="ru-RU" sz="2000" i="1" dirty="0" smtClean="0">
                <a:solidFill>
                  <a:srgbClr val="002060"/>
                </a:solidFill>
                <a:ea typeface="Calibri" pitchFamily="34" charset="0"/>
                <a:cs typeface="Arial" charset="0"/>
              </a:rPr>
              <a:t>изготовляли из домотканой ткани в клетку, с отделкой по краям и красными завязками. На Севере передник был вышитым и мог иметь рукава.</a:t>
            </a:r>
          </a:p>
          <a:p>
            <a:pPr>
              <a:buNone/>
            </a:pPr>
            <a:endParaRPr lang="ru-RU" sz="2400" b="1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482926"/>
              </a:clrFrom>
              <a:clrTo>
                <a:srgbClr val="482926">
                  <a:alpha val="0"/>
                </a:srgbClr>
              </a:clrTo>
            </a:clrChange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948264" y="2420888"/>
            <a:ext cx="1976437" cy="4105275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146" name="Picture 2" descr="C:\Users\Lenovo\Desktop\двойной ф-ук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141821"/>
              </a:clrFrom>
              <a:clrTo>
                <a:srgbClr val="14182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2657037" cy="43204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627784" y="4509120"/>
            <a:ext cx="460851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600" i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Интересен передник конца XIX в. из г. Каргополя </a:t>
            </a:r>
            <a:r>
              <a:rPr lang="ru-RU" sz="1600" i="1" dirty="0" err="1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Олонецкой</a:t>
            </a:r>
            <a:r>
              <a:rPr lang="ru-RU" sz="1600" i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губернии. Вышитые на нем затейливые узоры представляют собой не что иное, как древние земледельческие кал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ендари</a:t>
            </a: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eaLnBrk="0" hangingPunct="0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Фартуку уделяли внимание не только художники на своих полотнах, но и писатели в художественных произведениях</a:t>
            </a:r>
            <a:r>
              <a:rPr lang="ru-RU" sz="16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 descr="C:\Users\Lenovo\Desktop\выш фарт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95936" y="764704"/>
            <a:ext cx="2769096" cy="3213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6156176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3.2Объяснение и показ нового материала с опросом:</a:t>
            </a: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(по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ходу объяснения выполняются записи в тетрадь)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1.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Каждый человек хочет, и стремится быть индивидуальным, т.е. не похожим на остальных, и это проявляется в его характере, поведении, а, также в одежде. Благодаря разделу «Моделирование» вы сможете шить себе одежду своего вкуса.</a:t>
            </a:r>
          </a:p>
          <a:p>
            <a:pPr>
              <a:buFont typeface="Wingdings" pitchFamily="2" charset="2"/>
              <a:buChar char="v"/>
            </a:pP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Конструирование</a:t>
            </a: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одежды тесно связано с </a:t>
            </a: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моделированием</a:t>
            </a:r>
            <a:endParaRPr lang="ru-RU" sz="1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Моделирование-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 процесс изменения чертежа выкройки в соответствии  выбранной моделью. </a:t>
            </a:r>
          </a:p>
          <a:p>
            <a:pPr>
              <a:buFont typeface="Wingdings" pitchFamily="2" charset="2"/>
              <a:buChar char="v"/>
            </a:pP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Модели фартуков отличаются друг от друга формой, цветом и отделкой. То, чем одна модель отличается от другой, называется </a:t>
            </a:r>
            <a:r>
              <a:rPr lang="ru-RU" sz="18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фасоном.</a:t>
            </a:r>
            <a:endParaRPr lang="ru-RU" sz="18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-Рассмотрим виды фартуков.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Вопрос к учащимся: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  фартуки отличаются друг от друга? (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все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разные по покрою, отделке, цвету).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Вопрос  к учащимся: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кто эти модели создает?</a:t>
            </a:r>
          </a:p>
          <a:p>
            <a:pPr>
              <a:buNone/>
            </a:pPr>
            <a:endParaRPr lang="ru-RU" sz="18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8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8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</a:t>
            </a:r>
            <a:endParaRPr lang="ru-RU" sz="18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0011-024-Vidy-fartukov-po-pokroju.pn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80312" y="0"/>
            <a:ext cx="1440159" cy="2376264"/>
          </a:xfrm>
          <a:prstGeom prst="rect">
            <a:avLst/>
          </a:prstGeom>
        </p:spPr>
      </p:pic>
      <p:pic>
        <p:nvPicPr>
          <p:cNvPr id="6" name="Рисунок 5" descr="0011-021-Vidy-fartukov-po-pokroju.pn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40152" y="404664"/>
            <a:ext cx="1440160" cy="2304256"/>
          </a:xfrm>
          <a:prstGeom prst="rect">
            <a:avLst/>
          </a:prstGeom>
        </p:spPr>
      </p:pic>
      <p:pic>
        <p:nvPicPr>
          <p:cNvPr id="8" name="Содержимое 3" descr="6a00d8341c5e0053ef0120a506bc44970b-800wi.jpg"/>
          <p:cNvPicPr>
            <a:picLocks noGrp="1" noChangeAspect="1"/>
          </p:cNvPicPr>
          <p:nvPr>
            <p:ph idx="1"/>
          </p:nvPr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40152" y="3501008"/>
            <a:ext cx="1368152" cy="2520280"/>
          </a:xfrm>
        </p:spPr>
      </p:pic>
      <p:pic>
        <p:nvPicPr>
          <p:cNvPr id="2050" name="Picture 2" descr="C:\Users\Lenovo\Desktop\фото ф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8500" y="2420888"/>
            <a:ext cx="2095500" cy="1790700"/>
          </a:xfrm>
          <a:prstGeom prst="rect">
            <a:avLst/>
          </a:prstGeom>
          <a:noFill/>
        </p:spPr>
      </p:pic>
      <p:pic>
        <p:nvPicPr>
          <p:cNvPr id="9" name="Рисунок 8" descr="101-J_S-81_m.jpg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1752" y="4293096"/>
            <a:ext cx="2232248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2.</a:t>
            </a:r>
            <a:r>
              <a:rPr lang="ru-RU" sz="2800" b="1" dirty="0" smtClean="0">
                <a:solidFill>
                  <a:srgbClr val="002060"/>
                </a:solidFill>
              </a:rPr>
              <a:t> Профессии связанные с изготовлением  одежды:</a:t>
            </a:r>
            <a:endParaRPr lang="ru-RU" b="1" dirty="0" smtClean="0"/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Художник-модельер: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моделирует одежду. Должен знать человеческую фигуру, ее пропорции, пластику, гармоничное сочетание отдельных частей костюма, линий кроя, отделки.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Вопрос</a:t>
            </a:r>
            <a:r>
              <a:rPr lang="ru-RU" sz="2400" dirty="0" smtClean="0">
                <a:solidFill>
                  <a:srgbClr val="002060"/>
                </a:solidFill>
              </a:rPr>
              <a:t>: </a:t>
            </a:r>
            <a:r>
              <a:rPr lang="ru-RU" sz="2400" i="1" dirty="0" smtClean="0">
                <a:solidFill>
                  <a:srgbClr val="002060"/>
                </a:solidFill>
              </a:rPr>
              <a:t>Назовите фамилии знаменитых художников-модельеров?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ru-RU" sz="2400" i="1" dirty="0" err="1" smtClean="0">
                <a:solidFill>
                  <a:srgbClr val="002060"/>
                </a:solidFill>
              </a:rPr>
              <a:t>В.Юдашкин</a:t>
            </a:r>
            <a:r>
              <a:rPr lang="ru-RU" sz="2400" i="1" dirty="0" smtClean="0">
                <a:solidFill>
                  <a:srgbClr val="002060"/>
                </a:solidFill>
              </a:rPr>
              <a:t>            В.М.Зайцев            Н.П. </a:t>
            </a:r>
            <a:r>
              <a:rPr lang="ru-RU" sz="2400" i="1" dirty="0" err="1" smtClean="0">
                <a:solidFill>
                  <a:srgbClr val="002060"/>
                </a:solidFill>
              </a:rPr>
              <a:t>Ламанова</a:t>
            </a:r>
            <a:r>
              <a:rPr lang="ru-RU" sz="2400" i="1" dirty="0" smtClean="0">
                <a:solidFill>
                  <a:srgbClr val="002060"/>
                </a:solidFill>
              </a:rPr>
              <a:t>           К.Диор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</a:rPr>
              <a:t>                                                                      ( 1961-1941 )            (1905-1957)</a:t>
            </a:r>
          </a:p>
          <a:p>
            <a:pPr>
              <a:buNone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/>
          </a:p>
        </p:txBody>
      </p:sp>
      <p:pic>
        <p:nvPicPr>
          <p:cNvPr id="2052" name="Picture 4" descr="C:\Users\Lenovo\Desktop\юдашкин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193704"/>
            <a:ext cx="2483768" cy="2664296"/>
          </a:xfrm>
          <a:prstGeom prst="roundRect">
            <a:avLst/>
          </a:prstGeom>
          <a:noFill/>
        </p:spPr>
      </p:pic>
      <p:pic>
        <p:nvPicPr>
          <p:cNvPr id="2053" name="Picture 5" descr="C:\Users\Lenovo\Desktop\зайцев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83768" y="4221088"/>
            <a:ext cx="2736304" cy="263691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054" name="Picture 6" descr="C:\Users\Lenovo\Desktop\ламанова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2232248" cy="263691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055" name="Picture 7" descr="C:\Users\Lenovo\Desktop\крестиан диор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92280" y="4149080"/>
            <a:ext cx="2051720" cy="270892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6516216" cy="6858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Конструктор – модельер: </a:t>
            </a:r>
            <a:r>
              <a:rPr lang="ru-RU" sz="2400" b="1" dirty="0" smtClean="0">
                <a:solidFill>
                  <a:srgbClr val="002060"/>
                </a:solidFill>
              </a:rPr>
              <a:t>снимает мерки, составляет  чертежи, выкройки.</a:t>
            </a:r>
          </a:p>
          <a:p>
            <a:pPr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Закройщик: </a:t>
            </a:r>
            <a:r>
              <a:rPr lang="ru-RU" sz="2400" b="1" dirty="0" smtClean="0">
                <a:solidFill>
                  <a:srgbClr val="002060"/>
                </a:solidFill>
              </a:rPr>
              <a:t>по готовым выкройкам производит раскрой изделия.</a:t>
            </a:r>
          </a:p>
          <a:p>
            <a:pPr>
              <a:buFont typeface="Wingdings" pitchFamily="2" charset="2"/>
              <a:buChar char="Ø"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Технолог швейного производства: </a:t>
            </a:r>
            <a:r>
              <a:rPr lang="ru-RU" sz="2400" b="1" dirty="0" smtClean="0">
                <a:solidFill>
                  <a:srgbClr val="002060"/>
                </a:solidFill>
              </a:rPr>
              <a:t> разрабатывает последовательность изготовления одежды, согласно чертежам.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</a:rPr>
              <a:t> Оператор швейного оборудования - </a:t>
            </a:r>
            <a:r>
              <a:rPr lang="ru-RU" sz="2400" b="1" dirty="0" smtClean="0">
                <a:solidFill>
                  <a:srgbClr val="002060"/>
                </a:solidFill>
              </a:rPr>
              <a:t>швея: выполняет швейные операции.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Вот сколько людей – профессионалов работает над созданием одежды.</a:t>
            </a:r>
            <a:r>
              <a:rPr lang="ru-RU" sz="2400" dirty="0" smtClean="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          </a:t>
            </a:r>
            <a:r>
              <a:rPr lang="ru-RU" sz="2400" b="1" dirty="0" smtClean="0">
                <a:solidFill>
                  <a:srgbClr val="002060"/>
                </a:solidFill>
              </a:rPr>
              <a:t>Работа любого модельера начинается с формулы: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                         “для кого – для чего – из чего”</a:t>
            </a:r>
          </a:p>
          <a:p>
            <a:pPr>
              <a:buNone/>
            </a:pPr>
            <a:endParaRPr lang="ru-RU" sz="2400" b="1" dirty="0">
              <a:solidFill>
                <a:srgbClr val="002060"/>
              </a:solidFill>
            </a:endParaRPr>
          </a:p>
        </p:txBody>
      </p:sp>
      <p:grpSp>
        <p:nvGrpSpPr>
          <p:cNvPr id="8" name="Группа 23"/>
          <p:cNvGrpSpPr>
            <a:grpSpLocks/>
          </p:cNvGrpSpPr>
          <p:nvPr/>
        </p:nvGrpSpPr>
        <p:grpSpPr bwMode="auto">
          <a:xfrm>
            <a:off x="6300192" y="4581128"/>
            <a:ext cx="2659063" cy="1033463"/>
            <a:chOff x="4000496" y="5000636"/>
            <a:chExt cx="2659050" cy="1033453"/>
          </a:xfrm>
        </p:grpSpPr>
        <p:pic>
          <p:nvPicPr>
            <p:cNvPr id="9" name="Рисунок 13" descr="9834_1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15008" y="5000636"/>
              <a:ext cx="944538" cy="619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Рисунок 15" descr="zeh1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00496" y="5000636"/>
              <a:ext cx="1257297" cy="941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14" descr="1207000990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00628" y="5429264"/>
              <a:ext cx="794842" cy="6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Группа 21"/>
          <p:cNvGrpSpPr>
            <a:grpSpLocks/>
          </p:cNvGrpSpPr>
          <p:nvPr/>
        </p:nvGrpSpPr>
        <p:grpSpPr bwMode="auto">
          <a:xfrm>
            <a:off x="6156176" y="2636912"/>
            <a:ext cx="2016224" cy="864096"/>
            <a:chOff x="3857620" y="2214554"/>
            <a:chExt cx="2571748" cy="1143008"/>
          </a:xfrm>
        </p:grpSpPr>
        <p:pic>
          <p:nvPicPr>
            <p:cNvPr id="13" name="Рисунок 7" descr="sport_01.jp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57430"/>
              <a:ext cx="1099036" cy="952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11" descr="270d6a1e2553b6e8f0f96c45754eebea_600.jpg"/>
            <p:cNvPicPr>
              <a:picLocks noChangeAspect="1"/>
            </p:cNvPicPr>
            <p:nvPr/>
          </p:nvPicPr>
          <p:blipFill>
            <a:blip r:embed="rId8" cstate="email">
              <a:clrChange>
                <a:clrFrom>
                  <a:srgbClr val="BAD6E4"/>
                </a:clrFrom>
                <a:clrTo>
                  <a:srgbClr val="BAD6E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132" y="2643182"/>
              <a:ext cx="857236" cy="642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5" descr="0000009663.jpg"/>
            <p:cNvPicPr>
              <a:picLocks noChangeAspect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7620" y="2214554"/>
              <a:ext cx="1143008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Группа 20"/>
          <p:cNvGrpSpPr>
            <a:grpSpLocks/>
          </p:cNvGrpSpPr>
          <p:nvPr/>
        </p:nvGrpSpPr>
        <p:grpSpPr bwMode="auto">
          <a:xfrm>
            <a:off x="6156176" y="188640"/>
            <a:ext cx="2151062" cy="833438"/>
            <a:chOff x="3500430" y="1142984"/>
            <a:chExt cx="2151068" cy="833422"/>
          </a:xfrm>
        </p:grpSpPr>
        <p:pic>
          <p:nvPicPr>
            <p:cNvPr id="17" name="Рисунок 8" descr="251370_1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00430" y="1142984"/>
              <a:ext cx="1111229" cy="833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9" descr="23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714876" y="1142984"/>
              <a:ext cx="936622" cy="766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Группа 22"/>
          <p:cNvGrpSpPr>
            <a:grpSpLocks/>
          </p:cNvGrpSpPr>
          <p:nvPr/>
        </p:nvGrpSpPr>
        <p:grpSpPr bwMode="auto">
          <a:xfrm>
            <a:off x="5364088" y="1484784"/>
            <a:ext cx="1512168" cy="792088"/>
            <a:chOff x="4286248" y="3643314"/>
            <a:chExt cx="2000264" cy="1021286"/>
          </a:xfrm>
        </p:grpSpPr>
        <p:pic>
          <p:nvPicPr>
            <p:cNvPr id="20" name="Рисунок 10" descr="40469df363450dd7b961611d269020a3.jpg"/>
            <p:cNvPicPr>
              <a:picLocks noChangeAspect="1"/>
            </p:cNvPicPr>
            <p:nvPr/>
          </p:nvPicPr>
          <p:blipFill>
            <a:blip r:embed="rId12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248" y="3643314"/>
              <a:ext cx="1071557" cy="1021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Рисунок 12" descr="597.jpg"/>
            <p:cNvPicPr>
              <a:picLocks noChangeAspect="1"/>
            </p:cNvPicPr>
            <p:nvPr/>
          </p:nvPicPr>
          <p:blipFill>
            <a:blip r:embed="rId13" cstate="email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6380" y="3857628"/>
              <a:ext cx="1000132" cy="75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enovo\Desktop\мамено\ф-ук с вышивкой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C0AC94"/>
              </a:clrFrom>
              <a:clrTo>
                <a:srgbClr val="C0AC9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4581128"/>
            <a:ext cx="1728192" cy="2088232"/>
          </a:xfrm>
          <a:prstGeom prst="roundRect">
            <a:avLst/>
          </a:prstGeom>
          <a:noFill/>
        </p:spPr>
      </p:pic>
      <p:pic>
        <p:nvPicPr>
          <p:cNvPr id="4" name="Picture 3" descr="C:\Users\Lenovo\Desktop\мамено\фартук с рюшей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51920" y="4581128"/>
            <a:ext cx="1224136" cy="2088232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1.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Задание учащимся</a:t>
            </a:r>
            <a:r>
              <a:rPr lang="ru-RU" sz="2000" dirty="0" smtClean="0">
                <a:solidFill>
                  <a:srgbClr val="002060"/>
                </a:solidFill>
              </a:rPr>
              <a:t>: (работа по группам) 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Представьте вы художники-модельеры вам представлены различные модели фартуков? Чем на ваш взгляд они отличаются? В чем их сходство и различия? (</a:t>
            </a:r>
            <a:r>
              <a:rPr lang="ru-RU" sz="2000" dirty="0" smtClean="0">
                <a:solidFill>
                  <a:srgbClr val="002060"/>
                </a:solidFill>
              </a:rPr>
              <a:t>Представители групп по очереди называют сходства и различия)</a:t>
            </a:r>
          </a:p>
          <a:p>
            <a:pPr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       Сходство                                                               Различие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</a:rPr>
              <a:t>1.все из ткани                                                1. ткани разные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2.есть карманы                                              2. карманы разные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3. есть бретели                                               3. бретели разные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4. есть отделка                                                4. отделка разная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5.все с нагрудником                                       5.нагрудники разные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101-J_S-81_m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1752" y="4365104"/>
            <a:ext cx="2232248" cy="2304256"/>
          </a:xfrm>
          <a:prstGeom prst="rect">
            <a:avLst/>
          </a:prstGeom>
        </p:spPr>
      </p:pic>
      <p:pic>
        <p:nvPicPr>
          <p:cNvPr id="8" name="Рисунок 7" descr="0011-023-Vidy-fartukov-po-pokroju.pn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5736" y="4221088"/>
            <a:ext cx="1440160" cy="2403648"/>
          </a:xfrm>
          <a:prstGeom prst="rect">
            <a:avLst/>
          </a:prstGeom>
        </p:spPr>
      </p:pic>
      <p:pic>
        <p:nvPicPr>
          <p:cNvPr id="9" name="Рисунок 8" descr="0011-024-Vidy-fartukov-po-pokroju.png"/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08104" y="4481736"/>
            <a:ext cx="1440159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</a:rPr>
              <a:t>              1. С</a:t>
            </a:r>
            <a:r>
              <a:rPr lang="ru-RU" b="1" dirty="0" smtClean="0">
                <a:solidFill>
                  <a:schemeClr val="tx2"/>
                </a:solidFill>
              </a:rPr>
              <a:t>пособы моделирования.</a:t>
            </a:r>
          </a:p>
          <a:p>
            <a:pPr>
              <a:buNone/>
            </a:pP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sz="2400" dirty="0" smtClean="0">
                <a:solidFill>
                  <a:schemeClr val="tx2"/>
                </a:solidFill>
              </a:rPr>
              <a:t>При разработке новой модели можно применить несколько способов  моделирования.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Первый способ </a:t>
            </a:r>
            <a:r>
              <a:rPr lang="ru-RU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и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зменение геометрических форм его деталей.</a:t>
            </a:r>
          </a:p>
          <a:p>
            <a:pPr>
              <a:buNone/>
            </a:pPr>
            <a:endParaRPr lang="ru-RU" sz="2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моделирование нагрудника   нижней части фартука    моделирование 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кармана</a:t>
            </a:r>
            <a:endParaRPr lang="ru-RU" sz="1800" b="1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4" descr="сканирование0014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3284984"/>
            <a:ext cx="2843808" cy="25922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4" name="Picture 15" descr="сканирование0014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131840" y="3212976"/>
            <a:ext cx="2520280" cy="25922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5" name="Picture 16" descr="сканирование000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96136" y="3212976"/>
            <a:ext cx="3347864" cy="273630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55172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Применение художественной  отделки.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Вышивка            аппликация                тесьма                   кружево          декоративные строчки</a:t>
            </a: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Picture 8" descr="C:\Users\Lenovo\Desktop\фарт с выш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1691680" cy="2376264"/>
          </a:xfrm>
          <a:prstGeom prst="roundRect">
            <a:avLst/>
          </a:prstGeom>
          <a:noFill/>
        </p:spPr>
      </p:pic>
      <p:pic>
        <p:nvPicPr>
          <p:cNvPr id="4" name="Picture 9" descr="C:\Users\Lenovo\Desktop\мамено\фото ф-ка с кос бейк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851920" y="1412776"/>
            <a:ext cx="1872208" cy="360040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Picture 6" descr="C:\Users\Lenovo\Desktop\ф с апликац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763688" y="1340768"/>
            <a:ext cx="2016224" cy="4104456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3075" name="Picture 3" descr="C:\Users\Lenovo\Desktop\картин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1691679" cy="2520280"/>
          </a:xfrm>
          <a:prstGeom prst="round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120878"/>
            <a:ext cx="2763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Картинка 67 из 489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020273" y="1340768"/>
            <a:ext cx="2123728" cy="302433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0" name="Picture 8" descr="Sweetheart_Blk_Index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1266825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Arial Narrow" pitchFamily="34" charset="0"/>
              </a:rPr>
              <a:t>                        1.Задание учащимся: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1.Подберите детали по форме, отделке и рисунку ткани.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задание 2_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1504950"/>
            <a:ext cx="7486650" cy="5353050"/>
          </a:xfrm>
          <a:prstGeom prst="round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14127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2. Задание учащимся</a:t>
            </a: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:</a:t>
            </a:r>
            <a:r>
              <a:rPr lang="ru-RU" sz="2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Подберите карман и нагрудник к нижней части фартука, подходящие по форме.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Отсканировано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95536" y="1340768"/>
            <a:ext cx="8496944" cy="5517232"/>
          </a:xfrm>
          <a:prstGeom prst="roundRect">
            <a:avLst/>
          </a:prstGeom>
          <a:ln w="571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9090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3. Моделирование цветом.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 создании любого швейного изделия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обязательно учитывается свойства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цвета.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Правила   здесь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одно: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Соблюдение чувство меры.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Проще всего сделать это с помощью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цветового круга.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Все цвета делятся на хроматические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(цветные) и ахроматические (не цветные). 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Хроматические цвета: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Красный, оранжевый, зеленый 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Голубой, фиолетовый – холодные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цвета.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Синий – самый холодный цвет.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Ахроматические цвета: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Белый, серый, черный.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Font typeface="Wingdings" pitchFamily="2" charset="2"/>
              <a:buChar char="v"/>
            </a:pP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420888"/>
            <a:ext cx="4283968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126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V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.Пришло время вам отдохнуть. Займемся зарядкой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Физкультминутка: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Спал цветок и вдруг проснулся (Туловище вправо, влево)</a:t>
            </a:r>
            <a:b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Больше спать не захотел. (Туловище вперед, назад)</a:t>
            </a:r>
            <a:b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Шевельнулся, потянулся, (Руки вверх, потянуться)</a:t>
            </a:r>
            <a:b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Взвился вверх и полетел. (Руки вверх, влево, вправо)</a:t>
            </a:r>
            <a:b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Солнце утром лишь проснется,</a:t>
            </a:r>
            <a:b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Бабочка кружит и вьется. (Покружиться)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Продолжим наш урок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4427984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        1. </a:t>
            </a:r>
            <a:r>
              <a:rPr lang="ru-RU" b="1" dirty="0" smtClean="0">
                <a:solidFill>
                  <a:srgbClr val="002060"/>
                </a:solidFill>
              </a:rPr>
              <a:t>Задания  учащимся: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1.Подберите к фартуку из красной ткани отделку родственного цвета с помощью цветового круга?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C2D1532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346910">
            <a:off x="5974986" y="73396"/>
            <a:ext cx="2105498" cy="298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5085185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2.Подберите к фартуку из синей ткани отделку контрастного цвета?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95736" y="32849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204864"/>
            <a:ext cx="30194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2D1532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duotone>
              <a:prstClr val="black"/>
              <a:srgbClr val="0070C0">
                <a:tint val="45000"/>
                <a:satMod val="400000"/>
              </a:srgbClr>
            </a:duotone>
            <a:lum brigh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1346910">
            <a:off x="5902978" y="3214363"/>
            <a:ext cx="2105498" cy="298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Задание: Самостоятельная работа учащихся 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(муляжным способом):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(Работают две группы)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rgbClr val="002060"/>
                </a:solidFill>
                <a:latin typeface="Franklin Gothic Book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Franklin Gothic Book" pitchFamily="34" charset="0"/>
            </a:endParaRPr>
          </a:p>
        </p:txBody>
      </p:sp>
      <p:pic>
        <p:nvPicPr>
          <p:cNvPr id="1026" name="Picture 2" descr="H:\DCIM\125___02\IMG_237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5004048" cy="43924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1027" name="Picture 3" descr="H:\DCIM\125___02\IMG_2375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DADBDF"/>
              </a:clrFrom>
              <a:clrTo>
                <a:srgbClr val="DADB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4013684" y="1467036"/>
            <a:ext cx="6120680" cy="4139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8685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Приемы моделирования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3.4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основе построенного чертежа можно смоделировать десятки новых разнообразных фартуков. Для создания новой модели фартука необходимо уметь выполнять некоторые приемы моделирования, с которыми мы сейчас познакомимся.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Моделирование начинается эскиза фартука будущей модели,  нужно знать  название всех деталей и линей фартука.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Эскизы фартуков.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сканирование00fhjjg12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63688" y="4336802"/>
            <a:ext cx="1944216" cy="252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сканирование0007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27776" y="4265712"/>
            <a:ext cx="20162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сканирование00hghjgg1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23762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idei_fartukov-00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67944" y="2564904"/>
            <a:ext cx="33843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Вопрос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Назовите все детали и линии фартука?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бретель</a:t>
            </a:r>
          </a:p>
          <a:p>
            <a:pPr>
              <a:buNone/>
            </a:pPr>
            <a:endParaRPr lang="ru-RU" sz="18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нагрудник</a:t>
            </a:r>
          </a:p>
          <a:p>
            <a:pPr>
              <a:buNone/>
            </a:pPr>
            <a:endParaRPr lang="ru-RU" sz="18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18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карман</a:t>
            </a: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Линия </a:t>
            </a: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Бокового   </a:t>
            </a: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среза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</a:t>
            </a:r>
          </a:p>
        </p:txBody>
      </p:sp>
      <p:pic>
        <p:nvPicPr>
          <p:cNvPr id="4" name="Рисунок 6" descr="doll_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548680"/>
            <a:ext cx="2928938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59"/>
          <p:cNvGrpSpPr>
            <a:grpSpLocks/>
          </p:cNvGrpSpPr>
          <p:nvPr/>
        </p:nvGrpSpPr>
        <p:grpSpPr bwMode="auto">
          <a:xfrm>
            <a:off x="395536" y="1556792"/>
            <a:ext cx="2286000" cy="2928938"/>
            <a:chOff x="428596" y="1571612"/>
            <a:chExt cx="2286016" cy="292895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571604" y="2571744"/>
              <a:ext cx="1143008" cy="192882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3108" y="1857364"/>
              <a:ext cx="571504" cy="7143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785919" y="3000372"/>
              <a:ext cx="714380" cy="64294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28596" y="2571744"/>
              <a:ext cx="2286016" cy="1428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143108" y="1571612"/>
              <a:ext cx="142876" cy="28575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2" name="Группа 17"/>
          <p:cNvGrpSpPr>
            <a:grpSpLocks/>
          </p:cNvGrpSpPr>
          <p:nvPr/>
        </p:nvGrpSpPr>
        <p:grpSpPr bwMode="auto">
          <a:xfrm>
            <a:off x="1571625" y="1571625"/>
            <a:ext cx="5572125" cy="2930525"/>
            <a:chOff x="1428728" y="1857364"/>
            <a:chExt cx="5286412" cy="257335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428728" y="1857364"/>
              <a:ext cx="5286412" cy="1394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428728" y="2283933"/>
              <a:ext cx="5215626" cy="1394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0800000">
              <a:off x="1428728" y="2714685"/>
              <a:ext cx="5143333" cy="1394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1428728" y="3357327"/>
              <a:ext cx="5286412" cy="1394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0800000">
              <a:off x="1499515" y="4429326"/>
              <a:ext cx="5215625" cy="1394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Прямоугольник 21"/>
          <p:cNvSpPr>
            <a:spLocks noChangeArrowheads="1"/>
          </p:cNvSpPr>
          <p:nvPr/>
        </p:nvSpPr>
        <p:spPr bwMode="auto">
          <a:xfrm>
            <a:off x="3786188" y="2214563"/>
            <a:ext cx="1428742" cy="369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Calibri" pitchFamily="34" charset="0"/>
              </a:rPr>
              <a:t>Линия талии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779912" y="1196752"/>
            <a:ext cx="143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Линия плеча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51920" y="1700808"/>
            <a:ext cx="1410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Линия груди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07904" y="2924944"/>
            <a:ext cx="146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Линия бедер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07904" y="4077072"/>
            <a:ext cx="1438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Calibri" pitchFamily="34" charset="0"/>
              </a:rPr>
              <a:t>Линия колен</a:t>
            </a:r>
            <a:endParaRPr 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15616" y="5157192"/>
            <a:ext cx="1303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002060"/>
                </a:solidFill>
              </a:rPr>
              <a:t>Линия низа</a:t>
            </a:r>
            <a:endParaRPr lang="ru-RU" i="1" dirty="0">
              <a:solidFill>
                <a:srgbClr val="002060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899592" y="1772816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611560" y="3861048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699792" y="2564904"/>
            <a:ext cx="50405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979712" y="4653136"/>
            <a:ext cx="58316" cy="599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123728" y="1196752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899592" y="2852936"/>
            <a:ext cx="100811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0" y="0"/>
            <a:ext cx="8686800" cy="685800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Приемы моделирования.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Модель №1.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Моделирования  изменение низа фартука.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Изменение низа фартука – овальной формы.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 descr="H:\DCIM\125___02\IMG_238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136904" cy="508518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12687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Модель №2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Изменение низа фартука и нагрудника – фигурной формой.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:\DCIM\125___02\IMG_238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568952" cy="501317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1"/>
            <a:ext cx="9144000" cy="11247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Модель №3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Расширение низа фартука  по боковому срезу.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:\DCIM\125___02\IMG_238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352928" cy="508518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Практическая работа.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1. На каком из снимков правильно подаются ножницы? </a:t>
            </a: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1                                                              2</a:t>
            </a: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1                                                                  2</a:t>
            </a: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Кто мне напомнит правила роботы с ножницами?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</a:t>
            </a: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:\DCIM\125___02\IMG_238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139952" cy="3888432"/>
          </a:xfrm>
          <a:prstGeom prst="roundRect">
            <a:avLst/>
          </a:prstGeom>
          <a:noFill/>
        </p:spPr>
      </p:pic>
      <p:pic>
        <p:nvPicPr>
          <p:cNvPr id="1027" name="Picture 3" descr="H:\DCIM\125___02\IMG_238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4211960" cy="3888432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9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Представьте что, вы конструкторы – модельеры.</a:t>
            </a:r>
          </a:p>
          <a:p>
            <a:pPr>
              <a:buNone/>
            </a:pPr>
            <a:r>
              <a:rPr lang="ru-RU" sz="8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Задача: изменить форму деталей фартука с помощью нанесенных новых  линий и получить новый фасон фартука. Работать по плану.</a:t>
            </a:r>
          </a:p>
          <a:p>
            <a:pPr>
              <a:buNone/>
            </a:pPr>
            <a:r>
              <a:rPr lang="ru-RU" sz="7200" b="1" i="1" dirty="0" smtClean="0">
                <a:solidFill>
                  <a:srgbClr val="002060"/>
                </a:solidFill>
              </a:rPr>
              <a:t>   </a:t>
            </a:r>
            <a:r>
              <a:rPr lang="ru-RU" sz="9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План работы.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1.Выполнить эскиз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фартука  </a:t>
            </a:r>
          </a:p>
          <a:p>
            <a:pPr>
              <a:buNone/>
              <a:tabLst>
                <a:tab pos="1074738" algn="l"/>
              </a:tabLst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Обвести шаблон-выкройку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основы фартука.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 Нанесите фасонные линии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изменения формы деталей, создайте</a:t>
            </a: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эскиз задуманной модели</a:t>
            </a:r>
            <a:r>
              <a:rPr lang="ru-RU" sz="7200" dirty="0" smtClean="0">
                <a:latin typeface="Times New Roman"/>
                <a:cs typeface="Times New Roman"/>
              </a:rPr>
              <a:t>.</a:t>
            </a:r>
            <a:endParaRPr lang="ru-RU" sz="7200" dirty="0" smtClean="0">
              <a:latin typeface="Times New Roman"/>
              <a:ea typeface="Calibri"/>
              <a:cs typeface="Times New Roman"/>
            </a:endParaRP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4.Лист цветной бумаги перегните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на ширину фартука, лицевой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стороной вовнутрь, приложите 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лекало фартука вплотную к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сгибу и обведите.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5. На цветной бумаге повторите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фасонные линии создаваемой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модели, вырежьте полученный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чертёж, приклейте на альбомный  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7200" i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лист рядом с эскизом.	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endParaRPr lang="ru-RU" sz="7200" i="1" dirty="0" smtClean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endParaRPr lang="ru-RU" sz="72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72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72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7200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7200" i="1" dirty="0" smtClean="0">
                <a:solidFill>
                  <a:srgbClr val="002060"/>
                </a:solidFill>
              </a:rPr>
              <a:t> </a:t>
            </a:r>
            <a:endParaRPr lang="ru-RU" sz="7200" i="1" dirty="0">
              <a:solidFill>
                <a:srgbClr val="002060"/>
              </a:solidFill>
            </a:endParaRPr>
          </a:p>
        </p:txBody>
      </p:sp>
      <p:pic>
        <p:nvPicPr>
          <p:cNvPr id="3" name="Picture 2" descr="C:\Users\Lenovo\Desktop\мамено\моделиров ф-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11552" y="1196752"/>
            <a:ext cx="4032448" cy="5661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-85725" y="-2681574"/>
            <a:ext cx="228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4400" b="1" dirty="0" smtClean="0"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0" y="-1"/>
            <a:ext cx="9144000" cy="6858001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Закрепление материала.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917912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ВОПРОСЫ – ТЕСТЫ: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(отметьте правильные ответы)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Эскиз новой модели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создаѐт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художник по моделированию одежды;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модельер-конструктор;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швея 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К моделированию относится: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выбор отделки;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выбор цвета.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В качестве отделки могут быть использованы: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тесьма;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аппликация из ткани;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цветная бумага.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Какого цвета отделку можно выбрать для фартука из белой ткани в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синий горох: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а) красного цвета;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б) синего цвета;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в) </a:t>
            </a:r>
            <a:r>
              <a:rPr lang="ru-RU" sz="20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жѐлтого </a:t>
            </a:r>
            <a:r>
              <a:rPr lang="ru-RU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цвета.</a:t>
            </a:r>
          </a:p>
          <a:p>
            <a:pPr>
              <a:buNone/>
            </a:pPr>
            <a:endParaRPr lang="ru-RU" sz="20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VII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Заключительная часть урока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Подведение итогов урока.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Вопросы к учащимся: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Вам понравился урок?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Что узнали нового на уроке?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Чему научились на уроке?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  вы думаете зачем </a:t>
            </a:r>
            <a:r>
              <a:rPr lang="ru-RU" sz="24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нам нужен был этот урок?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Выставление оценок.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 rot="10800000" flipV="1">
            <a:off x="0" y="3961175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71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VIII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Домашнее задание: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выполнить моделирование на своей бумажной  выкройке.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IX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.Рефлексия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71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Благодарю вас за внимание, активность и за хорошую работу на уроке.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 sz="half" idx="1"/>
          </p:nvPr>
        </p:nvGraphicFramePr>
        <p:xfrm>
          <a:off x="0" y="332656"/>
          <a:ext cx="8280920" cy="6669361"/>
        </p:xfrm>
        <a:graphic>
          <a:graphicData uri="http://schemas.openxmlformats.org/drawingml/2006/table">
            <a:tbl>
              <a:tblPr/>
              <a:tblGrid>
                <a:gridCol w="3789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2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70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578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44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3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п.п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Последовательность операций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Чертеж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Инструменты и приспособления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ТБ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9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Обведите лекало (шаблон-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выкройку основы)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фартука.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	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540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Альбомный лист, лекало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1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фартука, карандаш.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4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Нанесите фасонные линии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изменения формы деталей,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создайте эскиз задуманной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модели.	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	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Фигурное лекало,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линейка, карандаш.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47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Лист цветной бумаги перегните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 ширину фартука, лицевой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стороной вовнутрь, приложите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лекало фартука вплотную к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сгибу и обведите.		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Цветная бумага, карандаш,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6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лекало фартука.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47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 цветной бумаге повторите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фасонные линии создаваемой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модели, вырежьте полученный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чертёж, приклейте на альбомный 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лист рядом с эскизом.	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Цветная бумага, фигурное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6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лекало, карандаш, ножницы,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577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клей, альбомный лист.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ТБ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ножницы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306" marR="603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7" name="Рисунок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412776"/>
            <a:ext cx="720080" cy="792088"/>
          </a:xfrm>
          <a:prstGeom prst="rect">
            <a:avLst/>
          </a:prstGeom>
          <a:noFill/>
        </p:spPr>
      </p:pic>
      <p:pic>
        <p:nvPicPr>
          <p:cNvPr id="1026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420888"/>
            <a:ext cx="720080" cy="864096"/>
          </a:xfrm>
          <a:prstGeom prst="rect">
            <a:avLst/>
          </a:prstGeom>
          <a:noFill/>
        </p:spPr>
      </p:pic>
      <p:pic>
        <p:nvPicPr>
          <p:cNvPr id="1025" name="Рисунок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3573016"/>
            <a:ext cx="1008112" cy="133541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0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Технологическая карта. </a:t>
            </a:r>
            <a:r>
              <a:rPr lang="ru-RU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“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Моделирование фартука</a:t>
            </a:r>
            <a:r>
              <a:rPr lang="ru-RU" b="1" dirty="0" smtClean="0">
                <a:solidFill>
                  <a:srgbClr val="002060"/>
                </a:solidFill>
                <a:ea typeface="Calibri" pitchFamily="34" charset="0"/>
                <a:cs typeface="Times New Roman" pitchFamily="18" charset="0"/>
              </a:rPr>
              <a:t>”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2003</Words>
  <Application>Microsoft Office PowerPoint</Application>
  <PresentationFormat>Экран (4:3)</PresentationFormat>
  <Paragraphs>300</Paragraphs>
  <Slides>32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Урок по технологии изготовления швейного изделия (фартук) 5- класса по теме: «Моделирование фартука».</vt:lpstr>
      <vt:lpstr>II. Повторение пройденного материала: </vt:lpstr>
      <vt:lpstr>Слайд 3</vt:lpstr>
      <vt:lpstr>Слайд 4</vt:lpstr>
      <vt:lpstr>Слайд 5</vt:lpstr>
      <vt:lpstr>  </vt:lpstr>
      <vt:lpstr>Слайд 7</vt:lpstr>
      <vt:lpstr>Женский передник со временем стал принадлежностью туалета замужней женщины. В XVI в. два передника составляли юбку. Он так же украшал жен именитых горожан. В Германии жены бюргеров носили фартуки (белые или цветные), иногда даже двойные (спереди и сзади). Француженки во времена правления Людовика XIV (1660-1710) дома и на прогулке повязывали маленький передник с богатой отделкой по краю. 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 технологии изготовления швейного изделия (фартук) 5-Б классе по теме:         «Моделирование  фартука»    учителя  технологии Крючковой Натальи Ивановны.</dc:title>
  <dc:creator>Lenovo</dc:creator>
  <cp:lastModifiedBy>Елена</cp:lastModifiedBy>
  <cp:revision>347</cp:revision>
  <dcterms:created xsi:type="dcterms:W3CDTF">2013-01-29T02:31:04Z</dcterms:created>
  <dcterms:modified xsi:type="dcterms:W3CDTF">2024-09-12T14:22:35Z</dcterms:modified>
</cp:coreProperties>
</file>