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80" r:id="rId22"/>
    <p:sldId id="279" r:id="rId23"/>
    <p:sldId id="263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54BD-BB81-4CB5-932F-54FD2C6E669F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EB18-F1EC-4E97-AD39-FEAF5D730DC4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0684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54BD-BB81-4CB5-932F-54FD2C6E669F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EB18-F1EC-4E97-AD39-FEAF5D730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882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54BD-BB81-4CB5-932F-54FD2C6E669F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EB18-F1EC-4E97-AD39-FEAF5D730DC4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456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54BD-BB81-4CB5-932F-54FD2C6E669F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EB18-F1EC-4E97-AD39-FEAF5D730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066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54BD-BB81-4CB5-932F-54FD2C6E669F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EB18-F1EC-4E97-AD39-FEAF5D730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497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54BD-BB81-4CB5-932F-54FD2C6E669F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EB18-F1EC-4E97-AD39-FEAF5D730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6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54BD-BB81-4CB5-932F-54FD2C6E669F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EB18-F1EC-4E97-AD39-FEAF5D730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505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65B54BD-BB81-4CB5-932F-54FD2C6E669F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C95EB18-F1EC-4E97-AD39-FEAF5D730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171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54BD-BB81-4CB5-932F-54FD2C6E669F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EB18-F1EC-4E97-AD39-FEAF5D730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689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54BD-BB81-4CB5-932F-54FD2C6E669F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EB18-F1EC-4E97-AD39-FEAF5D730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708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54BD-BB81-4CB5-932F-54FD2C6E669F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EB18-F1EC-4E97-AD39-FEAF5D730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652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65B54BD-BB81-4CB5-932F-54FD2C6E669F}" type="datetimeFigureOut">
              <a:rPr lang="ru-RU" smtClean="0"/>
              <a:t>16.09.2022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C95EB18-F1EC-4E97-AD39-FEAF5D730DC4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2320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E2A0B0-B311-4CB8-8007-EABA9197C6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Язык и история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2E92A30-0C5F-43A1-BF64-EE1BE17AA8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407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E7E12-5887-4A4A-874A-1776C4F0B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6603"/>
            <a:ext cx="11597054" cy="1814759"/>
          </a:xfrm>
        </p:spPr>
        <p:txBody>
          <a:bodyPr>
            <a:normAutofit fontScale="90000"/>
          </a:bodyPr>
          <a:lstStyle/>
          <a:p>
            <a:r>
              <a:rPr lang="ru-RU" dirty="0"/>
              <a:t>На машине времени мы попадаем в первый древний языковой город под названием «</a:t>
            </a:r>
            <a:r>
              <a:rPr lang="ru-RU" i="1" dirty="0"/>
              <a:t>Вавилонская башня</a:t>
            </a:r>
            <a:r>
              <a:rPr lang="ru-RU" dirty="0"/>
              <a:t>».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57AA0B-66DB-413F-B2CC-652DA03E9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0818" y="1169376"/>
            <a:ext cx="5576803" cy="524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889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5632EB0-1FEE-4D2E-8121-32F36FE28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730" y="123092"/>
            <a:ext cx="11588261" cy="5745896"/>
          </a:xfrm>
        </p:spPr>
        <p:txBody>
          <a:bodyPr/>
          <a:lstStyle/>
          <a:p>
            <a:r>
              <a:rPr lang="ru-RU" sz="2400" dirty="0"/>
              <a:t>В языковом мире существует легенда, согласно которой все люди когда-то говорили на одном языке. Но вот они решили построить высокую-превысокую башню, которая однажды коснется самого неба и поможет добраться до него человеку. Однако небеса были против этого и наказали людей: </a:t>
            </a:r>
            <a:r>
              <a:rPr lang="ru-RU" sz="2400" i="1" dirty="0"/>
              <a:t>теперь все люди будут говорить на разных языках и перестанут понимать друг друга</a:t>
            </a:r>
            <a:r>
              <a:rPr lang="ru-RU" sz="2400" dirty="0"/>
              <a:t>.</a:t>
            </a:r>
          </a:p>
          <a:p>
            <a:r>
              <a:rPr lang="ru-RU" sz="2400" dirty="0"/>
              <a:t>По легенде именно так единый язык разделился на множество разных языков.</a:t>
            </a:r>
          </a:p>
          <a:p>
            <a:endParaRPr lang="ru-RU" dirty="0"/>
          </a:p>
        </p:txBody>
      </p:sp>
      <p:sp>
        <p:nvSpPr>
          <p:cNvPr id="5" name="AutoShape 2" descr="Языки.">
            <a:extLst>
              <a:ext uri="{FF2B5EF4-FFF2-40B4-BE49-F238E27FC236}">
                <a16:creationId xmlns:a16="http://schemas.microsoft.com/office/drawing/2014/main" id="{53391245-CC48-4A7A-8C16-CD6403AB83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Языки.">
            <a:extLst>
              <a:ext uri="{FF2B5EF4-FFF2-40B4-BE49-F238E27FC236}">
                <a16:creationId xmlns:a16="http://schemas.microsoft.com/office/drawing/2014/main" id="{C51519E9-59A2-46F5-9E02-B4BDCB1E54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C597C44-8C9C-4934-853B-5C34A912D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229" y="2100677"/>
            <a:ext cx="7238410" cy="511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335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30AA24C-D154-4B63-ABB7-5DF9626A7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354" y="70338"/>
            <a:ext cx="11720146" cy="5798756"/>
          </a:xfrm>
        </p:spPr>
        <p:txBody>
          <a:bodyPr>
            <a:normAutofit/>
          </a:bodyPr>
          <a:lstStyle/>
          <a:p>
            <a:r>
              <a:rPr lang="ru-RU" sz="2400" dirty="0"/>
              <a:t>Когда произошло это разделение, языки переехали в разные города и образовали разные страны, названия которых заканчивались одинаково – «</a:t>
            </a:r>
            <a:r>
              <a:rPr lang="ru-RU" sz="2400" i="1" dirty="0"/>
              <a:t>языковая семья</a:t>
            </a:r>
            <a:r>
              <a:rPr lang="ru-RU" sz="2400" dirty="0"/>
              <a:t>». Таких стран было очень много. Но мы с вами заглянем только в одну – в </a:t>
            </a:r>
            <a:r>
              <a:rPr lang="ru-RU" sz="2400" b="1" dirty="0"/>
              <a:t>Индоевропейскую</a:t>
            </a:r>
            <a:r>
              <a:rPr lang="ru-RU" sz="2400" dirty="0"/>
              <a:t> </a:t>
            </a:r>
            <a:r>
              <a:rPr lang="ru-RU" sz="2400" b="1" dirty="0"/>
              <a:t>языковую семью</a:t>
            </a:r>
            <a:r>
              <a:rPr lang="ru-RU" sz="2400" dirty="0"/>
              <a:t>. Именно в ней расположен нужный нам город – Русский язык.</a:t>
            </a:r>
          </a:p>
        </p:txBody>
      </p:sp>
      <p:sp>
        <p:nvSpPr>
          <p:cNvPr id="4" name="AutoShape 2" descr="История русской письменности. Индоевропейская языковая семья. Карта">
            <a:extLst>
              <a:ext uri="{FF2B5EF4-FFF2-40B4-BE49-F238E27FC236}">
                <a16:creationId xmlns:a16="http://schemas.microsoft.com/office/drawing/2014/main" id="{0F50B60A-4241-44EF-85CC-418209F285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B15B7F-D68A-4C70-9C71-79EDDA6CE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650" y="1543139"/>
            <a:ext cx="7001504" cy="524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409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783B09D-4930-479C-89A7-FEC5C3866D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215" y="175846"/>
            <a:ext cx="10487465" cy="5693248"/>
          </a:xfrm>
        </p:spPr>
        <p:txBody>
          <a:bodyPr>
            <a:normAutofit/>
          </a:bodyPr>
          <a:lstStyle/>
          <a:p>
            <a:r>
              <a:rPr lang="ru-RU" sz="2400" dirty="0"/>
              <a:t>Итак, мы в стране. Но теперь нам нужно найти регион города. Русский язык находится в области под названием Славянские языки.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64AC853-6068-4804-946D-FBDBE4112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611" y="1066512"/>
            <a:ext cx="7379573" cy="552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690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BCDE1A1-60E1-4A92-9032-59A3EA505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3988"/>
            <a:ext cx="10058400" cy="4023360"/>
          </a:xfrm>
        </p:spPr>
        <p:txBody>
          <a:bodyPr>
            <a:normAutofit/>
          </a:bodyPr>
          <a:lstStyle/>
          <a:p>
            <a:r>
              <a:rPr lang="ru-RU" sz="2400" dirty="0"/>
              <a:t>Эта область, в свою очередь, делится на районы: Западнославянские языки, Южнославянские языки и Восточнославянские языки. И нам нужно попасть в последний – Восточнославянские языки.</a:t>
            </a:r>
          </a:p>
        </p:txBody>
      </p:sp>
      <p:sp>
        <p:nvSpPr>
          <p:cNvPr id="4" name="AutoShape 2" descr="Группы славянских языков.">
            <a:extLst>
              <a:ext uri="{FF2B5EF4-FFF2-40B4-BE49-F238E27FC236}">
                <a16:creationId xmlns:a16="http://schemas.microsoft.com/office/drawing/2014/main" id="{A3607C59-58E5-4BF0-8AAA-7DA715E373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39B889-C837-4544-BCA4-76FE0533D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6825" y="968055"/>
            <a:ext cx="7863150" cy="588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747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A8C4562-8AF9-44EB-B7BB-F4E5A51D6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412588"/>
            <a:ext cx="10058400" cy="4023360"/>
          </a:xfrm>
        </p:spPr>
        <p:txBody>
          <a:bodyPr>
            <a:normAutofit/>
          </a:bodyPr>
          <a:lstStyle/>
          <a:p>
            <a:r>
              <a:rPr lang="ru-RU" sz="2400" dirty="0"/>
              <a:t>В этом районе есть три города: Русский язык, Украинский язык, Белорусский язык.</a:t>
            </a:r>
          </a:p>
        </p:txBody>
      </p:sp>
      <p:sp>
        <p:nvSpPr>
          <p:cNvPr id="4" name="AutoShape 2" descr="История русской письменности.&#10;Восточнославянские языки.">
            <a:extLst>
              <a:ext uri="{FF2B5EF4-FFF2-40B4-BE49-F238E27FC236}">
                <a16:creationId xmlns:a16="http://schemas.microsoft.com/office/drawing/2014/main" id="{F09B01FB-0B96-4AE0-8ECE-1F25376A163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EBB24FD-A98D-421C-A29B-B27F2E1950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05" y="798761"/>
            <a:ext cx="7819189" cy="585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45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A4A018-E0B5-4C21-A451-F58C922CD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8000" dirty="0"/>
              <a:t>Игра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E7A874-ADBC-4297-9015-DB09DE1FC8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Посвящаем нашу игру великому русскому языку.</a:t>
            </a:r>
          </a:p>
          <a:p>
            <a:r>
              <a:rPr lang="ru-RU" sz="3200" dirty="0"/>
              <a:t>Итак, начинаем игру. Встречаются 3 команды– знатоков русского языка. Придумайте название для своей команды и выберите капитана. </a:t>
            </a:r>
          </a:p>
        </p:txBody>
      </p:sp>
    </p:spTree>
    <p:extLst>
      <p:ext uri="{BB962C8B-B14F-4D97-AF65-F5344CB8AC3E}">
        <p14:creationId xmlns:p14="http://schemas.microsoft.com/office/powerpoint/2010/main" val="1915350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D9B6EA-93B0-46BE-94E4-094008449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96012"/>
          </a:xfrm>
        </p:spPr>
        <p:txBody>
          <a:bodyPr>
            <a:normAutofit fontScale="90000"/>
          </a:bodyPr>
          <a:lstStyle/>
          <a:p>
            <a:br>
              <a:rPr lang="ru-RU" b="1" dirty="0"/>
            </a:br>
            <a:r>
              <a:rPr lang="ru-RU" b="1" dirty="0"/>
              <a:t>«Чистота и чёткость артикуляции»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83DB01-922D-48D5-98FC-B1787F347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Первые 5 баллов и право начать конкурс достанутся той команде, чей представитель быстрее и чётче проговорит скороговорки.</a:t>
            </a:r>
            <a:br>
              <a:rPr lang="ru-RU" dirty="0"/>
            </a:br>
            <a:endParaRPr lang="ru-RU" dirty="0"/>
          </a:p>
          <a:p>
            <a:r>
              <a:rPr lang="ru-RU" sz="3200" dirty="0"/>
              <a:t>Забыл Панкрат Кондратьев домкрат, а Кондрату без домкрата не поднять на тракте трактор.</a:t>
            </a:r>
          </a:p>
          <a:p>
            <a:r>
              <a:rPr lang="ru-RU" sz="3200" dirty="0"/>
              <a:t>Из кузова в кузов шла перегрузка арбузов. </a:t>
            </a:r>
          </a:p>
          <a:p>
            <a:r>
              <a:rPr lang="ru-RU" sz="3200" dirty="0"/>
              <a:t>В грозу, в грязи от груза арбузов развалился кузов.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4070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057DC7-9430-41DE-A646-923FB06D4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/>
              <a:t> «Что говорят русские?»</a:t>
            </a:r>
            <a:endParaRPr lang="ru-RU" sz="6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DF7224-C07E-46D0-87BA-8FDDEAAA9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002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514DA1-FD86-444A-BBD5-782B60BBC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4707428"/>
          </a:xfrm>
        </p:spPr>
        <p:txBody>
          <a:bodyPr>
            <a:normAutofit/>
          </a:bodyPr>
          <a:lstStyle/>
          <a:p>
            <a:r>
              <a:rPr lang="ru-RU" dirty="0"/>
              <a:t>«Англичане говорят о таких людях «</a:t>
            </a:r>
            <a:r>
              <a:rPr lang="ru-RU" i="1" dirty="0"/>
              <a:t>как две горошины</a:t>
            </a:r>
            <a:r>
              <a:rPr lang="ru-RU" dirty="0"/>
              <a:t>», шведы – «</a:t>
            </a:r>
            <a:r>
              <a:rPr lang="ru-RU" i="1" dirty="0"/>
              <a:t>как две ягоды</a:t>
            </a:r>
            <a:r>
              <a:rPr lang="ru-RU" dirty="0"/>
              <a:t>», немцы и чехи – «</a:t>
            </a:r>
            <a:r>
              <a:rPr lang="ru-RU" i="1" dirty="0"/>
              <a:t>как яйцо и яйцо</a:t>
            </a:r>
            <a:r>
              <a:rPr lang="ru-RU" dirty="0"/>
              <a:t>». А что говорят русские?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2390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3A3096-EAEF-4355-8910-CD6604EAA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2992928"/>
          </a:xfrm>
        </p:spPr>
        <p:txBody>
          <a:bodyPr>
            <a:normAutofit/>
          </a:bodyPr>
          <a:lstStyle/>
          <a:p>
            <a:pPr algn="ctr"/>
            <a:r>
              <a:rPr lang="ru-RU" sz="6600" dirty="0"/>
              <a:t>Как две капли воды</a:t>
            </a:r>
          </a:p>
        </p:txBody>
      </p:sp>
    </p:spTree>
    <p:extLst>
      <p:ext uri="{BB962C8B-B14F-4D97-AF65-F5344CB8AC3E}">
        <p14:creationId xmlns:p14="http://schemas.microsoft.com/office/powerpoint/2010/main" val="4187590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A2A405-A5EA-4465-BC11-D3219FB5E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20711"/>
            <a:ext cx="10058400" cy="4338151"/>
          </a:xfrm>
        </p:spPr>
        <p:txBody>
          <a:bodyPr>
            <a:normAutofit/>
          </a:bodyPr>
          <a:lstStyle/>
          <a:p>
            <a:r>
              <a:rPr lang="ru-RU" dirty="0"/>
              <a:t>«Англичане говорят о таком человеке, что «</a:t>
            </a:r>
            <a:r>
              <a:rPr lang="ru-RU" i="1" dirty="0"/>
              <a:t>он живет в клевере</a:t>
            </a:r>
            <a:r>
              <a:rPr lang="ru-RU" dirty="0"/>
              <a:t>», немцы – что «</a:t>
            </a:r>
            <a:r>
              <a:rPr lang="ru-RU" i="1" dirty="0"/>
              <a:t>он сидит,</a:t>
            </a:r>
            <a:r>
              <a:rPr lang="ru-RU" dirty="0"/>
              <a:t> </a:t>
            </a:r>
            <a:r>
              <a:rPr lang="ru-RU" i="1" dirty="0"/>
              <a:t>как личинка</a:t>
            </a:r>
            <a:r>
              <a:rPr lang="ru-RU" dirty="0"/>
              <a:t> </a:t>
            </a:r>
            <a:r>
              <a:rPr lang="ru-RU" i="1" dirty="0"/>
              <a:t>(червячок)</a:t>
            </a:r>
            <a:r>
              <a:rPr lang="ru-RU" dirty="0"/>
              <a:t> </a:t>
            </a:r>
            <a:r>
              <a:rPr lang="ru-RU" i="1" dirty="0"/>
              <a:t>в сале</a:t>
            </a:r>
            <a:r>
              <a:rPr lang="ru-RU" dirty="0"/>
              <a:t>», а французы – «</a:t>
            </a:r>
            <a:r>
              <a:rPr lang="ru-RU" i="1" dirty="0"/>
              <a:t>как</a:t>
            </a:r>
            <a:r>
              <a:rPr lang="ru-RU" dirty="0"/>
              <a:t> </a:t>
            </a:r>
            <a:r>
              <a:rPr lang="ru-RU" i="1" dirty="0"/>
              <a:t>петух в тесте</a:t>
            </a:r>
            <a:r>
              <a:rPr lang="ru-RU" dirty="0"/>
              <a:t>».</a:t>
            </a:r>
            <a:r>
              <a:rPr lang="ru-RU" i="1" dirty="0"/>
              <a:t> Что говорят русские?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299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EE4DAD-C0FF-4FFC-94B6-D841585F9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2922589"/>
          </a:xfrm>
        </p:spPr>
        <p:txBody>
          <a:bodyPr/>
          <a:lstStyle/>
          <a:p>
            <a:pPr algn="ctr"/>
            <a:r>
              <a:rPr lang="ru-RU" i="1" dirty="0"/>
              <a:t> </a:t>
            </a:r>
            <a:r>
              <a:rPr lang="ru-RU" sz="6000" i="1" dirty="0"/>
              <a:t>Как сыр в масле катается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5942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781FB8-DD20-4AEA-BE29-0862B3BB4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2"/>
            <a:ext cx="10271174" cy="4390906"/>
          </a:xfrm>
        </p:spPr>
        <p:txBody>
          <a:bodyPr>
            <a:normAutofit/>
          </a:bodyPr>
          <a:lstStyle/>
          <a:p>
            <a:r>
              <a:rPr lang="ru-RU" dirty="0"/>
              <a:t>«Англичане знают что-либо «</a:t>
            </a:r>
            <a:r>
              <a:rPr lang="ru-RU" i="1" dirty="0"/>
              <a:t>как кисть своей руки</a:t>
            </a:r>
            <a:r>
              <a:rPr lang="ru-RU" dirty="0"/>
              <a:t>», а французы и немцы – «</a:t>
            </a:r>
            <a:r>
              <a:rPr lang="ru-RU" i="1" dirty="0"/>
              <a:t>как собственный карман</a:t>
            </a:r>
            <a:r>
              <a:rPr lang="ru-RU" dirty="0"/>
              <a:t>». Что говорят русские?  </a:t>
            </a:r>
          </a:p>
        </p:txBody>
      </p:sp>
    </p:spTree>
    <p:extLst>
      <p:ext uri="{BB962C8B-B14F-4D97-AF65-F5344CB8AC3E}">
        <p14:creationId xmlns:p14="http://schemas.microsoft.com/office/powerpoint/2010/main" val="3594371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8BCF58-CFE3-4041-9854-41780FBF5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3010512"/>
          </a:xfrm>
        </p:spPr>
        <p:txBody>
          <a:bodyPr>
            <a:normAutofit/>
          </a:bodyPr>
          <a:lstStyle/>
          <a:p>
            <a:pPr algn="ctr"/>
            <a:r>
              <a:rPr lang="ru-RU" sz="6000" i="1" dirty="0"/>
              <a:t>Как свои пять пальцев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207124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7C2D29-0593-4B01-99EF-2FAA7DECA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/>
              <a:t>Блиц-опрос</a:t>
            </a:r>
            <a:endParaRPr lang="ru-RU" sz="6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0CA1F8-0158-4C01-B05A-19490A84F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Каждой команде предлагается ответить на 5 вопросов.  Права перехода хода нет. (по 1 б. за каждый правильный ответ)</a:t>
            </a:r>
          </a:p>
        </p:txBody>
      </p:sp>
    </p:spTree>
    <p:extLst>
      <p:ext uri="{BB962C8B-B14F-4D97-AF65-F5344CB8AC3E}">
        <p14:creationId xmlns:p14="http://schemas.microsoft.com/office/powerpoint/2010/main" val="25843937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3597437-4CA8-477D-AD44-23D7F1568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563" y="158263"/>
            <a:ext cx="3993783" cy="4580792"/>
          </a:xfrm>
        </p:spPr>
        <p:txBody>
          <a:bodyPr/>
          <a:lstStyle/>
          <a:p>
            <a:pPr algn="ctr"/>
            <a:r>
              <a:rPr lang="ru-RU" b="1" dirty="0"/>
              <a:t>1 команда</a:t>
            </a:r>
          </a:p>
          <a:p>
            <a:pPr>
              <a:lnSpc>
                <a:spcPct val="100000"/>
              </a:lnSpc>
            </a:pPr>
            <a:r>
              <a:rPr lang="ru-RU" dirty="0"/>
              <a:t>1) Кто написал стихотворение «Бородино»? </a:t>
            </a:r>
          </a:p>
          <a:p>
            <a:pPr>
              <a:lnSpc>
                <a:spcPct val="100000"/>
              </a:lnSpc>
            </a:pPr>
            <a:r>
              <a:rPr lang="ru-RU" dirty="0"/>
              <a:t>2) Что стоит в слове перед корнем? </a:t>
            </a:r>
          </a:p>
          <a:p>
            <a:pPr>
              <a:lnSpc>
                <a:spcPct val="100000"/>
              </a:lnSpc>
            </a:pPr>
            <a:r>
              <a:rPr lang="ru-RU" dirty="0"/>
              <a:t>3) Как называется сооружение для переправы через реку? </a:t>
            </a:r>
          </a:p>
          <a:p>
            <a:pPr>
              <a:lnSpc>
                <a:spcPct val="100000"/>
              </a:lnSpc>
            </a:pPr>
            <a:r>
              <a:rPr lang="ru-RU" dirty="0"/>
              <a:t>4) Какой писатель родился 31 февраля 1940г? </a:t>
            </a:r>
          </a:p>
          <a:p>
            <a:pPr>
              <a:lnSpc>
                <a:spcPct val="100000"/>
              </a:lnSpc>
            </a:pPr>
            <a:r>
              <a:rPr lang="ru-RU" dirty="0"/>
              <a:t>5)Как звали мальчика, которого воспитали волки в джунглях?</a:t>
            </a:r>
          </a:p>
          <a:p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EA1AFCB-8931-4DD3-8510-63AB8C798200}"/>
              </a:ext>
            </a:extLst>
          </p:cNvPr>
          <p:cNvSpPr/>
          <p:nvPr/>
        </p:nvSpPr>
        <p:spPr>
          <a:xfrm>
            <a:off x="7880838" y="158262"/>
            <a:ext cx="423496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000A"/>
                </a:solidFill>
              </a:rPr>
              <a:t>2 </a:t>
            </a:r>
            <a:r>
              <a:rPr lang="ru-RU" sz="2000" b="1" dirty="0">
                <a:solidFill>
                  <a:srgbClr val="00000A"/>
                </a:solidFill>
              </a:rPr>
              <a:t>команда</a:t>
            </a:r>
          </a:p>
          <a:p>
            <a:pPr algn="just"/>
            <a:r>
              <a:rPr lang="ru-RU" sz="2000" dirty="0">
                <a:solidFill>
                  <a:srgbClr val="00000A"/>
                </a:solidFill>
              </a:rPr>
              <a:t>1) Какой литературный герой в половодье спасал зайцев? </a:t>
            </a:r>
          </a:p>
          <a:p>
            <a:pPr algn="just"/>
            <a:r>
              <a:rPr lang="ru-RU" sz="2000" dirty="0">
                <a:solidFill>
                  <a:srgbClr val="00000A"/>
                </a:solidFill>
              </a:rPr>
              <a:t>2) Как называются слова, противоположные по смыслу? </a:t>
            </a:r>
          </a:p>
          <a:p>
            <a:pPr algn="just"/>
            <a:r>
              <a:rPr lang="ru-RU" sz="2000" dirty="0">
                <a:solidFill>
                  <a:srgbClr val="00000A"/>
                </a:solidFill>
              </a:rPr>
              <a:t>3) Сколько падежей в русском языке? </a:t>
            </a:r>
          </a:p>
          <a:p>
            <a:pPr algn="just"/>
            <a:r>
              <a:rPr lang="ru-RU" sz="2000" dirty="0">
                <a:solidFill>
                  <a:srgbClr val="00000A"/>
                </a:solidFill>
              </a:rPr>
              <a:t>4) На какой вопрос отвечает слово в родительном падеже? </a:t>
            </a:r>
          </a:p>
          <a:p>
            <a:pPr algn="just"/>
            <a:r>
              <a:rPr lang="ru-RU" sz="2000" dirty="0">
                <a:solidFill>
                  <a:srgbClr val="00000A"/>
                </a:solidFill>
              </a:rPr>
              <a:t>5) Напиток белого цвета, полезный и детям и взрослым? </a:t>
            </a:r>
            <a:endParaRPr lang="ru-RU" sz="2000" b="0" i="0" dirty="0">
              <a:solidFill>
                <a:srgbClr val="00000A"/>
              </a:solidFill>
              <a:effectLst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B372DCD-601E-474F-BB43-B08EEB625B61}"/>
              </a:ext>
            </a:extLst>
          </p:cNvPr>
          <p:cNvSpPr/>
          <p:nvPr/>
        </p:nvSpPr>
        <p:spPr>
          <a:xfrm>
            <a:off x="4171951" y="2233384"/>
            <a:ext cx="371328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0A"/>
                </a:solidFill>
              </a:rPr>
              <a:t>3 команда</a:t>
            </a:r>
          </a:p>
          <a:p>
            <a:r>
              <a:rPr lang="ru-RU" sz="2000" dirty="0">
                <a:solidFill>
                  <a:srgbClr val="00000A"/>
                </a:solidFill>
              </a:rPr>
              <a:t>1) Назовите главного героя сказки «по щучьему велению»? </a:t>
            </a:r>
          </a:p>
          <a:p>
            <a:r>
              <a:rPr lang="ru-RU" sz="2000" dirty="0">
                <a:solidFill>
                  <a:srgbClr val="00000A"/>
                </a:solidFill>
              </a:rPr>
              <a:t>2) Сколько спряжений у глагола? </a:t>
            </a:r>
          </a:p>
          <a:p>
            <a:r>
              <a:rPr lang="ru-RU" sz="2000" dirty="0">
                <a:solidFill>
                  <a:srgbClr val="00000A"/>
                </a:solidFill>
              </a:rPr>
              <a:t>3) Сколько лет рыбачил старик со старухой у синего моря? </a:t>
            </a:r>
          </a:p>
          <a:p>
            <a:r>
              <a:rPr lang="ru-RU" sz="2000" dirty="0">
                <a:solidFill>
                  <a:srgbClr val="00000A"/>
                </a:solidFill>
              </a:rPr>
              <a:t>4) Как называются главные члены предложения?</a:t>
            </a:r>
          </a:p>
          <a:p>
            <a:r>
              <a:rPr lang="ru-RU" sz="2000" dirty="0">
                <a:solidFill>
                  <a:srgbClr val="00000A"/>
                </a:solidFill>
              </a:rPr>
              <a:t>5) Чем заканчивается день и ночь? </a:t>
            </a:r>
            <a:endParaRPr lang="ru-RU" sz="2000" b="0" i="0" dirty="0">
              <a:solidFill>
                <a:srgbClr val="00000A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063666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A460A7-DE64-4B06-8866-CE79DA115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«</a:t>
            </a:r>
            <a:r>
              <a:rPr lang="ru-RU" b="1" dirty="0"/>
              <a:t>Скажи одним словом»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E7EFFB-863B-4462-8690-EFE580CF7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/>
              <a:t>Нужно ответить на 7 вопросов.</a:t>
            </a:r>
          </a:p>
          <a:p>
            <a:r>
              <a:rPr lang="ru-RU" sz="3600" dirty="0"/>
              <a:t>Если ответа нет, говорят: «Дальше». Ход переходит другой команде. (по 1 б. за каждый правильный ответ)</a:t>
            </a:r>
          </a:p>
          <a:p>
            <a:endParaRPr lang="ru-RU" sz="3600" dirty="0"/>
          </a:p>
          <a:p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91363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E302B40-F01F-46EE-BBD3-3CB774B22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546" y="1845734"/>
            <a:ext cx="4710545" cy="4023360"/>
          </a:xfrm>
        </p:spPr>
        <p:txBody>
          <a:bodyPr/>
          <a:lstStyle/>
          <a:p>
            <a:pPr indent="91440"/>
            <a:r>
              <a:rPr lang="ru-RU" sz="2800" dirty="0"/>
              <a:t>1.В час по чайной ложке </a:t>
            </a:r>
          </a:p>
          <a:p>
            <a:pPr indent="91440"/>
            <a:r>
              <a:rPr lang="ru-RU" sz="2800" dirty="0"/>
              <a:t>2.Кривить душой </a:t>
            </a:r>
          </a:p>
          <a:p>
            <a:pPr indent="91440"/>
            <a:r>
              <a:rPr lang="ru-RU" sz="2800" dirty="0"/>
              <a:t>3.Себе на уме </a:t>
            </a:r>
          </a:p>
          <a:p>
            <a:pPr indent="91440"/>
            <a:r>
              <a:rPr lang="ru-RU" sz="2800" dirty="0"/>
              <a:t>4.Кожа да кости </a:t>
            </a:r>
          </a:p>
          <a:p>
            <a:pPr indent="91440"/>
            <a:r>
              <a:rPr lang="ru-RU" sz="2800" dirty="0"/>
              <a:t>5.Раз, два и обчелся </a:t>
            </a:r>
          </a:p>
          <a:p>
            <a:pPr indent="91440"/>
            <a:r>
              <a:rPr lang="ru-RU" sz="2800" dirty="0"/>
              <a:t>6. Вставлять палки в колеса </a:t>
            </a:r>
          </a:p>
          <a:p>
            <a:pPr indent="91440"/>
            <a:r>
              <a:rPr lang="ru-RU" sz="2800" dirty="0"/>
              <a:t>7. Делать из мухи слона</a:t>
            </a:r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3AD73B-F78C-4D72-A0B0-79B2BC02C628}"/>
              </a:ext>
            </a:extLst>
          </p:cNvPr>
          <p:cNvSpPr/>
          <p:nvPr/>
        </p:nvSpPr>
        <p:spPr>
          <a:xfrm>
            <a:off x="6216376" y="1783455"/>
            <a:ext cx="391591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000A"/>
                </a:solidFill>
                <a:latin typeface="Times New Roman" panose="02020603050405020304" pitchFamily="18" charset="0"/>
              </a:rPr>
              <a:t>Мало</a:t>
            </a:r>
          </a:p>
          <a:p>
            <a:r>
              <a:rPr lang="ru-RU" sz="3600" dirty="0">
                <a:solidFill>
                  <a:srgbClr val="00000A"/>
                </a:solidFill>
                <a:latin typeface="Times New Roman" panose="02020603050405020304" pitchFamily="18" charset="0"/>
              </a:rPr>
              <a:t>Лгать</a:t>
            </a:r>
          </a:p>
          <a:p>
            <a:r>
              <a:rPr lang="ru-RU" sz="3600" dirty="0">
                <a:solidFill>
                  <a:srgbClr val="00000A"/>
                </a:solidFill>
                <a:latin typeface="Times New Roman" panose="02020603050405020304" pitchFamily="18" charset="0"/>
              </a:rPr>
              <a:t>Хитрить</a:t>
            </a:r>
          </a:p>
          <a:p>
            <a:r>
              <a:rPr lang="ru-RU" sz="3600" dirty="0">
                <a:solidFill>
                  <a:srgbClr val="00000A"/>
                </a:solidFill>
                <a:latin typeface="Times New Roman" panose="02020603050405020304" pitchFamily="18" charset="0"/>
              </a:rPr>
              <a:t>Худой</a:t>
            </a:r>
          </a:p>
          <a:p>
            <a:r>
              <a:rPr lang="ru-RU" sz="3600" dirty="0">
                <a:solidFill>
                  <a:srgbClr val="00000A"/>
                </a:solidFill>
                <a:latin typeface="Times New Roman" panose="02020603050405020304" pitchFamily="18" charset="0"/>
              </a:rPr>
              <a:t>Мало</a:t>
            </a:r>
          </a:p>
          <a:p>
            <a:r>
              <a:rPr lang="ru-RU" sz="3600" dirty="0">
                <a:solidFill>
                  <a:srgbClr val="00000A"/>
                </a:solidFill>
                <a:latin typeface="Times New Roman" panose="02020603050405020304" pitchFamily="18" charset="0"/>
              </a:rPr>
              <a:t>Мешать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Преувеличивать</a:t>
            </a:r>
          </a:p>
        </p:txBody>
      </p:sp>
    </p:spTree>
    <p:extLst>
      <p:ext uri="{BB962C8B-B14F-4D97-AF65-F5344CB8AC3E}">
        <p14:creationId xmlns:p14="http://schemas.microsoft.com/office/powerpoint/2010/main" val="136432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6EC537-9B56-42C4-B103-B3132A2E0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/>
              <a:t>Подводим итоги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FEF56F-B384-4083-B25B-B049AB625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72961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F555A2-1F70-42FB-9D3B-124E5488D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8545" y="646545"/>
            <a:ext cx="12469090" cy="4765963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 Напутствие:</a:t>
            </a:r>
            <a:br>
              <a:rPr lang="ru-RU" dirty="0"/>
            </a:br>
            <a:br>
              <a:rPr lang="ru-RU" sz="3600" dirty="0"/>
            </a:br>
            <a:r>
              <a:rPr lang="ru-RU" sz="3600" dirty="0"/>
              <a:t>Любите свой родной язык,</a:t>
            </a:r>
            <a:br>
              <a:rPr lang="ru-RU" sz="3600" dirty="0"/>
            </a:br>
            <a:r>
              <a:rPr lang="ru-RU" sz="3600" dirty="0"/>
              <a:t>говорите правильно и красиво,</a:t>
            </a:r>
            <a:br>
              <a:rPr lang="ru-RU" sz="3600" dirty="0"/>
            </a:br>
            <a:r>
              <a:rPr lang="ru-RU" sz="3600" dirty="0"/>
              <a:t>не засоряйте речь грубыми и бессмысленными словами.</a:t>
            </a:r>
            <a:br>
              <a:rPr lang="ru-RU" sz="3600" dirty="0"/>
            </a:br>
            <a:br>
              <a:rPr lang="ru-RU" sz="3600" dirty="0"/>
            </a:br>
            <a:r>
              <a:rPr lang="ru-RU" sz="3600" dirty="0"/>
              <a:t>В нём наше прошлое, настоящее и будущее!</a:t>
            </a:r>
            <a:br>
              <a:rPr lang="ru-RU" sz="3600" dirty="0"/>
            </a:br>
            <a:r>
              <a:rPr lang="ru-RU" sz="3600" dirty="0"/>
              <a:t>Народ жив, пока живы его культура и язык!</a:t>
            </a:r>
            <a:br>
              <a:rPr lang="ru-RU" sz="360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03784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202AC0-3B26-4CBD-8AA8-EF21525E2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428999"/>
            <a:ext cx="10058400" cy="198350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Домашнее задание:</a:t>
            </a:r>
            <a:br>
              <a:rPr lang="ru-RU" dirty="0"/>
            </a:br>
            <a:r>
              <a:rPr lang="ru-RU" dirty="0"/>
              <a:t>Подготовить сообщение об истории русской письменности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20DB20-DEDB-41C1-9DEC-2247F0080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761" y="563418"/>
            <a:ext cx="10861875" cy="1560946"/>
          </a:xfrm>
        </p:spPr>
        <p:txBody>
          <a:bodyPr/>
          <a:lstStyle/>
          <a:p>
            <a:r>
              <a:rPr lang="ru-RU" sz="2400" dirty="0"/>
              <a:t>Узнайте, как, когда и для чего братья Кирилл и Мефодий и их ученики создали первую славянскую азбуку – кириллицу.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7355730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88</TotalTime>
  <Words>768</Words>
  <Application>Microsoft Office PowerPoint</Application>
  <PresentationFormat>Широкоэкранный</PresentationFormat>
  <Paragraphs>66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Calibri</vt:lpstr>
      <vt:lpstr>Calibri Light</vt:lpstr>
      <vt:lpstr>Times New Roman</vt:lpstr>
      <vt:lpstr>Ретро</vt:lpstr>
      <vt:lpstr>Язык и история</vt:lpstr>
      <vt:lpstr>На машине времени мы попадаем в первый древний языковой город под названием «Вавилонская башня».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Игра</vt:lpstr>
      <vt:lpstr> «Чистота и чёткость артикуляции» </vt:lpstr>
      <vt:lpstr> «Что говорят русские?»</vt:lpstr>
      <vt:lpstr>«Англичане говорят о таких людях «как две горошины», шведы – «как две ягоды», немцы и чехи – «как яйцо и яйцо». А что говорят русские? </vt:lpstr>
      <vt:lpstr>Как две капли воды</vt:lpstr>
      <vt:lpstr>«Англичане говорят о таком человеке, что «он живет в клевере», немцы – что «он сидит, как личинка (червячок) в сале», а французы – «как петух в тесте». Что говорят русские? </vt:lpstr>
      <vt:lpstr> Как сыр в масле катается</vt:lpstr>
      <vt:lpstr>«Англичане знают что-либо «как кисть своей руки», а французы и немцы – «как собственный карман». Что говорят русские?  </vt:lpstr>
      <vt:lpstr>Как свои пять пальцев</vt:lpstr>
      <vt:lpstr>Блиц-опрос</vt:lpstr>
      <vt:lpstr>Презентация PowerPoint</vt:lpstr>
      <vt:lpstr>«Скажи одним словом»</vt:lpstr>
      <vt:lpstr>Презентация PowerPoint</vt:lpstr>
      <vt:lpstr>Подводим итоги</vt:lpstr>
      <vt:lpstr> Напутствие:  Любите свой родной язык, говорите правильно и красиво, не засоряйте речь грубыми и бессмысленными словами.  В нём наше прошлое, настоящее и будущее! Народ жив, пока живы его культура и язык! </vt:lpstr>
      <vt:lpstr>Домашнее задание: Подготовить сообщение об истории русской письменности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Язык и история</dc:title>
  <dc:creator>Танюшка</dc:creator>
  <cp:lastModifiedBy>Танюшка</cp:lastModifiedBy>
  <cp:revision>3</cp:revision>
  <dcterms:created xsi:type="dcterms:W3CDTF">2022-09-15T19:46:30Z</dcterms:created>
  <dcterms:modified xsi:type="dcterms:W3CDTF">2022-09-15T21:25:04Z</dcterms:modified>
</cp:coreProperties>
</file>