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2" r:id="rId8"/>
    <p:sldId id="266" r:id="rId9"/>
    <p:sldId id="263" r:id="rId10"/>
    <p:sldId id="276" r:id="rId11"/>
    <p:sldId id="267" r:id="rId12"/>
    <p:sldId id="268" r:id="rId13"/>
    <p:sldId id="277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45" autoAdjust="0"/>
    <p:restoredTop sz="94638" autoAdjust="0"/>
  </p:normalViewPr>
  <p:slideViewPr>
    <p:cSldViewPr>
      <p:cViewPr varScale="1">
        <p:scale>
          <a:sx n="81" d="100"/>
          <a:sy n="81" d="100"/>
        </p:scale>
        <p:origin x="-1440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792087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Муниципальное бюджетное образовательное учреждение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«Катайская средняя общеобразовательная школа №1»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268760"/>
            <a:ext cx="6400800" cy="576064"/>
          </a:xfrm>
        </p:spPr>
        <p:txBody>
          <a:bodyPr>
            <a:normAutofit fontScale="47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Исследовательская работа на тему: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«Каждый кактус – это суккулент, но не каждый суккулент – это кактус».</a:t>
            </a:r>
          </a:p>
          <a:p>
            <a:endParaRPr lang="ru-RU" b="1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444329" y="4981327"/>
            <a:ext cx="704641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Выполнила: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Михайловская Изабелла,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ученица 2Б класса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Руководитель: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Галунчикова Е.Н.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учитель начальных классов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 descr="C:\Users\Оксана\Desktop\конференция 2024\цвето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132856"/>
            <a:ext cx="4931932" cy="2773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Домашняя коллекция</a:t>
            </a:r>
            <a:endParaRPr lang="ru-RU" dirty="0"/>
          </a:p>
        </p:txBody>
      </p:sp>
      <p:pic>
        <p:nvPicPr>
          <p:cNvPr id="12" name="Содержимое 11" descr="photo_2024-04-18_10-59-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540568" y="1484784"/>
            <a:ext cx="1584175" cy="1980220"/>
          </a:xfrm>
        </p:spPr>
      </p:pic>
      <p:pic>
        <p:nvPicPr>
          <p:cNvPr id="14338" name="Picture 2" descr="C:\Users\Оксана\Desktop\конференция 2024\photo_2024-04-18_10-59-38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484784"/>
            <a:ext cx="1508943" cy="2016224"/>
          </a:xfrm>
          <a:prstGeom prst="rect">
            <a:avLst/>
          </a:prstGeom>
          <a:noFill/>
        </p:spPr>
      </p:pic>
      <p:pic>
        <p:nvPicPr>
          <p:cNvPr id="14339" name="Picture 3" descr="C:\Users\Оксана\Desktop\конференция 2024\photo_2024-04-18_10-59-38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1484784"/>
            <a:ext cx="1712778" cy="2016224"/>
          </a:xfrm>
          <a:prstGeom prst="rect">
            <a:avLst/>
          </a:prstGeom>
          <a:noFill/>
        </p:spPr>
      </p:pic>
      <p:pic>
        <p:nvPicPr>
          <p:cNvPr id="14340" name="Picture 4" descr="C:\Users\Оксана\Desktop\конференция 2024\photo_2024-04-18_10-59-38 (4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1484784"/>
            <a:ext cx="1728192" cy="2016224"/>
          </a:xfrm>
          <a:prstGeom prst="rect">
            <a:avLst/>
          </a:prstGeom>
          <a:noFill/>
        </p:spPr>
      </p:pic>
      <p:pic>
        <p:nvPicPr>
          <p:cNvPr id="14341" name="Picture 5" descr="C:\Users\Оксана\Desktop\конференция 2024\photo_2024-04-18_10-59-38 (5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68344" y="1484784"/>
            <a:ext cx="1728192" cy="2016224"/>
          </a:xfrm>
          <a:prstGeom prst="rect">
            <a:avLst/>
          </a:prstGeom>
          <a:noFill/>
        </p:spPr>
      </p:pic>
      <p:pic>
        <p:nvPicPr>
          <p:cNvPr id="14342" name="Picture 6" descr="C:\Users\Оксана\Desktop\конференция 2024\photo_2024-04-18_10-59-38 (6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540568" y="4005064"/>
            <a:ext cx="1512168" cy="2016224"/>
          </a:xfrm>
          <a:prstGeom prst="rect">
            <a:avLst/>
          </a:prstGeom>
          <a:noFill/>
        </p:spPr>
      </p:pic>
      <p:pic>
        <p:nvPicPr>
          <p:cNvPr id="14343" name="Picture 7" descr="C:\Users\Оксана\Desktop\конференция 2024\photo_2024-04-18_10-59-38 (7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75656" y="4005065"/>
            <a:ext cx="1584176" cy="2046408"/>
          </a:xfrm>
          <a:prstGeom prst="rect">
            <a:avLst/>
          </a:prstGeom>
          <a:noFill/>
        </p:spPr>
      </p:pic>
      <p:pic>
        <p:nvPicPr>
          <p:cNvPr id="14344" name="Picture 8" descr="C:\Users\Оксана\Desktop\конференция 2024\photo_2024-04-18_10-59-3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91880" y="4005064"/>
            <a:ext cx="1656184" cy="2016224"/>
          </a:xfrm>
          <a:prstGeom prst="rect">
            <a:avLst/>
          </a:prstGeom>
          <a:noFill/>
        </p:spPr>
      </p:pic>
      <p:pic>
        <p:nvPicPr>
          <p:cNvPr id="14345" name="Picture 9" descr="C:\Users\Оксана\Desktop\конференция 2024\photo_2024-04-18_10-59-39 (2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80112" y="4005064"/>
            <a:ext cx="1728192" cy="2016223"/>
          </a:xfrm>
          <a:prstGeom prst="rect">
            <a:avLst/>
          </a:prstGeom>
          <a:noFill/>
        </p:spPr>
      </p:pic>
      <p:pic>
        <p:nvPicPr>
          <p:cNvPr id="14346" name="Picture 10" descr="C:\Users\Оксана\Desktop\конференция 2024\photo_2024-04-18_10-59-39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668344" y="4005064"/>
            <a:ext cx="1728192" cy="20162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Цель моей работы: определить действенные способы по уходу и выращиванию кактусов и суккулентов в домашних условиях и  выявить отличие кактусов от остальных суккулентов.</a:t>
            </a:r>
            <a:br>
              <a:rPr lang="ru-RU" sz="2000" b="1" dirty="0" smtClean="0"/>
            </a:br>
            <a:endParaRPr lang="ru-RU" sz="2000" b="1" dirty="0"/>
          </a:p>
        </p:txBody>
      </p:sp>
      <p:pic>
        <p:nvPicPr>
          <p:cNvPr id="4" name="Содержимое 3" descr="photo_2024-04-22_13-45-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124744"/>
            <a:ext cx="3816424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932040" y="2596272"/>
            <a:ext cx="352839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Гипотеза: кактусы и суккуленты - неприхотливые комнатные растения.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Задачи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smtClean="0"/>
              <a:t>Познакомиться </a:t>
            </a:r>
            <a:r>
              <a:rPr lang="ru-RU" dirty="0" smtClean="0"/>
              <a:t>с различиями кактусов и </a:t>
            </a:r>
            <a:r>
              <a:rPr lang="ru-RU" smtClean="0"/>
              <a:t>суккулентов.</a:t>
            </a:r>
            <a:endParaRPr lang="ru-RU" dirty="0" smtClean="0"/>
          </a:p>
          <a:p>
            <a:r>
              <a:rPr lang="ru-RU" dirty="0" smtClean="0"/>
              <a:t>Выяснить, каким образом правильно выращивать и ухаживать за данным видом растений.</a:t>
            </a:r>
          </a:p>
          <a:p>
            <a:r>
              <a:rPr lang="ru-RU" dirty="0" smtClean="0"/>
              <a:t>Найти информацию о методах выращивания кактусов и суккулентов в домашних условиях, изучив литературу (энциклопедии, справочники и т.п.), обратившись к сайтам и форумам Интернета.</a:t>
            </a:r>
          </a:p>
          <a:p>
            <a:r>
              <a:rPr lang="ru-RU" dirty="0" smtClean="0"/>
              <a:t>Проверить опытным путем, какие способы являются действенными и помогают вырастить здоровое красивое растение.</a:t>
            </a:r>
          </a:p>
          <a:p>
            <a:endParaRPr lang="ru-RU" dirty="0"/>
          </a:p>
        </p:txBody>
      </p:sp>
      <p:pic>
        <p:nvPicPr>
          <p:cNvPr id="5" name="Содержимое 4" descr="photo_2024-04-22_13-45-2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4876" y="1571612"/>
            <a:ext cx="4021221" cy="2865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274638"/>
            <a:ext cx="3898776" cy="5674642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Объект исследования:</a:t>
            </a:r>
            <a:r>
              <a:rPr lang="ru-RU" sz="2000" dirty="0" smtClean="0"/>
              <a:t> кактусы и суккуленты разных видов.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Предмет исследования:</a:t>
            </a:r>
            <a:r>
              <a:rPr lang="ru-RU" sz="2000" dirty="0" smtClean="0"/>
              <a:t> выращивание кактусов и суккулентов в домашних условиях.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Методы: </a:t>
            </a:r>
            <a:r>
              <a:rPr lang="ru-RU" sz="2000" dirty="0" smtClean="0"/>
              <a:t>разведение кактусов и суккулентов, работа с информационными источниками, наблюдение, анализ, обобщение информации.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Содержимое 3" descr="photo_2024-04-22_14-40-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620688"/>
            <a:ext cx="4104456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404664"/>
            <a:ext cx="4536504" cy="1512168"/>
          </a:xfrm>
        </p:spPr>
        <p:txBody>
          <a:bodyPr>
            <a:noAutofit/>
          </a:bodyPr>
          <a:lstStyle/>
          <a:p>
            <a:r>
              <a:rPr lang="ru-RU" sz="2800" dirty="0" smtClean="0"/>
              <a:t>Каждый кактус - это суккулент, но не каждый суккулент - это кактус.</a:t>
            </a:r>
            <a:endParaRPr lang="ru-RU" sz="2800" dirty="0"/>
          </a:p>
        </p:txBody>
      </p:sp>
      <p:pic>
        <p:nvPicPr>
          <p:cNvPr id="5" name="Содержимое 4" descr="photo_2024-04-22_14-00-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428868"/>
            <a:ext cx="4175616" cy="350234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88024" y="3356992"/>
            <a:ext cx="4355976" cy="18002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Другими словами, кактусы - это суккуленты с колючками.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Кактусы</a:t>
            </a:r>
            <a:endParaRPr lang="ru-RU" sz="4000" b="1" dirty="0"/>
          </a:p>
        </p:txBody>
      </p:sp>
      <p:pic>
        <p:nvPicPr>
          <p:cNvPr id="10" name="Содержимое 9" descr="9edb606a6c036a03bf93353a27767db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000495" y="1428736"/>
            <a:ext cx="4885541" cy="3500462"/>
          </a:xfrm>
        </p:spPr>
      </p:pic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610744" cy="4691063"/>
          </a:xfrm>
        </p:spPr>
        <p:txBody>
          <a:bodyPr>
            <a:noAutofit/>
          </a:bodyPr>
          <a:lstStyle/>
          <a:p>
            <a:r>
              <a:rPr lang="ru-RU" sz="2400" dirty="0" smtClean="0"/>
              <a:t>Кактусы - это оригинальные растения, принадлежащие к большой группе, известной как суккуленты. У кактусов вода хранится в сильно утолщенных стеблях, поэтому эти растения относятся к стеблевым суккулентам.</a:t>
            </a: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78498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Кактусы имеют характерные места, из которых растут колючки, а также боковые побеги и цветы. Они называются ореолами и могут быть покрыты длинными, пушистыми или короткими и плотными волосами. Шипы у кактусов созданы в результате трансформации листьев. В первую очередь они обеспечивают защиту от палящего солнца и животных.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Суккуленты</a:t>
            </a:r>
            <a:endParaRPr lang="ru-RU" sz="4000" dirty="0"/>
          </a:p>
        </p:txBody>
      </p:sp>
      <p:pic>
        <p:nvPicPr>
          <p:cNvPr id="5" name="Содержимое 4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5008" y="285728"/>
            <a:ext cx="2973418" cy="355835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916832"/>
            <a:ext cx="5122912" cy="4209331"/>
          </a:xfrm>
        </p:spPr>
        <p:txBody>
          <a:bodyPr>
            <a:noAutofit/>
          </a:bodyPr>
          <a:lstStyle/>
          <a:p>
            <a:r>
              <a:rPr lang="ru-RU" sz="2800" dirty="0" smtClean="0"/>
              <a:t>Суккуле́нты (от лат. succulentus, «сочный») — растения, имеющие специальные ткани для запаса воды. Они обладают способностью накапливать воду в таких органах, как стебли, листья или корни. </a:t>
            </a:r>
          </a:p>
          <a:p>
            <a:endParaRPr lang="ru-RU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468052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Растения, которые входят в группу, объединяемую термином «суккуленты», не связаны между собой общим происхождением, их схожие черты вызваны схожими условиями обитания. К стеблевым суккулентам относится большинство кактусовых, многие виды молочая.  К листовым суккулентам относятся представители родов алоэ, литопс, хавортия. В России встречаются листовые суккуленты семейства Толстянковые.</a:t>
            </a:r>
            <a:endParaRPr lang="ru-RU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98775" cy="11620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Особенности разведения и правила ухода за кактусами и суккулентами в домашних условиях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Содержимое 4" descr="photo_2024-04-22_14-00-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44008" y="1340768"/>
            <a:ext cx="3888432" cy="417646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988840"/>
            <a:ext cx="3610744" cy="4137323"/>
          </a:xfrm>
        </p:spPr>
        <p:txBody>
          <a:bodyPr/>
          <a:lstStyle/>
          <a:p>
            <a:r>
              <a:rPr lang="ru-RU" sz="2000" dirty="0" smtClean="0"/>
              <a:t>Все суккуленты отлично растут при комнатной температуре +23-25°С летом, а зимой нуждаются в поддержании прохлады – +8-10°С. При сбоях в температурном режиме они замедляются или останавливаются в росте, но не болеют, не гибнут.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Полив</a:t>
            </a:r>
            <a:endParaRPr lang="ru-RU" sz="40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899592" y="1484784"/>
            <a:ext cx="7571184" cy="446449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1.Поливать фильтрованной, кипяченой, отстоявшейся водой комнатной температуры.</a:t>
            </a:r>
          </a:p>
          <a:p>
            <a:r>
              <a:rPr lang="ru-RU" dirty="0" smtClean="0"/>
              <a:t> 2.Смягчить воду из-под крана поможет щавелевая, уксусная, лимонная кислота. </a:t>
            </a:r>
          </a:p>
          <a:p>
            <a:r>
              <a:rPr lang="ru-RU" dirty="0" smtClean="0"/>
              <a:t>3.После каждого полива убедитесь в полном высыхании грунта.</a:t>
            </a:r>
          </a:p>
          <a:p>
            <a:r>
              <a:rPr lang="ru-RU" dirty="0" smtClean="0"/>
              <a:t>4. Постоянно очищайте дренажные отверстия горшков.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908720"/>
            <a:ext cx="7488832" cy="508918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Верхний полив           Нижний полив</a:t>
            </a:r>
            <a:endParaRPr lang="ru-RU" sz="4000" b="1" dirty="0"/>
          </a:p>
        </p:txBody>
      </p:sp>
      <p:pic>
        <p:nvPicPr>
          <p:cNvPr id="7" name="Содержимое 6" descr="photo_2024-04-23_10-52-16 (2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8" name="Содержимое 7" descr="photo_2024-04-23_10-52-17 (3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  <p:sp>
        <p:nvSpPr>
          <p:cNvPr id="9" name="Прямоугольник 8"/>
          <p:cNvSpPr/>
          <p:nvPr/>
        </p:nvSpPr>
        <p:spPr>
          <a:xfrm>
            <a:off x="4716016" y="404664"/>
            <a:ext cx="3816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73050"/>
            <a:ext cx="4680520" cy="85169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Правильная пересадка</a:t>
            </a: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2786050" y="1214422"/>
            <a:ext cx="6192688" cy="4680519"/>
          </a:xfrm>
        </p:spPr>
        <p:txBody>
          <a:bodyPr>
            <a:noAutofit/>
          </a:bodyPr>
          <a:lstStyle/>
          <a:p>
            <a:r>
              <a:rPr lang="ru-RU" sz="1800" dirty="0" smtClean="0"/>
              <a:t>   -прекратите поливать за 5-7 суток;</a:t>
            </a:r>
          </a:p>
          <a:p>
            <a:r>
              <a:rPr lang="ru-RU" sz="1800" dirty="0" smtClean="0"/>
              <a:t>    -наденьте удобные защитные рукавицы или перчатки;</a:t>
            </a:r>
          </a:p>
          <a:p>
            <a:r>
              <a:rPr lang="ru-RU" sz="1800" dirty="0" smtClean="0"/>
              <a:t>-очистите корни от земли, разросшиеся или испорченные – отрежьте;</a:t>
            </a:r>
          </a:p>
          <a:p>
            <a:r>
              <a:rPr lang="ru-RU" sz="1800" dirty="0" smtClean="0"/>
              <a:t>    -обработайте срезы древесным углем;</a:t>
            </a:r>
          </a:p>
          <a:p>
            <a:r>
              <a:rPr lang="ru-RU" sz="1800" dirty="0" smtClean="0"/>
              <a:t>    -разместите кактус, препятствуя подгибанию корней;</a:t>
            </a:r>
          </a:p>
          <a:p>
            <a:r>
              <a:rPr lang="ru-RU" sz="1800" dirty="0" smtClean="0"/>
              <a:t>    -подсыпайте субстратом, аккуратно уплотняя его периодическим постукиванием;</a:t>
            </a:r>
          </a:p>
          <a:p>
            <a:r>
              <a:rPr lang="ru-RU" sz="1800" dirty="0" smtClean="0"/>
              <a:t>    -проследите, чтобы нижняя часть стебля осталась открытой, а шейка – вровень с краями посуды;</a:t>
            </a:r>
          </a:p>
          <a:p>
            <a:r>
              <a:rPr lang="ru-RU" sz="1800" dirty="0" smtClean="0"/>
              <a:t>    -слегка увлажните, а полноценно полейте спустя 8-15 суток</a:t>
            </a:r>
          </a:p>
          <a:p>
            <a:r>
              <a:rPr lang="ru-RU" sz="1800" dirty="0" smtClean="0"/>
              <a:t> </a:t>
            </a:r>
          </a:p>
          <a:p>
            <a:endParaRPr lang="ru-RU" sz="1800" dirty="0"/>
          </a:p>
        </p:txBody>
      </p:sp>
      <p:pic>
        <p:nvPicPr>
          <p:cNvPr id="8" name="Содержимое 7" descr="photo_2024-04-23_10-52-19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flipH="1">
            <a:off x="428596" y="214290"/>
            <a:ext cx="2191208" cy="2540268"/>
          </a:xfrm>
        </p:spPr>
      </p:pic>
      <p:pic>
        <p:nvPicPr>
          <p:cNvPr id="1026" name="Picture 2" descr="C:\Users\Оксана\Desktop\конференция 2024\photo_2024-04-23_10-52-18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571876"/>
            <a:ext cx="2520280" cy="30424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258816" cy="116205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Заболевания кактусов</a:t>
            </a:r>
            <a:endParaRPr lang="ru-RU" sz="3200" dirty="0"/>
          </a:p>
        </p:txBody>
      </p:sp>
      <p:pic>
        <p:nvPicPr>
          <p:cNvPr id="5" name="Содержимое 4" descr="scale_12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14876" y="3143248"/>
            <a:ext cx="4231382" cy="316894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1916832"/>
            <a:ext cx="4258816" cy="4691063"/>
          </a:xfrm>
        </p:spPr>
        <p:txBody>
          <a:bodyPr>
            <a:normAutofit fontScale="77500" lnSpcReduction="20000"/>
          </a:bodyPr>
          <a:lstStyle/>
          <a:p>
            <a:r>
              <a:rPr lang="ru-RU" sz="2300" dirty="0" smtClean="0"/>
              <a:t>1.Мягкий стебель говорит об избыточной влаге. </a:t>
            </a:r>
          </a:p>
          <a:p>
            <a:r>
              <a:rPr lang="ru-RU" sz="2300" dirty="0" smtClean="0"/>
              <a:t>2.Появление пятен на стволе признак грибка..</a:t>
            </a:r>
          </a:p>
          <a:p>
            <a:r>
              <a:rPr lang="ru-RU" sz="2300" dirty="0" smtClean="0"/>
              <a:t>3.Небольшое изменение оттенка вляется обычной реакцией на изменение условий и проходит без вмешательства. </a:t>
            </a:r>
          </a:p>
          <a:p>
            <a:r>
              <a:rPr lang="ru-RU" sz="2300" dirty="0" smtClean="0"/>
              <a:t>4.Пожелтение говорит о недостаточном количестве минералов в грунте. </a:t>
            </a:r>
          </a:p>
          <a:p>
            <a:r>
              <a:rPr lang="ru-RU" sz="2300" dirty="0" smtClean="0"/>
              <a:t>5.Сбрасывание цветков или бутонов происходит из-за стресса.</a:t>
            </a:r>
          </a:p>
          <a:p>
            <a:r>
              <a:rPr lang="ru-RU" sz="2300" dirty="0" smtClean="0"/>
              <a:t>6.Увядание, отмирание новых отростков – результат повреждения корневой системы при пересадке либо наличия вредителей.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546848" cy="1162050"/>
          </a:xfrm>
        </p:spPr>
        <p:txBody>
          <a:bodyPr>
            <a:noAutofit/>
          </a:bodyPr>
          <a:lstStyle/>
          <a:p>
            <a:r>
              <a:rPr lang="ru-RU" sz="3200" dirty="0" smtClean="0"/>
              <a:t>Виды вредителей</a:t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5" name="Содержимое 4" descr="photo_2024-04-22_13-45-5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0" y="3000372"/>
            <a:ext cx="4138561" cy="365872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618856" cy="469106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   -паутинники;</a:t>
            </a:r>
          </a:p>
          <a:p>
            <a:r>
              <a:rPr lang="ru-RU" sz="2400" dirty="0" smtClean="0"/>
              <a:t>    -нематоды;</a:t>
            </a:r>
          </a:p>
          <a:p>
            <a:r>
              <a:rPr lang="ru-RU" sz="2400" dirty="0" smtClean="0"/>
              <a:t>    -тля листовых разновидностей;</a:t>
            </a:r>
          </a:p>
          <a:p>
            <a:r>
              <a:rPr lang="ru-RU" sz="2400" dirty="0" smtClean="0"/>
              <a:t>    -щитовки/ложнощитовки;</a:t>
            </a:r>
          </a:p>
          <a:p>
            <a:r>
              <a:rPr lang="ru-RU" sz="2400" dirty="0" smtClean="0"/>
              <a:t>    -мучнистые червецы;</a:t>
            </a:r>
          </a:p>
          <a:p>
            <a:r>
              <a:rPr lang="ru-RU" sz="2400" dirty="0" smtClean="0"/>
              <a:t>    - войлочники.</a:t>
            </a:r>
            <a:endParaRPr lang="ru-RU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80119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Практическая часть исследовательской работы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8208912" cy="4896544"/>
          </a:xfrm>
        </p:spPr>
        <p:txBody>
          <a:bodyPr>
            <a:normAutofit fontScale="70000" lnSpcReduction="20000"/>
          </a:bodyPr>
          <a:lstStyle/>
          <a:p>
            <a:r>
              <a:rPr lang="ru-RU" sz="2900" dirty="0" smtClean="0">
                <a:solidFill>
                  <a:schemeClr val="tx1"/>
                </a:solidFill>
              </a:rPr>
              <a:t>В ходе исследовательской работы я вела наблюдения и уход за кактусами и суккулентами в домашних условиях на протяжении одного года. В эксперементе участвовали девять кактусов разных видов и один суккулент. Растения были приобретены в специализированых магазинах, сетевых сурпермаркетах и у домашних цветоводов. После чего все они были пересажены с соблюдением всех необходимых правил. В дальнейшем растения подвергались необходимому поливу в зависимости от времени года, не требуя к себе большого внимания. Так как мои эксперементальные друзья были взяты малышами, то цветения за один год наблюдать мне не довелось. А вот  столкнуться с одним из паразитов  пришлось. С растением, приобретенным  в супермаркете, мы принесли домой мучнистого червеца. В результате чего успели заразиться и погибнуть несколько кактусов, теряя сок и покрываясь белым пухом. После чего все остальные спасенные растения были пересажены в новую почву во избежание заражения паразитами. Объекты исследования продолжат свою дальнейшую жизнь на моем подоконнике после завершения этого проекта.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Вывод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В ходе практической работы по разведению и изучению кактусов и суккулентов было выявлено, что основное отличие кактуса – это колючки, а в целом уход за этими группами растений с безграничным разнообразием видов очень схож. 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Заключение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4330824" cy="485740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     В ходе проведения данной научно-исследовательской работы моя гипотеза подтвердилась. Эти растения действительно не прихотливы в уходе, не требуют частого полива и подкормки. Но надо помнить о том, что периодически внимание к себе требеует любое комнатное растение и даже самый неприхотливый кактус, поэтому не игнорируйте изменения внешнего вида вашего колючего друга. После покупки растение лучше сразу обработать, прежде чем знакомить со своими соседями по подоконнику. Советую приобретать кактусы и суккуленты в специализированных магазинах и у проверенных садоводов, чтобы получить здоровое красивое растение, которое будет радовать Вас многие годы.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Users\Оксана\Desktop\конференция 2024\photo_2024-04-23_10-52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340768"/>
            <a:ext cx="3528392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70586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866</Words>
  <Application>Microsoft Office PowerPoint</Application>
  <PresentationFormat>Экран (4:3)</PresentationFormat>
  <Paragraphs>68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Муниципальное бюджетное образовательное учреждение «Катайская средняя общеобразовательная школа №1» </vt:lpstr>
      <vt:lpstr>Домашняя коллекция</vt:lpstr>
      <vt:lpstr>Цель моей работы: определить действенные способы по уходу и выращиванию кактусов и суккулентов в домашних условиях и  выявить отличие кактусов от остальных суккулентов. </vt:lpstr>
      <vt:lpstr>Задачи</vt:lpstr>
      <vt:lpstr>Объект исследования: кактусы и суккуленты разных видов.  Предмет исследования: выращивание кактусов и суккулентов в домашних условиях.  Методы: разведение кактусов и суккулентов, работа с информационными источниками, наблюдение, анализ, обобщение информации. </vt:lpstr>
      <vt:lpstr>Каждый кактус - это суккулент, но не каждый суккулент - это кактус.</vt:lpstr>
      <vt:lpstr>Кактусы</vt:lpstr>
      <vt:lpstr>Кактусы имеют характерные места, из которых растут колючки, а также боковые побеги и цветы. Они называются ореолами и могут быть покрыты длинными, пушистыми или короткими и плотными волосами. Шипы у кактусов созданы в результате трансформации листьев. В первую очередь они обеспечивают защиту от палящего солнца и животных.  </vt:lpstr>
      <vt:lpstr>Суккуленты</vt:lpstr>
      <vt:lpstr>Растения, которые входят в группу, объединяемую термином «суккуленты», не связаны между собой общим происхождением, их схожие черты вызваны схожими условиями обитания. К стеблевым суккулентам относится большинство кактусовых, многие виды молочая.  К листовым суккулентам относятся представители родов алоэ, литопс, хавортия. В России встречаются листовые суккуленты семейства Толстянковые.</vt:lpstr>
      <vt:lpstr>Особенности разведения и правила ухода за кактусами и суккулентами в домашних условиях </vt:lpstr>
      <vt:lpstr>Полив</vt:lpstr>
      <vt:lpstr>Верхний полив           Нижний полив</vt:lpstr>
      <vt:lpstr>Правильная пересадка</vt:lpstr>
      <vt:lpstr>Заболевания кактусов</vt:lpstr>
      <vt:lpstr>Виды вредителей </vt:lpstr>
      <vt:lpstr>Практическая часть исследовательской работы </vt:lpstr>
      <vt:lpstr>Вывод</vt:lpstr>
      <vt:lpstr>Заключение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образовательное учреждение «Катайская средняя общеобразовательная школа №1» </dc:title>
  <dc:creator>Оксана</dc:creator>
  <cp:lastModifiedBy>User</cp:lastModifiedBy>
  <cp:revision>22</cp:revision>
  <dcterms:created xsi:type="dcterms:W3CDTF">2024-04-22T08:51:08Z</dcterms:created>
  <dcterms:modified xsi:type="dcterms:W3CDTF">2024-04-23T19:05:45Z</dcterms:modified>
</cp:coreProperties>
</file>