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</p:sldMasterIdLst>
  <p:notesMasterIdLst>
    <p:notesMasterId r:id="rId31"/>
  </p:notesMasterIdLst>
  <p:sldIdLst>
    <p:sldId id="256" r:id="rId3"/>
    <p:sldId id="383" r:id="rId4"/>
    <p:sldId id="345" r:id="rId5"/>
    <p:sldId id="327" r:id="rId6"/>
    <p:sldId id="355" r:id="rId7"/>
    <p:sldId id="356" r:id="rId8"/>
    <p:sldId id="357" r:id="rId9"/>
    <p:sldId id="358" r:id="rId10"/>
    <p:sldId id="359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71" r:id="rId23"/>
    <p:sldId id="373" r:id="rId24"/>
    <p:sldId id="374" r:id="rId25"/>
    <p:sldId id="375" r:id="rId26"/>
    <p:sldId id="376" r:id="rId27"/>
    <p:sldId id="377" r:id="rId28"/>
    <p:sldId id="379" r:id="rId29"/>
    <p:sldId id="384" r:id="rId30"/>
  </p:sldIdLst>
  <p:sldSz cx="9144000" cy="6858000" type="screen4x3"/>
  <p:notesSz cx="6888163" cy="100203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 PL SungtiL GB"/>
        <a:cs typeface="Arial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 PL SungtiL GB"/>
        <a:cs typeface="Arial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 PL SungtiL GB"/>
        <a:cs typeface="Arial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 PL SungtiL GB"/>
        <a:cs typeface="Arial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 PL SungtiL GB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AR PL SungtiL GB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AR PL SungtiL GB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AR PL SungtiL GB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AR PL SungtiL GB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1664" autoAdjust="0"/>
    <p:restoredTop sz="94624" autoAdjust="0"/>
  </p:normalViewPr>
  <p:slideViewPr>
    <p:cSldViewPr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2405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99"/>
        <p:guide pos="196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39800" y="762000"/>
            <a:ext cx="5005388" cy="3754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512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8975" y="4759325"/>
            <a:ext cx="5508625" cy="45085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87675" cy="5000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23550" algn="l"/>
                <a:tab pos="847100" algn="l"/>
                <a:tab pos="1270650" algn="l"/>
                <a:tab pos="1694200" algn="l"/>
                <a:tab pos="2117750" algn="l"/>
                <a:tab pos="2541300" algn="l"/>
                <a:tab pos="2964851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98900" y="0"/>
            <a:ext cx="2987675" cy="5000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23550" algn="l"/>
                <a:tab pos="847100" algn="l"/>
                <a:tab pos="1270650" algn="l"/>
                <a:tab pos="1694200" algn="l"/>
                <a:tab pos="2117750" algn="l"/>
                <a:tab pos="2541300" algn="l"/>
                <a:tab pos="2964851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18650"/>
            <a:ext cx="2987675" cy="5000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23550" algn="l"/>
                <a:tab pos="847100" algn="l"/>
                <a:tab pos="1270650" algn="l"/>
                <a:tab pos="1694200" algn="l"/>
                <a:tab pos="2117750" algn="l"/>
                <a:tab pos="2541300" algn="l"/>
                <a:tab pos="2964851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3898900" y="9518650"/>
            <a:ext cx="2987675" cy="5000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23550" algn="l"/>
                <a:tab pos="847100" algn="l"/>
                <a:tab pos="1270650" algn="l"/>
                <a:tab pos="1694200" algn="l"/>
                <a:tab pos="2117750" algn="l"/>
                <a:tab pos="2541300" algn="l"/>
                <a:tab pos="2964851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CB4183A4-5892-4E7D-92CB-A4E6B0C8E9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</p:spPr>
        <p:txBody>
          <a:bodyPr/>
          <a:lstStyle/>
          <a:p>
            <a:pPr>
              <a:buFont typeface="Times New Roman" pitchFamily="18" charset="0"/>
              <a:buNone/>
              <a:tabLst>
                <a:tab pos="422275" algn="l"/>
                <a:tab pos="846138" algn="l"/>
                <a:tab pos="1270000" algn="l"/>
                <a:tab pos="1693863" algn="l"/>
                <a:tab pos="2117725" algn="l"/>
                <a:tab pos="2540000" algn="l"/>
                <a:tab pos="2963863" algn="l"/>
              </a:tabLst>
            </a:pPr>
            <a:fld id="{5AE379AE-B189-4A8B-8024-7EC78A435609}" type="slidenum">
              <a:rPr lang="en-US" smtClean="0">
                <a:latin typeface="Times New Roman" pitchFamily="18" charset="0"/>
                <a:ea typeface="DejaVu Sans"/>
                <a:cs typeface="DejaVu Sans"/>
              </a:rPr>
              <a:pPr>
                <a:buFont typeface="Times New Roman" pitchFamily="18" charset="0"/>
                <a:buNone/>
                <a:tabLst>
                  <a:tab pos="422275" algn="l"/>
                  <a:tab pos="846138" algn="l"/>
                  <a:tab pos="1270000" algn="l"/>
                  <a:tab pos="1693863" algn="l"/>
                  <a:tab pos="2117725" algn="l"/>
                  <a:tab pos="2540000" algn="l"/>
                  <a:tab pos="2963863" algn="l"/>
                </a:tabLst>
              </a:pPr>
              <a:t>1</a:t>
            </a:fld>
            <a:endParaRPr lang="en-US" smtClean="0">
              <a:latin typeface="Times New Roman" pitchFamily="18" charset="0"/>
              <a:ea typeface="DejaVu Sans"/>
              <a:cs typeface="DejaVu Sans"/>
            </a:endParaRPr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9800" y="762000"/>
            <a:ext cx="5006975" cy="3756025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8975" y="4759325"/>
            <a:ext cx="5510213" cy="4510088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6B96-47D8-49A7-96FB-FE41861402FE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50228-5ABD-448C-B482-180E8739E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14558-E828-46CE-8D9A-408CA24713A1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64E24-1227-442C-A517-E60D4BAB42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160C7A-B3D3-4B9E-BC89-92A74834B4D2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ADD16-9D36-4E2B-9B86-F148762613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289AC-4F17-4EAA-B132-34A86B68F241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449D7-9F19-4C27-BC24-7B5458CD7D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48E18-39BD-4CF1-BCC5-47B9489AA893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C5ADD-2081-4C88-88DD-FBE775A24A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72A8E-2BC3-4E64-B6A7-AEEB57975943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41B05-E97E-41DC-9ADE-05EC92B1C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6D95D-011D-4954-8AD6-DBF1E8ABF62B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5096CF-6020-4493-82A5-340521366F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53AEE-3081-41BE-8034-A941CF026937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85DF7-43FA-40BA-B730-8FC56117CF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A79C2-BCEA-415B-BE95-F834476AACDC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82955-DBB1-4A90-B48C-F083E74A3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75191-4332-4736-A31E-2A2C022D7448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90641-4E76-4673-83A0-2425128B6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5259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56D53-635D-4560-AC79-B8F8510FFDF7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EB311-EB23-43E2-B804-F88998EA23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70813" cy="146843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DDA56-6FA9-4461-9B1B-C30274E982E6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CECBC-F50D-4F4D-8715-67D783B697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49663-4574-4B8B-9B9F-2F3DDEBE6A3A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5BDD7-29BF-4027-B39A-F6944D860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40687-E63D-4449-886D-1461DD36EEA4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5883B-4D19-4A24-B176-E1D3F413B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666A3-79A5-45CC-BE77-C72B6DE07AAE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FA294-CF5F-4CC3-AFA1-BE350A7CD1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535113"/>
            <a:ext cx="1943100" cy="638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552700" y="1535113"/>
            <a:ext cx="1943100" cy="638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07157-E1DC-4408-B042-081DD19569AA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D1ABF-D96C-4E9B-A490-8BC72F745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423F2-D3E3-4CF0-ADC0-6BE1340B9DA4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4B6FA-812E-42FF-8A87-CAD76E13AD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827E2-8762-47F0-AF36-A3CEDBA0033F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2B598-172C-4242-875E-D7FD734AE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0EBA3-1326-4CCB-8402-373675B9D178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97E68-BA00-4CCE-BBF7-BCC401D81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8956A-A5B5-4BFC-9D55-24D8F4932CE6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A2138F-8166-4FAB-994D-B72DE30F3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078E6-F34A-49BE-8FE2-9D0C6CDF3592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7FEEE-973E-45B5-8793-BF9E303AC9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14707-5CA7-4BF6-950E-627FE3E52309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F6A7AE-11B5-4B2A-9625-547ACFB427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18986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1898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9CD0E-8552-4251-BE67-EE03CB81CD7C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ADDFD6-32DA-4C6B-B9EA-7D4A504EB4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70813" cy="1468438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Образец заголовка</a:t>
            </a:r>
          </a:p>
        </p:txBody>
      </p:sp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1371600" y="3886200"/>
            <a:ext cx="6399213" cy="1751013"/>
          </a:xfrm>
          <a:prstGeom prst="rect">
            <a:avLst/>
          </a:prstGeom>
          <a:noFill/>
          <a:ln w="9360" cap="flat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GB" sz="3200">
                <a:solidFill>
                  <a:srgbClr val="000000"/>
                </a:solidFill>
                <a:ea typeface="+mn-ea"/>
                <a:cs typeface="+mn-cs"/>
              </a:rPr>
              <a:t>Образец подзаголовка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0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B8B8B"/>
                </a:solidFill>
                <a:latin typeface="+mn-lt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6130A1A5-1DDA-46DB-9688-EEA60E9CBB52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B8B8B"/>
                </a:solidFill>
                <a:latin typeface="+mn-lt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6F08EA22-E6E1-4DAF-816A-1973386F83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51" r:id="rId12"/>
  </p:sldLayoutIdLst>
  <p:transition spd="slow">
    <p:plus/>
  </p:transition>
  <p:hf sldNum="0" hdr="0" ftr="0"/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2pPr>
      <a:lvl3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3pPr>
      <a:lvl4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4pPr>
      <a:lvl5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Образец заголовка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35113"/>
            <a:ext cx="4038600" cy="638175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0"/>
            <a:r>
              <a:rPr lang="en-GB" smtClean="0"/>
              <a:t>Seventh Outline LevelОбразец текста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32013" cy="3635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hangingPunct="0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B8B8B"/>
                </a:solidFill>
                <a:latin typeface="+mn-lt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EE706FA3-F38B-4B60-95E1-F0CF1B118FCF}" type="datetime1">
              <a:rPr lang="en-US"/>
              <a:pPr>
                <a:defRPr/>
              </a:pPr>
              <a:t>9/30/2024</a:t>
            </a:fld>
            <a:endParaRPr lang="en-US"/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ru-RU">
              <a:ea typeface="+mn-ea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</a:tabLst>
              <a:defRPr sz="1200">
                <a:solidFill>
                  <a:srgbClr val="8B8B8B"/>
                </a:solidFill>
                <a:latin typeface="+mn-lt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fld id="{3FD3954D-7E5D-4624-BD3F-37C4002D43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1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65" r:id="rId9"/>
    <p:sldLayoutId id="2147483664" r:id="rId10"/>
    <p:sldLayoutId id="2147483663" r:id="rId11"/>
  </p:sldLayoutIdLst>
  <p:transition spd="slow">
    <p:plus/>
  </p:transition>
  <p:hf sldNum="0" hdr="0" ftr="0"/>
  <p:txStyles>
    <p:titleStyle>
      <a:lvl1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2pPr>
      <a:lvl3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3pPr>
      <a:lvl4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4pPr>
      <a:lvl5pPr algn="l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5pPr>
      <a:lvl6pPr marL="25146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6pPr>
      <a:lvl7pPr marL="29718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7pPr>
      <a:lvl8pPr marL="34290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8pPr>
      <a:lvl9pPr marL="3886200" indent="-228600" algn="l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AR PL SungtiL GB" charset="0"/>
          <a:cs typeface="AR PL SungtiL GB" charset="0"/>
        </a:defRPr>
      </a:lvl9pPr>
    </p:titleStyle>
    <p:bodyStyle>
      <a:lvl1pPr marL="342900" indent="-342900" algn="l" defTabSz="457200" rtl="0" eaLnBrk="0" fontAlgn="base" hangingPunct="0">
        <a:lnSpc>
          <a:spcPct val="8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8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8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8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F:\накопления Пуртова\1ed2688d881cf22fae71f4b9464bb7e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125538"/>
            <a:ext cx="7772400" cy="2087562"/>
          </a:xfrm>
        </p:spPr>
        <p:txBody>
          <a:bodyPr/>
          <a:lstStyle/>
          <a:p>
            <a:pPr algn="ctr" eaLnBrk="1">
              <a:lnSpc>
                <a:spcPct val="100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</a:tabLst>
            </a:pPr>
            <a:r>
              <a:rPr lang="ru-RU" b="1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b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b="1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b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b="1" smtClean="0">
                <a:solidFill>
                  <a:srgbClr val="FF0000"/>
                </a:solidFill>
                <a:latin typeface="Monotype Corsiva" pitchFamily="66" charset="0"/>
              </a:rPr>
              <a:t>Развивающая </a:t>
            </a:r>
            <a:br>
              <a:rPr lang="ru-RU" b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b="1" smtClean="0">
                <a:solidFill>
                  <a:srgbClr val="FF0000"/>
                </a:solidFill>
                <a:latin typeface="Monotype Corsiva" pitchFamily="66" charset="0"/>
              </a:rPr>
              <a:t>предметно-пространственная среда  старшей группы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71600" y="4221163"/>
            <a:ext cx="6080125" cy="14176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indent="0" algn="ctr" eaLnBrk="1">
              <a:lnSpc>
                <a:spcPct val="100000"/>
              </a:lnSpc>
              <a:spcBef>
                <a:spcPts val="6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</a:pPr>
            <a:r>
              <a:rPr lang="ru-RU" sz="1800" smtClean="0">
                <a:solidFill>
                  <a:srgbClr val="0070C0"/>
                </a:solidFill>
              </a:rPr>
              <a:t>Подготовила: Полещук Вера Дмитриевна, старший воспитатель</a:t>
            </a:r>
          </a:p>
          <a:p>
            <a:pPr marL="0" indent="0" algn="ctr" eaLnBrk="1">
              <a:lnSpc>
                <a:spcPct val="100000"/>
              </a:lnSpc>
              <a:spcBef>
                <a:spcPts val="6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</a:pPr>
            <a:r>
              <a:rPr lang="ru-RU" sz="20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МБДОУ Дрокинский детский сад «Олимпик»</a:t>
            </a:r>
          </a:p>
          <a:p>
            <a:pPr marL="0" indent="0" algn="ctr" eaLnBrk="1">
              <a:lnSpc>
                <a:spcPct val="100000"/>
              </a:lnSpc>
              <a:spcBef>
                <a:spcPts val="6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</a:pPr>
            <a:r>
              <a:rPr lang="ru-RU" sz="1400" b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</a:p>
          <a:p>
            <a:pPr marL="0" indent="0" algn="ctr" eaLnBrk="1">
              <a:lnSpc>
                <a:spcPct val="100000"/>
              </a:lnSpc>
              <a:spcBef>
                <a:spcPts val="6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</a:pPr>
            <a:endParaRPr lang="en-US" sz="160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eaLnBrk="1">
              <a:lnSpc>
                <a:spcPct val="100000"/>
              </a:lnSpc>
              <a:spcBef>
                <a:spcPts val="6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</a:pPr>
            <a:endParaRPr lang="ru-RU" sz="1800" smtClean="0">
              <a:solidFill>
                <a:srgbClr val="0070C0"/>
              </a:solidFill>
            </a:endParaRPr>
          </a:p>
          <a:p>
            <a:pPr marL="0" indent="0" eaLnBrk="1">
              <a:lnSpc>
                <a:spcPct val="100000"/>
              </a:lnSpc>
              <a:spcBef>
                <a:spcPts val="6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</a:tabLst>
            </a:pPr>
            <a:endParaRPr lang="en-US" sz="1800" smtClean="0">
              <a:solidFill>
                <a:srgbClr val="8B8B8B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4" descr="G:\0035-035-Volshebnyj-mir-zvu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Прямоугольник 2"/>
          <p:cNvSpPr>
            <a:spLocks noChangeArrowheads="1"/>
          </p:cNvSpPr>
          <p:nvPr/>
        </p:nvSpPr>
        <p:spPr bwMode="auto">
          <a:xfrm>
            <a:off x="395288" y="188913"/>
            <a:ext cx="8497887" cy="194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hangingPunct="0">
              <a:spcBef>
                <a:spcPts val="65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</a:tabLst>
            </a:pPr>
            <a:r>
              <a:rPr lang="ru-RU" sz="2000" b="1">
                <a:solidFill>
                  <a:schemeClr val="accent2"/>
                </a:solidFill>
                <a:cs typeface="AR PL SungtiL GB"/>
              </a:rPr>
              <a:t>                    </a:t>
            </a:r>
          </a:p>
          <a:p>
            <a:pPr algn="ctr" hangingPunct="0">
              <a:spcBef>
                <a:spcPts val="65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</a:tabLst>
            </a:pPr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«На развитие личности ребенка влияет </a:t>
            </a:r>
          </a:p>
          <a:p>
            <a:pPr algn="just" hangingPunct="0">
              <a:spcBef>
                <a:spcPts val="65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</a:tabLst>
            </a:pPr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              не только наследственность и воспитание,</a:t>
            </a:r>
          </a:p>
          <a:p>
            <a:pPr algn="just" hangingPunct="0">
              <a:spcBef>
                <a:spcPts val="65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</a:tabLst>
            </a:pPr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              но и немаловажное значение играет среда, </a:t>
            </a:r>
          </a:p>
          <a:p>
            <a:pPr algn="just" hangingPunct="0">
              <a:spcBef>
                <a:spcPts val="65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</a:tabLst>
            </a:pPr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                            в которой пребывает ребенок».</a:t>
            </a:r>
            <a:endParaRPr lang="en-US" sz="2000" i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9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4075" y="2205038"/>
            <a:ext cx="4824413" cy="417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3" descr="F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88" y="0"/>
            <a:ext cx="9145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Заголовок 1"/>
          <p:cNvSpPr>
            <a:spLocks noGrp="1"/>
          </p:cNvSpPr>
          <p:nvPr>
            <p:ph type="ctrTitle"/>
          </p:nvPr>
        </p:nvSpPr>
        <p:spPr>
          <a:xfrm>
            <a:off x="611188" y="260350"/>
            <a:ext cx="7772400" cy="1470025"/>
          </a:xfrm>
        </p:spPr>
        <p:txBody>
          <a:bodyPr/>
          <a:lstStyle/>
          <a:p>
            <a:pPr algn="ctr"/>
            <a:r>
              <a:rPr lang="ru-RU" sz="3600" smtClean="0"/>
              <a:t/>
            </a:r>
            <a:br>
              <a:rPr lang="ru-RU" sz="3600" smtClean="0"/>
            </a:br>
            <a:r>
              <a:rPr lang="ru-RU" sz="3600" smtClean="0"/>
              <a:t/>
            </a:r>
            <a:br>
              <a:rPr lang="ru-RU" sz="3600" smtClean="0"/>
            </a:br>
            <a:endParaRPr lang="ru-RU" smtClean="0"/>
          </a:p>
        </p:txBody>
      </p:sp>
      <p:sp>
        <p:nvSpPr>
          <p:cNvPr id="614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-315913"/>
            <a:ext cx="7848600" cy="4681538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650"/>
              </a:spcBef>
              <a:buClr>
                <a:srgbClr val="0000FF"/>
              </a:buCl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</a:pPr>
            <a:r>
              <a:rPr lang="ru-RU" sz="2800" b="1" smtClean="0">
                <a:solidFill>
                  <a:srgbClr val="262699"/>
                </a:solidFill>
                <a:latin typeface="Monotype Corsiva" pitchFamily="66" charset="0"/>
              </a:rPr>
              <a:t>Факторы, которые следует учитывать при организации РППС</a:t>
            </a:r>
            <a:endParaRPr lang="ru-RU" sz="2800" smtClean="0">
              <a:solidFill>
                <a:srgbClr val="262699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spcBef>
                <a:spcPts val="650"/>
              </a:spcBef>
              <a:buClr>
                <a:srgbClr val="0000FF"/>
              </a:buClr>
              <a:buFont typeface="Arial" charset="0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</a:pPr>
            <a:r>
              <a:rPr lang="en-US" sz="2400" smtClean="0">
                <a:solidFill>
                  <a:schemeClr val="tx1"/>
                </a:solidFill>
                <a:latin typeface="Times New Roman" pitchFamily="18" charset="0"/>
              </a:rPr>
              <a:t>Следует всячески ограждать детей от отрицательного влияния игрушек, которые: провоцируют ребенка на агрессивные действия и  вызывают проявление жестокости</a:t>
            </a: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</a:rPr>
              <a:t>.</a:t>
            </a:r>
          </a:p>
          <a:p>
            <a:pPr>
              <a:lnSpc>
                <a:spcPct val="80000"/>
              </a:lnSpc>
              <a:spcBef>
                <a:spcPts val="650"/>
              </a:spcBef>
              <a:buClr>
                <a:srgbClr val="0000FF"/>
              </a:buClr>
              <a:buFont typeface="Arial" charset="0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</a:pP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en-US" sz="2400" smtClean="0">
                <a:solidFill>
                  <a:schemeClr val="tx1"/>
                </a:solidFill>
                <a:latin typeface="Times New Roman" pitchFamily="18" charset="0"/>
              </a:rPr>
              <a:t>Антропометрические факторы, обеспечивающие соответствие росто-возрасных характеристик параметрам предметной развивающей среды. Мебель должна находиться в соответствии с требованиями С</a:t>
            </a: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</a:rPr>
              <a:t>анП</a:t>
            </a:r>
            <a:r>
              <a:rPr lang="en-US" sz="2400" smtClean="0">
                <a:solidFill>
                  <a:schemeClr val="tx1"/>
                </a:solidFill>
                <a:latin typeface="Times New Roman" pitchFamily="18" charset="0"/>
              </a:rPr>
              <a:t>иН и</a:t>
            </a:r>
            <a:endParaRPr lang="ru-RU" sz="2400" smtClean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spcBef>
                <a:spcPts val="650"/>
              </a:spcBef>
              <a:buClr>
                <a:srgbClr val="0000FF"/>
              </a:buCl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</a:tabLst>
            </a:pPr>
            <a:r>
              <a:rPr lang="en-US" sz="2400" smtClean="0">
                <a:solidFill>
                  <a:schemeClr val="tx1"/>
                </a:solidFill>
                <a:latin typeface="Times New Roman" pitchFamily="18" charset="0"/>
              </a:rPr>
              <a:t> ФГО</a:t>
            </a:r>
            <a:r>
              <a:rPr lang="ru-RU" sz="2400" smtClean="0">
                <a:solidFill>
                  <a:schemeClr val="tx1"/>
                </a:solidFill>
                <a:latin typeface="Times New Roman" pitchFamily="18" charset="0"/>
              </a:rPr>
              <a:t>С.</a:t>
            </a:r>
            <a:endParaRPr lang="en-US" sz="2400" smtClean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plu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F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55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Прямоугольник 2"/>
          <p:cNvSpPr>
            <a:spLocks noChangeArrowheads="1"/>
          </p:cNvSpPr>
          <p:nvPr/>
        </p:nvSpPr>
        <p:spPr bwMode="auto">
          <a:xfrm>
            <a:off x="395288" y="188913"/>
            <a:ext cx="8497887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hangingPunct="0">
              <a:spcBef>
                <a:spcPts val="65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</a:tabLst>
            </a:pPr>
            <a:r>
              <a:rPr lang="ru-RU" sz="2000" b="1">
                <a:solidFill>
                  <a:srgbClr val="2D2DB9"/>
                </a:solidFill>
                <a:cs typeface="AR PL SungtiL GB"/>
              </a:rPr>
              <a:t>       </a:t>
            </a:r>
          </a:p>
          <a:p>
            <a:pPr algn="just" hangingPunct="0">
              <a:spcBef>
                <a:spcPts val="65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</a:tabLst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При формировании предметно-развивающей среды в  группе, старалась сделать развивающею предметно- пространственную среду разнообразной, яркой, информативно богатой, создать эмоционально положительную атмосферу в группе, обеспечить индивидуальное гармоничное развитие ребенка. Соблюдала принцип зонирования. В группе созданы условия для разных видов детской деятельности (игровой, продуктивной и познавательно-исследовательской). Для того, чтобы  каждый ребенок смог найти себе дело и занятие по душе  и чувствовал себя комфортно, в группе выделены центры   определенного вида деятельности.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lu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F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75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Прямоугольник 4"/>
          <p:cNvSpPr>
            <a:spLocks noChangeArrowheads="1"/>
          </p:cNvSpPr>
          <p:nvPr/>
        </p:nvSpPr>
        <p:spPr bwMode="auto">
          <a:xfrm>
            <a:off x="684213" y="333375"/>
            <a:ext cx="7848600" cy="481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Центр науки и экспериментирования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Центр науки и экспериментирования является не только украшением группы, но и местом для саморазвития дошкольника. В центре природы находятся: уголок экспериментирования,  огород на окошке, календарь природы.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4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совершенствование всестороннего воспитания и развития детей ; развитие познавательных интересов, любознательности,  первичных естественнонаучных представлений, наблюдательности, воспитание бережного отношения к природе, всему живому.</a:t>
            </a:r>
            <a:br>
              <a:rPr lang="ru-RU" sz="2400"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расширение знаний детей о науке и    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                      природе,   развитие интереса к ее познанию.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endParaRPr lang="ru-RU">
              <a:cs typeface="AR PL SungtiL GB"/>
            </a:endParaRPr>
          </a:p>
        </p:txBody>
      </p:sp>
    </p:spTree>
  </p:cSld>
  <p:clrMapOvr>
    <a:masterClrMapping/>
  </p:clrMapOvr>
  <p:transition spd="slow">
    <p:plu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 descr="G:\0035-035-Volshebnyj-mir-zvu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508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276225"/>
            <a:ext cx="42037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285750"/>
            <a:ext cx="3427412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Рисунок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54563" y="3532188"/>
            <a:ext cx="3835400" cy="287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Рисунок 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4038" y="3532188"/>
            <a:ext cx="3854450" cy="289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 descr="F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55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Прямоугольник 9"/>
          <p:cNvSpPr>
            <a:spLocks noChangeArrowheads="1"/>
          </p:cNvSpPr>
          <p:nvPr/>
        </p:nvSpPr>
        <p:spPr bwMode="auto">
          <a:xfrm>
            <a:off x="611188" y="404813"/>
            <a:ext cx="8281987" cy="481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Центр сюжетно- ролевых игр</a:t>
            </a:r>
            <a:r>
              <a:rPr lang="ru-RU" sz="24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Центр сюжетной игры позволяет детям постоянно накапливать опыт самостоятельной и творческой деятельности. Он представлен  куклами,  наборами мебели, посуды, игрушками – предметами бытовой техники, разнообразными видами транспорта, наборами домашних и диких животных, муляжами овощей и фруктов, кукольным домиком.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Цель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: позитивная социализация детей дошкольного возраста, приобщение их к социокультурным нормам, традициям семьи, общества и государства.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Задача: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создание условий для усвоения общепринятых             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                        моральных и нравственных ценностей и норм.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cs typeface="AR PL SungtiL GB"/>
            </a:endParaRPr>
          </a:p>
        </p:txBody>
      </p:sp>
    </p:spTree>
  </p:cSld>
  <p:clrMapOvr>
    <a:masterClrMapping/>
  </p:clrMapOvr>
  <p:transition spd="slow">
    <p:plu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G:\0035-035-Volshebnyj-mir-zvu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88913"/>
            <a:ext cx="4679950" cy="350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1676400"/>
            <a:ext cx="3744912" cy="49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 descr="G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0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409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Центр патриотического воспитания</a:t>
            </a:r>
            <a:r>
              <a:rPr lang="ru-RU" sz="2000" u="sng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>
                <a:latin typeface="Times New Roman" pitchFamily="18" charset="0"/>
                <a:cs typeface="Times New Roman" pitchFamily="18" charset="0"/>
              </a:rPr>
            </a:br>
            <a:r>
              <a:rPr lang="ru-RU" sz="2000">
                <a:cs typeface="AR PL SungtiL GB"/>
              </a:rPr>
              <a:t> 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В центре содержится материал по ознакомлению с родным городом, страной, государственной символикой, дидактические игры.</a:t>
            </a:r>
            <a:br>
              <a:rPr lang="ru-RU" sz="2000">
                <a:latin typeface="Times New Roman" pitchFamily="18" charset="0"/>
                <a:cs typeface="Times New Roman" pitchFamily="18" charset="0"/>
              </a:rPr>
            </a:br>
            <a:r>
              <a:rPr lang="ru-RU" sz="200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0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формирование у детей чувства привязанности к своей семье, дому, детскому саду, поселку, стране, представления о России как о родной стране, о Москве - как о столице России; воспитание умения видеть красоту родного края, радоваться ей.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развитие интереса к русским традициям и промыслам; воспитание любви к своей Родине, преданность к своему отечеству, бережного отношения к природе, ко всему живому, уважения и интереса к культурному прошлому России.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>
                <a:latin typeface="Times New Roman" pitchFamily="18" charset="0"/>
                <a:cs typeface="Times New Roman" pitchFamily="18" charset="0"/>
              </a:rPr>
            </a:br>
            <a:r>
              <a:rPr lang="ru-RU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>
                <a:cs typeface="AR PL SungtiL GB"/>
              </a:rPr>
              <a:t/>
            </a:r>
            <a:br>
              <a:rPr lang="ru-RU">
                <a:cs typeface="AR PL SungtiL GB"/>
              </a:rPr>
            </a:br>
            <a:endParaRPr lang="ru-RU">
              <a:cs typeface="AR PL SungtiL GB"/>
            </a:endParaRPr>
          </a:p>
        </p:txBody>
      </p:sp>
    </p:spTree>
  </p:cSld>
  <p:clrMapOvr>
    <a:masterClrMapping/>
  </p:clrMapOvr>
  <p:transition spd="slow">
    <p:plus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 descr="G:\0035-035-Volshebnyj-mir-zvu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cs typeface="AR PL SungtiL GB"/>
            </a:endParaRPr>
          </a:p>
        </p:txBody>
      </p:sp>
      <p:pic>
        <p:nvPicPr>
          <p:cNvPr id="37891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513" y="341313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163" y="360363"/>
            <a:ext cx="32162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Рисунок 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59113" y="3933825"/>
            <a:ext cx="3744912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 descr="G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0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cs typeface="AR PL SungtiL GB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468313" y="860425"/>
            <a:ext cx="82804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800">
                <a:solidFill>
                  <a:srgbClr val="00B0F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</a:t>
            </a:r>
            <a:r>
              <a:rPr lang="ru-RU" sz="2800" b="1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Книжный центр</a:t>
            </a:r>
            <a:endParaRPr lang="ru-RU" sz="2800" b="1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2000">
                <a:solidFill>
                  <a:srgbClr val="171717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 книги</a:t>
            </a:r>
            <a:r>
              <a:rPr lang="ru-RU" sz="2000">
                <a:solidFill>
                  <a:srgbClr val="171717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>
                <a:solidFill>
                  <a:srgbClr val="171717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—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необходимый элемент развивающей предметной среды в групповой комнате ДОУ, который является средством формирования у дошкольников интереса и любви к художественной литературе.</a:t>
            </a:r>
          </a:p>
          <a:p>
            <a:pPr eaLnBrk="0" hangingPunct="0"/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  <a:r>
              <a:rPr lang="ru-RU" sz="2000" b="1" i="1">
                <a:solidFill>
                  <a:srgbClr val="00B0F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привитие детям любви к художественному слову, уважения к книге, развитие стремления общаться с ней, т. е. всего того, что составляет фундамент воспитания будущего </a:t>
            </a:r>
            <a:r>
              <a:rPr lang="ru-RU" sz="2000">
                <a:solidFill>
                  <a:srgbClr val="171717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талантливого читателя</a:t>
            </a:r>
            <a:r>
              <a:rPr lang="ru-RU" sz="2000">
                <a:solidFill>
                  <a:srgbClr val="171717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eaLnBrk="0" hangingPunct="0"/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Цель: 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познавательных и творческих способностей детей средствами детской художественной литературы; удовлетворение разнообразных литературных интересов детей; формирование у дошкольников интереса к художественной литературе.</a:t>
            </a:r>
            <a:endParaRPr lang="ru-RU" sz="2000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lus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 descr="G:\0035-035-Volshebnyj-mir-zvu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cs typeface="AR PL SungtiL GB"/>
            </a:endParaRPr>
          </a:p>
        </p:txBody>
      </p:sp>
      <p:pic>
        <p:nvPicPr>
          <p:cNvPr id="39939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8325" y="260350"/>
            <a:ext cx="4148138" cy="61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2188" y="236538"/>
            <a:ext cx="3702050" cy="61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2" descr="G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>
              <a:cs typeface="AR PL SungtiL GB"/>
            </a:endParaRPr>
          </a:p>
        </p:txBody>
      </p:sp>
      <p:sp>
        <p:nvSpPr>
          <p:cNvPr id="40963" name="Прямоугольник 8"/>
          <p:cNvSpPr>
            <a:spLocks noChangeArrowheads="1"/>
          </p:cNvSpPr>
          <p:nvPr/>
        </p:nvSpPr>
        <p:spPr bwMode="auto">
          <a:xfrm>
            <a:off x="323850" y="333375"/>
            <a:ext cx="8135938" cy="395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Центр театра и ряженья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i="1">
                <a:latin typeface="Times New Roman" pitchFamily="18" charset="0"/>
                <a:cs typeface="Times New Roman" pitchFamily="18" charset="0"/>
              </a:rPr>
              <a:t>Театральная зона представлена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i="1">
                <a:latin typeface="Times New Roman" pitchFamily="18" charset="0"/>
                <a:cs typeface="Times New Roman" pitchFamily="18" charset="0"/>
              </a:rPr>
              <a:t>куклами, атрибутами, декорациями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i="1">
                <a:latin typeface="Times New Roman" pitchFamily="18" charset="0"/>
                <a:cs typeface="Times New Roman" pitchFamily="18" charset="0"/>
              </a:rPr>
              <a:t>разных театров: настольного,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i="1">
                <a:latin typeface="Times New Roman" pitchFamily="18" charset="0"/>
                <a:cs typeface="Times New Roman" pitchFamily="18" charset="0"/>
              </a:rPr>
              <a:t>пальчикового, плоскостного.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i="1">
                <a:latin typeface="Times New Roman" pitchFamily="18" charset="0"/>
                <a:cs typeface="Times New Roman" pitchFamily="18" charset="0"/>
              </a:rPr>
              <a:t>: развитие у детей связной речи,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i="1">
                <a:latin typeface="Times New Roman" pitchFamily="18" charset="0"/>
                <a:cs typeface="Times New Roman" pitchFamily="18" charset="0"/>
              </a:rPr>
              <a:t>умения подбирать атрибуты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i="1">
                <a:latin typeface="Times New Roman" pitchFamily="18" charset="0"/>
                <a:cs typeface="Times New Roman" pitchFamily="18" charset="0"/>
              </a:rPr>
              <a:t>по развитию  сюжета.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побуждать детей к проявлению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инициативы и самостоятельности в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выборе роли; способствовать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разностороннему развитию детей.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400">
              <a:cs typeface="AR PL SungtiL GB"/>
            </a:endParaRPr>
          </a:p>
        </p:txBody>
      </p:sp>
      <p:pic>
        <p:nvPicPr>
          <p:cNvPr id="40964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4050" y="1038225"/>
            <a:ext cx="41402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11713" y="3690938"/>
            <a:ext cx="3792537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G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427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Центр «Юный пешеход»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познакомить дошкольников с правилами дорожного движения, дорожными знаками.</a:t>
            </a:r>
          </a:p>
          <a:p>
            <a:pPr algn="just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just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 подвести детей к осознанию необходимости соблюдений  правил  дорожного движения.</a:t>
            </a:r>
            <a:r>
              <a:rPr lang="ru-RU" sz="2000">
                <a:cs typeface="AR PL SungtiL GB"/>
              </a:rPr>
              <a:t>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just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just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Центр содержит дидактические игры, настольные игры, макеты, сфетофор, дорожные знаки, а так же различный транспорт в виде игрушек. Дети могут воспользоваться материалом как в совместной, так и в самостоятельной деятельности.</a:t>
            </a: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lus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2" descr="G:\0035-035-Volshebnyj-mir-zvu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1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382588"/>
            <a:ext cx="3670300" cy="6142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Рисунок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5025" y="382588"/>
            <a:ext cx="3959225" cy="616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 descr="G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03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323850" y="666750"/>
            <a:ext cx="8351838" cy="440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Центр развития речи</a:t>
            </a:r>
            <a:endParaRPr lang="ru-RU" sz="2400" b="1" i="1">
              <a:solidFill>
                <a:schemeClr val="accent2"/>
              </a:solidFill>
              <a:cs typeface="AR PL SungtiL GB"/>
            </a:endParaRPr>
          </a:p>
          <a:p>
            <a:pPr eaLnBrk="0" hangingPunct="0"/>
            <a:r>
              <a:rPr lang="ru-RU" sz="2000">
                <a:cs typeface="AR PL SungtiL GB"/>
              </a:rPr>
              <a:t> </a:t>
            </a:r>
            <a:r>
              <a:rPr lang="ru-RU" sz="20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Центр </a:t>
            </a:r>
            <a:r>
              <a:rPr lang="ru-RU" sz="2000">
                <a:solidFill>
                  <a:srgbClr val="171717"/>
                </a:solidFill>
                <a:cs typeface="Times New Roman" pitchFamily="18" charset="0"/>
              </a:rPr>
              <a:t>«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Развития речи </a:t>
            </a:r>
            <a:r>
              <a:rPr lang="ru-RU" sz="2000">
                <a:solidFill>
                  <a:srgbClr val="171717"/>
                </a:solidFill>
                <a:cs typeface="Times New Roman" pitchFamily="18" charset="0"/>
              </a:rPr>
              <a:t>»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 направлен на развитие пополнение активного словаря дошкольника, умения задавать вопросы, формулировать мысли и делать выводы.</a:t>
            </a:r>
            <a:endParaRPr lang="ru-RU" sz="2000">
              <a:cs typeface="AR PL SungtiL GB"/>
            </a:endParaRPr>
          </a:p>
          <a:p>
            <a:pPr eaLnBrk="0" hangingPunct="0"/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Целью является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>
                <a:solidFill>
                  <a:srgbClr val="181818"/>
                </a:solidFill>
                <a:latin typeface="Times New Roman" pitchFamily="18" charset="0"/>
                <a:cs typeface="Times New Roman" pitchFamily="18" charset="0"/>
              </a:rPr>
              <a:t>формирование запаса знаний и навыков, создающих предпосылки для успешного перехода к следующему этапу обучения – чтению и письму в школе.</a:t>
            </a:r>
          </a:p>
          <a:p>
            <a:pPr eaLnBrk="0" hangingPunct="0"/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>
                <a:solidFill>
                  <a:srgbClr val="181818"/>
                </a:solidFill>
                <a:latin typeface="Times New Roman" pitchFamily="18" charset="0"/>
                <a:cs typeface="AR PL SungtiL GB"/>
              </a:rPr>
              <a:t> </a:t>
            </a:r>
            <a:r>
              <a:rPr lang="ru-RU" sz="2000">
                <a:solidFill>
                  <a:srgbClr val="181818"/>
                </a:solidFill>
                <a:latin typeface="Times New Roman" pitchFamily="18" charset="0"/>
                <a:cs typeface="Times New Roman" pitchFamily="18" charset="0"/>
              </a:rPr>
              <a:t>совершенствование       языкового   анализа       и        синтеза,      как предпосылки к обучению грамоте, </a:t>
            </a:r>
            <a:r>
              <a:rPr lang="ru-RU" sz="20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обучение употреблению новых слов в собственной речи (конструирование словосочетаний и предложений),</a:t>
            </a:r>
            <a:r>
              <a:rPr lang="ru-RU" sz="2000">
                <a:solidFill>
                  <a:srgbClr val="181818"/>
                </a:solidFill>
                <a:latin typeface="Times New Roman" pitchFamily="18" charset="0"/>
                <a:cs typeface="Times New Roman" pitchFamily="18" charset="0"/>
              </a:rPr>
              <a:t>постепенное обучение осознанному, правильному и плавному слоговому чтению вслух отдельных слов, коротких предложений;</a:t>
            </a:r>
          </a:p>
          <a:p>
            <a:pPr eaLnBrk="0" hangingPunct="0"/>
            <a:endParaRPr lang="ru-RU">
              <a:cs typeface="AR PL SungtiL GB"/>
            </a:endParaRPr>
          </a:p>
        </p:txBody>
      </p:sp>
    </p:spTree>
  </p:cSld>
  <p:clrMapOvr>
    <a:masterClrMapping/>
  </p:clrMapOvr>
  <p:transition spd="slow">
    <p:plus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2" descr="G:\0035-035-Volshebnyj-mir-zvu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8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9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625" y="487363"/>
            <a:ext cx="375602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Рисунок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90538"/>
            <a:ext cx="375602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2" descr="G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3" name="Прямоугольник 8"/>
          <p:cNvSpPr>
            <a:spLocks noChangeArrowheads="1"/>
          </p:cNvSpPr>
          <p:nvPr/>
        </p:nvSpPr>
        <p:spPr bwMode="auto">
          <a:xfrm>
            <a:off x="395288" y="404813"/>
            <a:ext cx="8208962" cy="472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Центр искусства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Здесь находятся разнообразные краски, бумага, ножницы, клей, мелки, цветные карандаши, фломастеры, маркеры, всевозможные обрезки для вырезания и наклеивания, цветная бумага, материалы для приобретения опыта использования нетрадиционных способов в изобразительной деятельности, которые постоянно дополняются.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развитие интереса к изобразительной деятельности.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обогащение представления детей об искусстве как основе развития творчества, 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их представлений о многообразии материалов для творчества, развитие эстетического восприятия, образного представления, воображения.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cs typeface="AR PL SungtiL GB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cs typeface="AR PL SungtiL GB"/>
            </a:endParaRPr>
          </a:p>
        </p:txBody>
      </p:sp>
    </p:spTree>
  </p:cSld>
  <p:clrMapOvr>
    <a:masterClrMapping/>
  </p:clrMapOvr>
  <p:transition spd="slow">
    <p:plus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2" descr="G:\0035-035-Volshebnyj-mir-zvu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6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7" name="Прямоугольник 8"/>
          <p:cNvSpPr>
            <a:spLocks noChangeArrowheads="1"/>
          </p:cNvSpPr>
          <p:nvPr/>
        </p:nvSpPr>
        <p:spPr bwMode="auto">
          <a:xfrm>
            <a:off x="395288" y="404813"/>
            <a:ext cx="8208962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cs typeface="AR PL SungtiL GB"/>
            </a:endParaRPr>
          </a:p>
        </p:txBody>
      </p:sp>
      <p:pic>
        <p:nvPicPr>
          <p:cNvPr id="47108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338" y="419100"/>
            <a:ext cx="4040187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0113" y="404813"/>
            <a:ext cx="3927475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 descr="G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1" name="Прямоугольник 8"/>
          <p:cNvSpPr>
            <a:spLocks noChangeArrowheads="1"/>
          </p:cNvSpPr>
          <p:nvPr/>
        </p:nvSpPr>
        <p:spPr bwMode="auto">
          <a:xfrm>
            <a:off x="395288" y="404813"/>
            <a:ext cx="8208962" cy="501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Центр конструирования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cs typeface="AR PL SungtiL GB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Центр конструирования представлен разнообразными материалами, различными способами крепления, выполненными из различных материалов, настольными и напольными конструкторами. Центр обогащен  мелкими игрушками для обыгрывания или конструирования по заданным условиям.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 u="sng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формирование конструкторских способностей у детей.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solidFill>
                <a:srgbClr val="171717"/>
              </a:solidFill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000" b="1" i="1">
                <a:solidFill>
                  <a:schemeClr val="accent2"/>
                </a:solidFill>
                <a:cs typeface="AR PL SungtiL GB"/>
              </a:rPr>
              <a:t>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развитие умения видеть конструкцию объекта и анализировать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               ее основные части, их функциональное назначение, закреплять  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                                   навыки коллективной работы: умение распределять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                                           обязанности, работать в соответствии с общим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>
                <a:latin typeface="Times New Roman" pitchFamily="18" charset="0"/>
                <a:cs typeface="Times New Roman" pitchFamily="18" charset="0"/>
              </a:rPr>
              <a:t>                                                                     замыслом, не мешая друг другу.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cs typeface="AR PL SungtiL GB"/>
            </a:endParaRPr>
          </a:p>
        </p:txBody>
      </p:sp>
    </p:spTree>
  </p:cSld>
  <p:clrMapOvr>
    <a:masterClrMapping/>
  </p:clrMapOvr>
  <p:transition spd="slow">
    <p:plus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2" descr="G:\0035-035-Volshebnyj-mir-zvu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4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5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800" y="333375"/>
            <a:ext cx="3292475" cy="380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6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213" y="3938588"/>
            <a:ext cx="3892550" cy="261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43475" y="307975"/>
            <a:ext cx="350202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2" descr="G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179" name="Rectangle 1"/>
          <p:cNvSpPr>
            <a:spLocks noChangeArrowheads="1"/>
          </p:cNvSpPr>
          <p:nvPr/>
        </p:nvSpPr>
        <p:spPr bwMode="auto">
          <a:xfrm>
            <a:off x="250825" y="903288"/>
            <a:ext cx="8642350" cy="354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Центр физического развития</a:t>
            </a:r>
          </a:p>
          <a:p>
            <a:pPr algn="ctr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40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200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  «Центре физического развития» помещается различный физ.инвентарь: кегли, мячи, мешочки с песком, флажки, обручи, гимнастические палочки с лентами.</a:t>
            </a:r>
          </a:p>
          <a:p>
            <a:pPr algn="ctr" eaLnBrk="0" hangingPunct="0"/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000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 укрепление здоровья детей; формирование двигательных умений и навыков ребёнка в соответствии с его индивидуальными особенностями, развития физических качеств.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0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 формирование физического развития ребёнка, который владеет </a:t>
            </a:r>
          </a:p>
          <a:p>
            <a:pPr algn="ctr" eaLnBrk="0" hangingPunct="0"/>
            <a:r>
              <a:rPr lang="ru-RU" sz="20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        доступными его возрасту знаниями о физической культуре и испытывает </a:t>
            </a:r>
          </a:p>
          <a:p>
            <a:pPr algn="ctr" eaLnBrk="0" hangingPunct="0"/>
            <a:r>
              <a:rPr lang="ru-RU" sz="20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                                   желание заниматься физическими упражнениями</a:t>
            </a:r>
            <a:r>
              <a:rPr lang="ru-RU" sz="14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cs typeface="AR PL SungtiL GB"/>
            </a:endParaRPr>
          </a:p>
        </p:txBody>
      </p:sp>
    </p:spTree>
  </p:cSld>
  <p:clrMapOvr>
    <a:masterClrMapping/>
  </p:clrMapOvr>
  <p:transition spd="slow">
    <p:plus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 descr="G:\0035-035-Volshebnyj-mir-zvu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3" name="Rectangle 1"/>
          <p:cNvSpPr>
            <a:spLocks noChangeArrowheads="1"/>
          </p:cNvSpPr>
          <p:nvPr/>
        </p:nvSpPr>
        <p:spPr bwMode="auto">
          <a:xfrm>
            <a:off x="250825" y="2514600"/>
            <a:ext cx="86423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4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cs typeface="AR PL SungtiL GB"/>
            </a:endParaRPr>
          </a:p>
        </p:txBody>
      </p:sp>
      <p:pic>
        <p:nvPicPr>
          <p:cNvPr id="51204" name="Рисунок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0575" y="233363"/>
            <a:ext cx="4003675" cy="342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5963" y="3756025"/>
            <a:ext cx="3455987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Рисунок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56138" y="3756025"/>
            <a:ext cx="337185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Рисунок 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8825" y="428625"/>
            <a:ext cx="33782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2" descr="G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6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227" name="Rectangle 1"/>
          <p:cNvSpPr>
            <a:spLocks noChangeArrowheads="1"/>
          </p:cNvSpPr>
          <p:nvPr/>
        </p:nvSpPr>
        <p:spPr bwMode="auto">
          <a:xfrm>
            <a:off x="250825" y="2514600"/>
            <a:ext cx="86423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4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cs typeface="AR PL SungtiL GB"/>
            </a:endParaRPr>
          </a:p>
        </p:txBody>
      </p:sp>
      <p:sp>
        <p:nvSpPr>
          <p:cNvPr id="52228" name="Rectangle 1"/>
          <p:cNvSpPr>
            <a:spLocks noChangeArrowheads="1"/>
          </p:cNvSpPr>
          <p:nvPr/>
        </p:nvSpPr>
        <p:spPr bwMode="auto">
          <a:xfrm>
            <a:off x="323850" y="438150"/>
            <a:ext cx="8640763" cy="471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 музыкального развития </a:t>
            </a:r>
            <a:endParaRPr lang="ru-RU" sz="2400" b="1" i="1">
              <a:solidFill>
                <a:schemeClr val="accent2"/>
              </a:solidFill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музыкальном центре имеются: фортепиано, музыкальный уголок, русские народные ударные инструменты (деревянные ложки, трещотки, свистульки, бубен, погремушки. Музыкальный центр.</a:t>
            </a:r>
            <a:endParaRPr lang="ru-RU" sz="2000">
              <a:ea typeface="Calibri" pitchFamily="34" charset="0"/>
              <a:cs typeface="Times New Roman" pitchFamily="18" charset="0"/>
            </a:endParaRPr>
          </a:p>
          <a:p>
            <a:pPr algn="ctr" eaLnBrk="0" hangingPunct="0"/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</a:t>
            </a:r>
            <a:r>
              <a:rPr lang="ru-RU" sz="2000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поддерживать интерес дошкольника к музыкальной деятельности, в соответствующей форме стимулировать развитие музыкальности посредством пения, игры на музыкальных инструментах, музыкально </a:t>
            </a:r>
            <a:r>
              <a:rPr lang="ru-RU" sz="2000">
                <a:latin typeface="Calibri" pitchFamily="34" charset="0"/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ритмичных движений и слушания музыки. </a:t>
            </a:r>
          </a:p>
          <a:p>
            <a:pPr algn="ctr" eaLnBrk="0" hangingPunct="0"/>
            <a:r>
              <a:rPr lang="ru-RU" sz="2000" b="1" i="1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  <a:r>
              <a:rPr lang="ru-RU" sz="2000" b="1" i="1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000" b="1" i="1">
              <a:solidFill>
                <a:srgbClr val="00B050"/>
              </a:solidFill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buFont typeface="Times New Roman" pitchFamily="18" charset="0"/>
              <a:buNone/>
            </a:pP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Обеспечивать самостоятельную (индивидуальную и совместную) деятельность детей, возникающую по их желанию и интересам. </a:t>
            </a:r>
          </a:p>
          <a:p>
            <a:pPr algn="ctr" eaLnBrk="0" hangingPunct="0">
              <a:buFont typeface="Times New Roman" pitchFamily="18" charset="0"/>
              <a:buNone/>
            </a:pP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Способствовать получению и закреплению знаний о музыке.</a:t>
            </a:r>
            <a:endParaRPr lang="ru-RU" sz="2000">
              <a:ea typeface="Calibri" pitchFamily="34" charset="0"/>
              <a:cs typeface="Times New Roman" pitchFamily="18" charset="0"/>
            </a:endParaRPr>
          </a:p>
          <a:p>
            <a:pPr algn="ctr" eaLnBrk="0" hangingPunct="0">
              <a:buFont typeface="Times New Roman" pitchFamily="18" charset="0"/>
              <a:buNone/>
            </a:pPr>
            <a:r>
              <a:rPr lang="ru-RU" sz="2000">
                <a:ea typeface="Calibri" pitchFamily="34" charset="0"/>
                <a:cs typeface="Times New Roman" pitchFamily="18" charset="0"/>
              </a:rPr>
              <a:t>                             </a:t>
            </a: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Развивать музыкальность, любознательность, стремление   </a:t>
            </a:r>
          </a:p>
          <a:p>
            <a:pPr algn="ctr" eaLnBrk="0" hangingPunct="0">
              <a:buFont typeface="Times New Roman" pitchFamily="18" charset="0"/>
              <a:buNone/>
            </a:pP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к экспериментированию.</a:t>
            </a:r>
            <a:endParaRPr lang="ru-RU" sz="2000">
              <a:ea typeface="Calibri" pitchFamily="34" charset="0"/>
              <a:cs typeface="Times New Roman" pitchFamily="18" charset="0"/>
            </a:endParaRPr>
          </a:p>
          <a:p>
            <a:pPr eaLnBrk="0" hangingPunct="0"/>
            <a:endParaRPr lang="ru-RU"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lus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 descr="G:\0035-035-Volshebnyj-mir-zvu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0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1" name="Rectangle 1"/>
          <p:cNvSpPr>
            <a:spLocks noChangeArrowheads="1"/>
          </p:cNvSpPr>
          <p:nvPr/>
        </p:nvSpPr>
        <p:spPr bwMode="auto">
          <a:xfrm>
            <a:off x="250825" y="2514600"/>
            <a:ext cx="86423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4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cs typeface="AR PL SungtiL GB"/>
            </a:endParaRPr>
          </a:p>
        </p:txBody>
      </p:sp>
      <p:pic>
        <p:nvPicPr>
          <p:cNvPr id="53252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476250"/>
            <a:ext cx="7920037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2" descr="G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4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4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2400" b="1" i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Центр математического развития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10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10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75" name="Rectangle 1"/>
          <p:cNvSpPr>
            <a:spLocks noChangeArrowheads="1"/>
          </p:cNvSpPr>
          <p:nvPr/>
        </p:nvSpPr>
        <p:spPr bwMode="auto">
          <a:xfrm>
            <a:off x="250825" y="2514600"/>
            <a:ext cx="86423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4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cs typeface="AR PL SungtiL GB"/>
            </a:endParaRPr>
          </a:p>
        </p:txBody>
      </p:sp>
      <p:sp>
        <p:nvSpPr>
          <p:cNvPr id="54276" name="Прямоугольник 14"/>
          <p:cNvSpPr>
            <a:spLocks noChangeArrowheads="1"/>
          </p:cNvSpPr>
          <p:nvPr/>
        </p:nvSpPr>
        <p:spPr bwMode="auto">
          <a:xfrm>
            <a:off x="755650" y="935038"/>
            <a:ext cx="7704138" cy="555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107000"/>
              </a:lnSpc>
              <a:spcAft>
                <a:spcPts val="10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 b="1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Центр математического развития  </a:t>
            </a: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детском саду создается с целью стимулирования познавательной активности детей и побуждения их к различным видам деятельности для получения ими новых математических знаний и умений в соответствии с их возрастной категории.</a:t>
            </a:r>
          </a:p>
          <a:p>
            <a:pPr hangingPunct="0">
              <a:lnSpc>
                <a:spcPct val="107000"/>
              </a:lnSpc>
              <a:spcAft>
                <a:spcPts val="10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2000">
                <a:solidFill>
                  <a:schemeClr val="accent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</a:t>
            </a:r>
            <a:r>
              <a:rPr lang="ru-RU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000">
                <a:latin typeface="Times New Roman" pitchFamily="18" charset="0"/>
                <a:cs typeface="Calibri" pitchFamily="34" charset="0"/>
              </a:rPr>
              <a:t>формирование качества личности ребенка, необходимые для успешного владения математикой: целенаправленность, настойчивость, находчивость, самостоятельность, развитие  первичных представлений об основных свойствах и отношениях объектов окружающего мира: форме, цвете, размере, количестве, числе, части и целом, пространстве и времени, воспитывание  у детей потребности занимать свое свободное время не только интересными, но и требующими умственного напряжения, интеллектуального усилия играми.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107000"/>
              </a:lnSpc>
              <a:spcAft>
                <a:spcPts val="10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00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plus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2" descr="G:\0035-035-Volshebnyj-mir-zvu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8" name="Прямоугольник 6"/>
          <p:cNvSpPr>
            <a:spLocks noChangeArrowheads="1"/>
          </p:cNvSpPr>
          <p:nvPr/>
        </p:nvSpPr>
        <p:spPr bwMode="auto">
          <a:xfrm>
            <a:off x="684213" y="333375"/>
            <a:ext cx="79200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10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10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ru-RU" sz="2400" b="1" i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299" name="Rectangle 1"/>
          <p:cNvSpPr>
            <a:spLocks noChangeArrowheads="1"/>
          </p:cNvSpPr>
          <p:nvPr/>
        </p:nvSpPr>
        <p:spPr bwMode="auto">
          <a:xfrm>
            <a:off x="250825" y="2514600"/>
            <a:ext cx="86423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sz="1400">
                <a:solidFill>
                  <a:srgbClr val="171717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>
              <a:cs typeface="AR PL SungtiL GB"/>
            </a:endParaRPr>
          </a:p>
        </p:txBody>
      </p:sp>
      <p:pic>
        <p:nvPicPr>
          <p:cNvPr id="55300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3388" y="360363"/>
            <a:ext cx="4427537" cy="616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Рисунок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3925" y="355600"/>
            <a:ext cx="3995738" cy="611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2" descr="G:\deb06f_fabd3a61d06d49b68c5fd1c30b2ac3db.jpg_srz_961_724_85_22_0.50_1.20_0.00_jpg_sr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3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274638"/>
            <a:ext cx="8074025" cy="5314950"/>
          </a:xfrm>
        </p:spPr>
        <p:txBody>
          <a:bodyPr/>
          <a:lstStyle/>
          <a:p>
            <a:pPr algn="ctr"/>
            <a:r>
              <a:rPr lang="ru-RU" sz="2400" b="1" i="1" smtClean="0">
                <a:solidFill>
                  <a:srgbClr val="262699"/>
                </a:solidFill>
                <a:latin typeface="Times New Roman" pitchFamily="18" charset="0"/>
                <a:cs typeface="Times New Roman" pitchFamily="18" charset="0"/>
              </a:rPr>
              <a:t>          Дайте детству наиграться! </a:t>
            </a:r>
            <a:br>
              <a:rPr lang="ru-RU" sz="2400" b="1" i="1" smtClean="0">
                <a:solidFill>
                  <a:srgbClr val="2626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smtClean="0">
                <a:solidFill>
                  <a:srgbClr val="262699"/>
                </a:solidFill>
                <a:latin typeface="Times New Roman" pitchFamily="18" charset="0"/>
                <a:cs typeface="Times New Roman" pitchFamily="18" charset="0"/>
              </a:rPr>
              <a:t>          Насмеяться, наскакаться!</a:t>
            </a:r>
            <a:br>
              <a:rPr lang="ru-RU" sz="2400" b="1" i="1" smtClean="0">
                <a:solidFill>
                  <a:srgbClr val="2626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smtClean="0">
                <a:solidFill>
                  <a:srgbClr val="262699"/>
                </a:solidFill>
                <a:latin typeface="Times New Roman" pitchFamily="18" charset="0"/>
                <a:cs typeface="Times New Roman" pitchFamily="18" charset="0"/>
              </a:rPr>
              <a:t>          Дайте радостно проснуться,</a:t>
            </a:r>
            <a:br>
              <a:rPr lang="ru-RU" sz="2400" b="1" i="1" smtClean="0">
                <a:solidFill>
                  <a:srgbClr val="2626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smtClean="0">
                <a:solidFill>
                  <a:srgbClr val="262699"/>
                </a:solidFill>
                <a:latin typeface="Times New Roman" pitchFamily="18" charset="0"/>
                <a:cs typeface="Times New Roman" pitchFamily="18" charset="0"/>
              </a:rPr>
              <a:t>          Дайте в ласку окунуться,</a:t>
            </a:r>
            <a:br>
              <a:rPr lang="ru-RU" sz="2400" b="1" i="1" smtClean="0">
                <a:solidFill>
                  <a:srgbClr val="2626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smtClean="0">
                <a:solidFill>
                  <a:srgbClr val="262699"/>
                </a:solidFill>
                <a:latin typeface="Times New Roman" pitchFamily="18" charset="0"/>
                <a:cs typeface="Times New Roman" pitchFamily="18" charset="0"/>
              </a:rPr>
              <a:t>          Детства дней не торопите,</a:t>
            </a:r>
            <a:br>
              <a:rPr lang="ru-RU" sz="2400" b="1" i="1" smtClean="0">
                <a:solidFill>
                  <a:srgbClr val="2626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smtClean="0">
                <a:solidFill>
                  <a:srgbClr val="262699"/>
                </a:solidFill>
                <a:latin typeface="Times New Roman" pitchFamily="18" charset="0"/>
                <a:cs typeface="Times New Roman" pitchFamily="18" charset="0"/>
              </a:rPr>
              <a:t>             Детству солнце подарите.</a:t>
            </a:r>
            <a:br>
              <a:rPr lang="ru-RU" sz="2400" b="1" i="1" smtClean="0">
                <a:solidFill>
                  <a:srgbClr val="26269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i="1" smtClean="0">
              <a:solidFill>
                <a:srgbClr val="2626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61A02FA-F5D0-4D6F-A740-84727AAD05E9}" type="datetime1">
              <a:rPr lang="en-US" smtClean="0"/>
              <a:pPr>
                <a:defRPr/>
              </a:pPr>
              <a:t>9/30/2024</a:t>
            </a:fld>
            <a:endParaRPr lang="en-US"/>
          </a:p>
        </p:txBody>
      </p:sp>
    </p:spTree>
  </p:cSld>
  <p:clrMapOvr>
    <a:masterClrMapping/>
  </p:clrMapOvr>
  <p:transition spd="slow">
    <p:plus/>
  </p:transition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AR PL SungtiL GB"/>
        <a:cs typeface="AR PL SungtiL GB"/>
      </a:majorFont>
      <a:minorFont>
        <a:latin typeface="Calibri"/>
        <a:ea typeface="AR PL SungtiL GB"/>
        <a:cs typeface="AR PL SungtiL GB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AR PL SungtiL GB"/>
        <a:cs typeface="AR PL SungtiL GB"/>
      </a:majorFont>
      <a:minorFont>
        <a:latin typeface="Calibri"/>
        <a:ea typeface="AR PL SungtiL GB"/>
        <a:cs typeface="AR PL SungtiL GB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1884</TotalTime>
  <Words>989</Words>
  <Application>Microsoft Office PowerPoint</Application>
  <PresentationFormat>Экран (4:3)</PresentationFormat>
  <Paragraphs>104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AR PL SungtiL GB</vt:lpstr>
      <vt:lpstr>Times New Roman</vt:lpstr>
      <vt:lpstr>Calibri</vt:lpstr>
      <vt:lpstr>DejaVu Sans</vt:lpstr>
      <vt:lpstr>Monotype Corsiva</vt:lpstr>
      <vt:lpstr>Тема Office</vt:lpstr>
      <vt:lpstr>1_Тема Office</vt:lpstr>
      <vt:lpstr>  Развивающая  предметно-пространственная среда  старшей группы </vt:lpstr>
      <vt:lpstr>Слайд 2</vt:lpstr>
      <vt:lpstr> 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          Дайте детству наиграться!            Насмеяться, наскакаться!           Дайте радостно проснуться,           Дайте в ласку окунуться,           Детства дней не торопите,              Детству солнце подарите.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Сад</dc:creator>
  <cp:lastModifiedBy>Microsoft Office</cp:lastModifiedBy>
  <cp:revision>202</cp:revision>
  <cp:lastPrinted>2016-10-04T02:31:44Z</cp:lastPrinted>
  <dcterms:created xsi:type="dcterms:W3CDTF">1601-01-01T00:00:00Z</dcterms:created>
  <dcterms:modified xsi:type="dcterms:W3CDTF">2024-09-30T06:41:47Z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r8>0</vt:r8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r8>0</vt:r8>
  </property>
  <property fmtid="{D5CDD505-2E9C-101B-9397-08002B2CF9AE}" pid="7" name="Notes">
    <vt:r8>0</vt:r8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r8>31</vt:r8>
  </property>
</Properties>
</file>