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96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9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8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9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A44"/>
    <a:srgbClr val="FC0154"/>
    <a:srgbClr val="FE8625"/>
    <a:srgbClr val="12B2D4"/>
    <a:srgbClr val="6100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3" d="100"/>
          <a:sy n="93" d="100"/>
        </p:scale>
        <p:origin x="-372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83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03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8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874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80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06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829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79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92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807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40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100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FB7BF-6B97-45D0-8B65-6AFE80085363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33A37-3222-4DDD-A32B-193ABEEA2B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96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215900"/>
            <a:ext cx="12192000" cy="11727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>
                <a:solidFill>
                  <a:schemeClr val="bg1"/>
                </a:solidFill>
                <a:latin typeface="Impact" panose="020B0806030902050204" pitchFamily="34" charset="0"/>
              </a:rPr>
              <a:t>ИСТОРИЧЕСКИЙ</a:t>
            </a:r>
            <a:endParaRPr lang="ru-RU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21508" name="Picture 4" descr="https://o.remove.bg/downloads/eb2a4ed2-acb0-4dc9-88e1-dec49bd951fb/image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8880">
            <a:off x="9229725" y="2162739"/>
            <a:ext cx="4448175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22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955" y="1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764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Правила игры</a:t>
            </a:r>
            <a:endParaRPr lang="ru-RU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989" y="1115123"/>
            <a:ext cx="11441151" cy="5475248"/>
          </a:xfrm>
        </p:spPr>
        <p:txBody>
          <a:bodyPr>
            <a:normAutofit fontScale="92500"/>
          </a:bodyPr>
          <a:lstStyle/>
          <a:p>
            <a:pPr marL="0" indent="0" algn="ctr" fontAlgn="base">
              <a:buNone/>
            </a:pPr>
            <a:r>
              <a:rPr lang="ru-RU" b="1" dirty="0">
                <a:solidFill>
                  <a:schemeClr val="bg1"/>
                </a:solidFill>
                <a:latin typeface="Impact" panose="020B0806030902050204" pitchFamily="34" charset="0"/>
              </a:rPr>
              <a:t>Привет! </a:t>
            </a:r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Если вы это читаете, значит </a:t>
            </a:r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скоро мы начнем игру! </a:t>
            </a:r>
          </a:p>
          <a:p>
            <a:pPr fontAlgn="base"/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Для </a:t>
            </a:r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начала разбейтесь </a:t>
            </a:r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на четыре команды</a:t>
            </a:r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по 7-8 человек. </a:t>
            </a:r>
          </a:p>
          <a:p>
            <a:pPr fontAlgn="base"/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Придумайте забавное название команды.</a:t>
            </a:r>
            <a:endParaRPr lang="ru-RU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fontAlgn="base"/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У</a:t>
            </a:r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берите </a:t>
            </a:r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все свои гаджеты куда подальше. </a:t>
            </a:r>
            <a:r>
              <a:rPr lang="ru-RU" dirty="0" err="1">
                <a:solidFill>
                  <a:schemeClr val="bg1"/>
                </a:solidFill>
                <a:latin typeface="Impact" panose="020B0806030902050204" pitchFamily="34" charset="0"/>
              </a:rPr>
              <a:t>Гуглить</a:t>
            </a:r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 — стыдно!</a:t>
            </a:r>
          </a:p>
          <a:p>
            <a:pPr fontAlgn="base"/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В игре </a:t>
            </a:r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вас ждет 4 </a:t>
            </a:r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раунда. В каждом раунде 8 вопросов. Ваша задача обдумать вопрос в команде в течение 60 секунд и перенести ответ в бланк. </a:t>
            </a:r>
          </a:p>
          <a:p>
            <a:pPr fontAlgn="base"/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После каждого раунда бланк передается другой команде для проверки.</a:t>
            </a:r>
          </a:p>
          <a:p>
            <a:pPr marL="0" indent="0" algn="ctr" fontAlgn="base">
              <a:buNone/>
            </a:pPr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Пишите разборчиво.</a:t>
            </a:r>
          </a:p>
          <a:p>
            <a:pPr fontAlgn="base"/>
            <a:r>
              <a:rPr lang="ru-RU" dirty="0" smtClean="0">
                <a:solidFill>
                  <a:schemeClr val="bg1"/>
                </a:solidFill>
                <a:latin typeface="Impact" panose="020B0806030902050204" pitchFamily="34" charset="0"/>
              </a:rPr>
              <a:t>Подсчет результатов элементарный: Кто </a:t>
            </a:r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набрал больше баллов, тот и победил!</a:t>
            </a:r>
          </a:p>
          <a:p>
            <a:pPr marL="0" indent="0" algn="ctr" fontAlgn="base">
              <a:buNone/>
            </a:pPr>
            <a:r>
              <a:rPr lang="ru-RU" b="1" dirty="0" err="1">
                <a:solidFill>
                  <a:schemeClr val="bg1"/>
                </a:solidFill>
                <a:latin typeface="Impact" panose="020B0806030902050204" pitchFamily="34" charset="0"/>
              </a:rPr>
              <a:t>Аттеншн</a:t>
            </a:r>
            <a:r>
              <a:rPr lang="ru-RU" b="1" dirty="0">
                <a:solidFill>
                  <a:schemeClr val="bg1"/>
                </a:solidFill>
                <a:latin typeface="Impact" panose="020B0806030902050204" pitchFamily="34" charset="0"/>
              </a:rPr>
              <a:t>! </a:t>
            </a:r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При одинаковом количестве баллов выигрывает та команда, которая набрала больше баллов в последнем сыгранном раунде.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10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9351" y="25396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Раунд № 1</a:t>
            </a:r>
            <a:b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«Разминка для мозгов»</a:t>
            </a: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78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26385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1. В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какой стране впервые стали пить чай из фарфоровых чашек и писать на бумаге?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4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26385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Когда в Древней Греции никто не воевал?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7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26385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3. Какой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русский царь любил плотничать? 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7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26385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Кого из русских царей прозвали «Миротворцем»?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4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26385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Династия Романовых 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утвердилась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на престоле в 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….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г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оду.</a:t>
            </a: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5</a:t>
            </a: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1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26385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6.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Какой титул 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носил Наполеон Бонапарт?</a:t>
            </a: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6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0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26385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7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Какое решение принимает Кутузов после Бородинского 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сражения?</a:t>
            </a: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7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2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263854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8.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В начале царствования  какого императора произошло восстание 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декабристов?</a:t>
            </a: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8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604" y="14904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Ответы на «Раунд № 1»</a:t>
            </a:r>
            <a:b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995745"/>
              </p:ext>
            </p:extLst>
          </p:nvPr>
        </p:nvGraphicFramePr>
        <p:xfrm>
          <a:off x="2139404" y="2230244"/>
          <a:ext cx="8128000" cy="417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0209"/>
                <a:gridCol w="61477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№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 вопроса</a:t>
                      </a:r>
                      <a:endParaRPr lang="ru-RU" sz="28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Правильный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 о</a:t>
                      </a:r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твет</a:t>
                      </a:r>
                      <a:endParaRPr lang="ru-RU" sz="28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1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Китай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2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Во время Олимпийских игр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3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Петр </a:t>
                      </a: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I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4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Александр </a:t>
                      </a: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II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5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1613 год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6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Император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7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Сдать Москву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8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Николай </a:t>
                      </a: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I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43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9351" y="25396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Раунд № 2</a:t>
            </a:r>
            <a:b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«</a:t>
            </a:r>
            <a:r>
              <a:rPr lang="ru-RU" sz="6000" dirty="0" err="1" smtClean="0">
                <a:solidFill>
                  <a:schemeClr val="bg1"/>
                </a:solidFill>
                <a:latin typeface="Impact" panose="020B0806030902050204" pitchFamily="34" charset="0"/>
              </a:rPr>
              <a:t>Пикчер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»</a:t>
            </a: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42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145850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r>
              <a:rPr lang="ru-RU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4000" dirty="0">
                <a:solidFill>
                  <a:schemeClr val="bg1"/>
                </a:solidFill>
                <a:latin typeface="Impact" panose="020B0806030902050204" pitchFamily="34" charset="0"/>
              </a:rPr>
              <a:t>Эта личность считается приверженцем просвещённого абсолютизма, является реформатором, оказывала большую поддержку искусству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04"/>
          <a:stretch/>
        </p:blipFill>
        <p:spPr>
          <a:xfrm>
            <a:off x="3390300" y="2286000"/>
            <a:ext cx="5429985" cy="4546600"/>
          </a:xfrm>
          <a:prstGeom prst="rect">
            <a:avLst/>
          </a:prstGeom>
        </p:spPr>
      </p:pic>
      <p:pic>
        <p:nvPicPr>
          <p:cNvPr id="6146" name="Picture 2" descr="https://o.remove.bg/downloads/0109be2d-4ae6-414d-95d2-d9e6cbf5fbbf/image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535" y="3562177"/>
            <a:ext cx="1644839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5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145850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2. </a:t>
            </a:r>
            <a:r>
              <a:rPr lang="ru-RU" sz="4000" dirty="0">
                <a:solidFill>
                  <a:schemeClr val="bg1"/>
                </a:solidFill>
                <a:latin typeface="Impact" panose="020B0806030902050204" pitchFamily="34" charset="0"/>
              </a:rPr>
              <a:t>С одной стороны он — гражданин мира, с другой — совсем простой парень. Первооткрыватель «дороги в будущее»...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o.remove.bg/downloads/78e894f7-aca2-4fc6-ac50-f21f37a8b5e6/image-removebg-preview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02"/>
          <a:stretch/>
        </p:blipFill>
        <p:spPr bwMode="auto">
          <a:xfrm>
            <a:off x="3976455" y="2784065"/>
            <a:ext cx="4257675" cy="403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o.remove.bg/downloads/0109be2d-4ae6-414d-95d2-d9e6cbf5fbbf/image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872" y="3828877"/>
            <a:ext cx="1644839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7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493" y="145850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3. Он </a:t>
            </a:r>
            <a:r>
              <a:rPr lang="ru-RU" sz="4000" dirty="0">
                <a:solidFill>
                  <a:schemeClr val="bg1"/>
                </a:solidFill>
                <a:latin typeface="Impact" panose="020B0806030902050204" pitchFamily="34" charset="0"/>
              </a:rPr>
              <a:t>родился в Москве, умер в Санкт-Петербурге. Поэт и писатель, публицист. Еще при жизни его стали называть гением.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s://o.remove.bg/downloads/5777f432-3a7e-4583-8855-5c7954690738/image-removebg-preview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72"/>
          <a:stretch/>
        </p:blipFill>
        <p:spPr bwMode="auto">
          <a:xfrm>
            <a:off x="4292601" y="3103425"/>
            <a:ext cx="3416300" cy="375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o.remove.bg/downloads/0109be2d-4ae6-414d-95d2-d9e6cbf5fbbf/image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1" y="4158292"/>
            <a:ext cx="1644839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00" y="1605067"/>
            <a:ext cx="11696700" cy="1325563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r>
              <a:rPr lang="ru-RU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Во время правления данного человека была проведена реформа</a:t>
            </a:r>
            <a:r>
              <a:rPr lang="ru-RU" sz="4000" dirty="0">
                <a:solidFill>
                  <a:schemeClr val="bg1"/>
                </a:solidFill>
                <a:latin typeface="Impact" panose="020B0806030902050204" pitchFamily="34" charset="0"/>
              </a:rPr>
              <a:t>, упразднившая крепостное право в России. Явилась первой и наиболее значимой из «великих реформ</a:t>
            </a:r>
            <a:r>
              <a:rPr lang="ru-RU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» императора.</a:t>
            </a:r>
            <a:endParaRPr lang="ru-RU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s://o.remove.bg/downloads/b50b0783-6baa-43ec-9c60-80ff57b21def/image-removebg-preview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87"/>
          <a:stretch/>
        </p:blipFill>
        <p:spPr bwMode="auto">
          <a:xfrm>
            <a:off x="4168775" y="3268560"/>
            <a:ext cx="4171950" cy="358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o.remove.bg/downloads/0109be2d-4ae6-414d-95d2-d9e6cbf5fbbf/image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935" y="3971119"/>
            <a:ext cx="1644839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7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361" y="1826937"/>
            <a:ext cx="116967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Он стал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самым молодым премьер-министром Российской империи. С его именем связаны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крупные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преобразования в стране. Среди них — аграрная реформа, освоение Сибири и заселение восточной части страны. Н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а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 государственной службе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он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боролся с сепаратизмом и революционным движением.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5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s://o.remove.bg/downloads/0ec05935-3aeb-4cc4-a304-c12b1658eeca/image-removebg-preview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90"/>
          <a:stretch/>
        </p:blipFill>
        <p:spPr bwMode="auto">
          <a:xfrm>
            <a:off x="4346573" y="3681231"/>
            <a:ext cx="4124325" cy="31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o.remove.bg/downloads/0109be2d-4ae6-414d-95d2-d9e6cbf5fbbf/image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315" y="3782830"/>
            <a:ext cx="1644839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4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962" y="1785470"/>
            <a:ext cx="116967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6. Он называл себя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«необразованным новгородским дворянином», хотя собрал одну из лучших в России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библиотек и руководил институтом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по подготовке учителей. А природные способности и таланты военного министра, который долго считался одиозной фигурой, стали залогом победы над Наполеоном в Отечественной войне 1812 года</a:t>
            </a:r>
            <a:r>
              <a:rPr lang="ru-RU" sz="3200" dirty="0"/>
              <a:t>.</a:t>
            </a:r>
            <a:endParaRPr lang="ru-RU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6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s://o.remove.bg/downloads/64e02f25-8db5-46de-bcd9-f200c7b74032/image-removebg-preview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95"/>
          <a:stretch/>
        </p:blipFill>
        <p:spPr bwMode="auto">
          <a:xfrm>
            <a:off x="4129647" y="2959100"/>
            <a:ext cx="444817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o.remove.bg/downloads/0109be2d-4ae6-414d-95d2-d9e6cbf5fbbf/image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005" y="3911052"/>
            <a:ext cx="1644839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4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962" y="1785470"/>
            <a:ext cx="116967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7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Он обычный си­бир­ский крестьянин, который приобрёл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всемирную известность благодаря тому, что был другом семьи российского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императора. Но в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определённых кругах петербургского общества имел репутацию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«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старца», прозорливца и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целителя.</a:t>
            </a:r>
            <a:endParaRPr lang="ru-RU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7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s://o.remove.bg/downloads/e4ec03d9-b884-4f20-a804-cf7078e4134e/image-removebg-preview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91"/>
          <a:stretch/>
        </p:blipFill>
        <p:spPr bwMode="auto">
          <a:xfrm>
            <a:off x="4396094" y="3234782"/>
            <a:ext cx="3962400" cy="357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o.remove.bg/downloads/0109be2d-4ae6-414d-95d2-d9e6cbf5fbbf/image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874" y="3822152"/>
            <a:ext cx="1644839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8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8. Он работал во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 множестве творческих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объединений, писал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в газеты, выпускал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журналы, </a:t>
            </a:r>
            <a:r>
              <a:rPr lang="ru-RU" sz="3200" dirty="0">
                <a:solidFill>
                  <a:schemeClr val="bg1"/>
                </a:solidFill>
                <a:latin typeface="Impact" panose="020B0806030902050204" pitchFamily="34" charset="0"/>
              </a:rPr>
              <a:t>снимал фильмы, создавал пьесы и ставил по ним </a:t>
            </a:r>
            <a:r>
              <a:rPr lang="ru-RU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спектакли, а про Новокузнецк сказал «Здесь будет город – САД!»</a:t>
            </a:r>
            <a:endParaRPr lang="ru-RU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8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https://o.remove.bg/downloads/52b1b348-6748-470b-932d-94752d644290/image-removebg-preview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38"/>
          <a:stretch/>
        </p:blipFill>
        <p:spPr bwMode="auto">
          <a:xfrm>
            <a:off x="4130675" y="3915880"/>
            <a:ext cx="4095750" cy="294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o.remove.bg/downloads/0109be2d-4ae6-414d-95d2-d9e6cbf5fbbf/image-removebg-pre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805" y="4158952"/>
            <a:ext cx="1644839" cy="164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8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604" y="14904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Ответы на «Раунд №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»</a:t>
            </a:r>
            <a:b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939639"/>
              </p:ext>
            </p:extLst>
          </p:nvPr>
        </p:nvGraphicFramePr>
        <p:xfrm>
          <a:off x="2139404" y="2230244"/>
          <a:ext cx="8128000" cy="417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0209"/>
                <a:gridCol w="61477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№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 вопроса</a:t>
                      </a:r>
                      <a:endParaRPr lang="ru-RU" sz="28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Правильный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 о</a:t>
                      </a:r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твет</a:t>
                      </a:r>
                      <a:endParaRPr lang="ru-RU" sz="28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1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Екатерина </a:t>
                      </a: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II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2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Гагарин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3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Пушкин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4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Александр </a:t>
                      </a: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II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5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Столыпин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6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Аракчеев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7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Распутин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8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Маяковский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86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9351" y="25396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Раунд № 3</a:t>
            </a:r>
            <a:b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«</a:t>
            </a:r>
            <a:r>
              <a:rPr lang="en-US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All-in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»</a:t>
            </a: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09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1. Принцип </a:t>
            </a:r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«Россия для русских» проводил в жизнь…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6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После чего Николай Второй получил прозвище «кровавый»?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2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1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3. При </a:t>
            </a:r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каком императоре в России появилась первая новогодняя елка?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4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Какой ювелир каждую Пасху дарил Романовым сюрпризы?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4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Кто даровал России конституцию?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5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6. </a:t>
            </a:r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Кто </a:t>
            </a:r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добровольно последовал в ссылку за декабристами?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6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6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7. Что </a:t>
            </a:r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почувствовал Распутин после поедания пирожных с цианистым калием?</a:t>
            </a: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7</a:t>
            </a: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2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79232"/>
            <a:ext cx="12236604" cy="3408830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Impact" panose="020B0806030902050204" pitchFamily="34" charset="0"/>
              </a:rPr>
              <a:t>8</a:t>
            </a:r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. Сколько раз покушались на Александра </a:t>
            </a:r>
            <a:r>
              <a:rPr lang="en-US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I</a:t>
            </a:r>
            <a:r>
              <a:rPr lang="ru-RU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?</a:t>
            </a: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3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7</a:t>
            </a: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72" y="1"/>
            <a:ext cx="1644042" cy="65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1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604" y="14904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Ответы на «Раунд № 3»</a:t>
            </a:r>
            <a:b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266445"/>
              </p:ext>
            </p:extLst>
          </p:nvPr>
        </p:nvGraphicFramePr>
        <p:xfrm>
          <a:off x="2139404" y="2230244"/>
          <a:ext cx="8128000" cy="417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0209"/>
                <a:gridCol w="61477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№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 вопроса</a:t>
                      </a:r>
                      <a:endParaRPr lang="ru-RU" sz="28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Правильный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 о</a:t>
                      </a:r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твет</a:t>
                      </a:r>
                      <a:endParaRPr lang="ru-RU" sz="28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1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Александр </a:t>
                      </a: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III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2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После давки на Ходынском поле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3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Александр </a:t>
                      </a: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I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4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Карл Фаберже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5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Calibri" panose="020F0502020204030204" pitchFamily="34" charset="0"/>
                        </a:rPr>
                        <a:t>Николай </a:t>
                      </a:r>
                      <a:r>
                        <a:rPr lang="en-US" sz="240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Calibri" panose="020F0502020204030204" pitchFamily="34" charset="0"/>
                        </a:rPr>
                        <a:t>II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6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Жены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7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Першение в горле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8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7 раз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89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9351" y="253961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Раунд № 4</a:t>
            </a:r>
            <a:b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«Пальцем в небо»</a:t>
            </a: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7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. Какой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император руководил Россией во время Отечественной войне 1812 года?</a:t>
            </a: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1763595" y="3599849"/>
            <a:ext cx="450216" cy="471638"/>
          </a:xfrm>
          <a:prstGeom prst="flowChartMagneticTape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05877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Александр </a:t>
            </a:r>
            <a:r>
              <a:rPr lang="en-US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I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16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1763595" y="4509734"/>
            <a:ext cx="450216" cy="471638"/>
          </a:xfrm>
          <a:prstGeom prst="flowChartMagneticTape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05877" y="448394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Александр </a:t>
            </a:r>
            <a:r>
              <a:rPr lang="en-US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II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1604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Б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6453649" y="3599849"/>
            <a:ext cx="450216" cy="471638"/>
          </a:xfrm>
          <a:prstGeom prst="flowChartMagneticTape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299197" y="453600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Николай </a:t>
            </a:r>
            <a:r>
              <a:rPr lang="en-US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I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31658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В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6453648" y="4515246"/>
            <a:ext cx="450216" cy="471638"/>
          </a:xfrm>
          <a:prstGeom prst="flowChartMagneticTape">
            <a:avLst/>
          </a:prstGeom>
          <a:solidFill>
            <a:srgbClr val="FC0154"/>
          </a:solidFill>
          <a:ln>
            <a:solidFill>
              <a:srgbClr val="FC0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7318788" y="37522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Александр </a:t>
            </a:r>
            <a:r>
              <a:rPr lang="en-US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III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31658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Г</a:t>
            </a:r>
            <a:endParaRPr lang="ru-RU" dirty="0">
              <a:latin typeface="Impact" panose="020B0806030902050204" pitchFamily="34" charset="0"/>
            </a:endParaRPr>
          </a:p>
        </p:txBody>
      </p:sp>
      <p:pic>
        <p:nvPicPr>
          <p:cNvPr id="24" name="Picture 2" descr="C:\Users\User\Desktop\guxrm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04" y="9116"/>
            <a:ext cx="1734377" cy="9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48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200" y="1179232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2. В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каком году произошло восстание декабристов?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</a:t>
            </a: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1763595" y="3599849"/>
            <a:ext cx="450216" cy="471638"/>
          </a:xfrm>
          <a:prstGeom prst="flowChartMagneticTape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05877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1814 год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16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1763595" y="4509734"/>
            <a:ext cx="450216" cy="471638"/>
          </a:xfrm>
          <a:prstGeom prst="flowChartMagneticTape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05877" y="448394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1825 год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1604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Б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6453649" y="3599849"/>
            <a:ext cx="450216" cy="471638"/>
          </a:xfrm>
          <a:prstGeom prst="flowChartMagneticTape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299197" y="453600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1917 год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31658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В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6453648" y="4515246"/>
            <a:ext cx="450216" cy="471638"/>
          </a:xfrm>
          <a:prstGeom prst="flowChartMagneticTape">
            <a:avLst/>
          </a:prstGeom>
          <a:solidFill>
            <a:srgbClr val="FC0154"/>
          </a:solidFill>
          <a:ln>
            <a:solidFill>
              <a:srgbClr val="FC0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7318788" y="37522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1837 год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31658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Г</a:t>
            </a:r>
            <a:endParaRPr lang="ru-RU" dirty="0">
              <a:latin typeface="Impact" panose="020B0806030902050204" pitchFamily="34" charset="0"/>
            </a:endParaRPr>
          </a:p>
        </p:txBody>
      </p:sp>
      <p:pic>
        <p:nvPicPr>
          <p:cNvPr id="24" name="Picture 2" descr="C:\Users\User\Desktop\guxrm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04" y="9116"/>
            <a:ext cx="1734377" cy="9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98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195" y="560094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Кто это такой?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3</a:t>
            </a: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1763595" y="3599849"/>
            <a:ext cx="450216" cy="471638"/>
          </a:xfrm>
          <a:prstGeom prst="flowChartMagneticTape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05877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Петр </a:t>
            </a:r>
            <a:r>
              <a:rPr lang="en-US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I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16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1763595" y="4509734"/>
            <a:ext cx="450216" cy="471638"/>
          </a:xfrm>
          <a:prstGeom prst="flowChartMagneticTape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05877" y="448394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Павел </a:t>
            </a:r>
            <a:r>
              <a:rPr lang="en-US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I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1604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Б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8377621" y="3625641"/>
            <a:ext cx="450216" cy="471638"/>
          </a:xfrm>
          <a:prstGeom prst="flowChartMagneticTape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8998068" y="4458152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Николай </a:t>
            </a:r>
            <a:r>
              <a:rPr lang="en-US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I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5630" y="3702155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В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8377620" y="4509734"/>
            <a:ext cx="450216" cy="471638"/>
          </a:xfrm>
          <a:prstGeom prst="flowChartMagneticTape">
            <a:avLst/>
          </a:prstGeom>
          <a:solidFill>
            <a:srgbClr val="FC0154"/>
          </a:solidFill>
          <a:ln>
            <a:solidFill>
              <a:srgbClr val="FC0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8898784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Александр </a:t>
            </a:r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</a:rPr>
              <a:t>I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74090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Г</a:t>
            </a:r>
            <a:endParaRPr lang="ru-RU" dirty="0">
              <a:latin typeface="Impact" panose="020B0806030902050204" pitchFamily="34" charset="0"/>
            </a:endParaRPr>
          </a:p>
        </p:txBody>
      </p:sp>
      <p:pic>
        <p:nvPicPr>
          <p:cNvPr id="1026" name="Picture 2" descr="https://dropi.ru/img/uploads/test/2020-03-23/1a1255827487b5d8d701d02557471a19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" t="595" r="960" b="17943"/>
          <a:stretch/>
        </p:blipFill>
        <p:spPr bwMode="auto">
          <a:xfrm>
            <a:off x="4212631" y="1541511"/>
            <a:ext cx="3631766" cy="3388708"/>
          </a:xfrm>
          <a:prstGeom prst="flowChartConnector">
            <a:avLst/>
          </a:prstGeom>
          <a:noFill/>
          <a:ln>
            <a:solidFill>
              <a:srgbClr val="C1EA4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User\Desktop\guxrm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04" y="9116"/>
            <a:ext cx="1734377" cy="9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65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195" y="754551"/>
            <a:ext cx="11696700" cy="340883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4.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Вклад в какую </a:t>
            </a:r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науку внес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Николай Пирогов?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1763595" y="3599849"/>
            <a:ext cx="450216" cy="471638"/>
          </a:xfrm>
          <a:prstGeom prst="flowChartMagneticTape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05877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В химию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16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1763595" y="4509734"/>
            <a:ext cx="450216" cy="471638"/>
          </a:xfrm>
          <a:prstGeom prst="flowChartMagneticTape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05877" y="448394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В историю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1604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Б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8377621" y="3625641"/>
            <a:ext cx="450216" cy="471638"/>
          </a:xfrm>
          <a:prstGeom prst="flowChartMagneticTape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8998068" y="4458152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В медицину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5630" y="3702155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В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8377620" y="4509734"/>
            <a:ext cx="450216" cy="471638"/>
          </a:xfrm>
          <a:prstGeom prst="flowChartMagneticTape">
            <a:avLst/>
          </a:prstGeom>
          <a:solidFill>
            <a:srgbClr val="FC0154"/>
          </a:solidFill>
          <a:ln>
            <a:solidFill>
              <a:srgbClr val="FC0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8992759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В философию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74090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Г</a:t>
            </a:r>
            <a:endParaRPr lang="ru-RU" dirty="0">
              <a:latin typeface="Impact" panose="020B0806030902050204" pitchFamily="34" charset="0"/>
            </a:endParaRPr>
          </a:p>
        </p:txBody>
      </p:sp>
      <p:pic>
        <p:nvPicPr>
          <p:cNvPr id="5" name="Picture 2" descr="https://dropi.ru/img/uploads/test/2020-03-23/2d4067c7114b672640c4ddc17a89d5d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" t="-770" r="-316" b="26599"/>
          <a:stretch/>
        </p:blipFill>
        <p:spPr bwMode="auto">
          <a:xfrm>
            <a:off x="4033502" y="2374957"/>
            <a:ext cx="3886777" cy="3725170"/>
          </a:xfrm>
          <a:prstGeom prst="flowChartConnector">
            <a:avLst/>
          </a:prstGeom>
          <a:noFill/>
          <a:ln>
            <a:solidFill>
              <a:srgbClr val="C1EA4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User\Desktop\guxrm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04" y="9116"/>
            <a:ext cx="1734377" cy="9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18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195" y="1634853"/>
            <a:ext cx="11696700" cy="252852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5. Какой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овощ завезли впервые в Россию из </a:t>
            </a:r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Европы?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5</a:t>
            </a: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1763595" y="3599849"/>
            <a:ext cx="450216" cy="471638"/>
          </a:xfrm>
          <a:prstGeom prst="flowChartMagneticTape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05877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Морковь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16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1763595" y="4509734"/>
            <a:ext cx="450216" cy="471638"/>
          </a:xfrm>
          <a:prstGeom prst="flowChartMagneticTape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05877" y="448394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Картофель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1604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Б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8377621" y="3625641"/>
            <a:ext cx="450216" cy="471638"/>
          </a:xfrm>
          <a:prstGeom prst="flowChartMagneticTape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8998068" y="4458152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Репа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5630" y="3702155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В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8377620" y="4509734"/>
            <a:ext cx="450216" cy="471638"/>
          </a:xfrm>
          <a:prstGeom prst="flowChartMagneticTape">
            <a:avLst/>
          </a:prstGeom>
          <a:solidFill>
            <a:srgbClr val="FC0154"/>
          </a:solidFill>
          <a:ln>
            <a:solidFill>
              <a:srgbClr val="FC0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8992759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Свекла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74090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Г</a:t>
            </a:r>
            <a:endParaRPr lang="ru-RU" dirty="0">
              <a:latin typeface="Impact" panose="020B0806030902050204" pitchFamily="34" charset="0"/>
            </a:endParaRPr>
          </a:p>
        </p:txBody>
      </p:sp>
      <p:pic>
        <p:nvPicPr>
          <p:cNvPr id="23" name="Picture 2" descr="C:\Users\User\Desktop\guxrm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04" y="9116"/>
            <a:ext cx="1734377" cy="9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86" y="3359217"/>
            <a:ext cx="11696700" cy="153068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Реакцией на какое эпохальное событие стал социализм?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6</a:t>
            </a: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1763595" y="3599849"/>
            <a:ext cx="450216" cy="471638"/>
          </a:xfrm>
          <a:prstGeom prst="flowChartMagneticTape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05877" y="3599850"/>
            <a:ext cx="282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Октябрьская революция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16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1763595" y="4509734"/>
            <a:ext cx="450216" cy="471638"/>
          </a:xfrm>
          <a:prstGeom prst="flowChartMagneticTape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05877" y="4483943"/>
            <a:ext cx="282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Отечественная война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1604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Б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7315695" y="3599849"/>
            <a:ext cx="450216" cy="471638"/>
          </a:xfrm>
          <a:prstGeom prst="flowChartMagneticTape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8116859" y="4511822"/>
            <a:ext cx="282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Промышленная революция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937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В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7315695" y="4509734"/>
            <a:ext cx="450216" cy="471638"/>
          </a:xfrm>
          <a:prstGeom prst="flowChartMagneticTape">
            <a:avLst/>
          </a:prstGeom>
          <a:solidFill>
            <a:srgbClr val="FC0154"/>
          </a:solidFill>
          <a:ln>
            <a:solidFill>
              <a:srgbClr val="FC0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8116860" y="360399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Крымская война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13437" y="4540730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Г</a:t>
            </a:r>
            <a:endParaRPr lang="ru-RU" dirty="0">
              <a:latin typeface="Impact" panose="020B0806030902050204" pitchFamily="34" charset="0"/>
            </a:endParaRPr>
          </a:p>
        </p:txBody>
      </p:sp>
      <p:pic>
        <p:nvPicPr>
          <p:cNvPr id="24" name="Picture 2" descr="C:\Users\User\Desktop\guxrm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04" y="9116"/>
            <a:ext cx="1734377" cy="9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89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86" y="3359217"/>
            <a:ext cx="11696700" cy="153068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7.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Изначально слово «идиот» связано с…</a:t>
            </a:r>
            <a:b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/>
            </a:r>
            <a:b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7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1763595" y="3599849"/>
            <a:ext cx="450216" cy="471638"/>
          </a:xfrm>
          <a:prstGeom prst="flowChartMagneticTape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05877" y="3599850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Медициной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16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1763595" y="4509734"/>
            <a:ext cx="450216" cy="471638"/>
          </a:xfrm>
          <a:prstGeom prst="flowChartMagneticTape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05877" y="448394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Политикой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1604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Б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7315695" y="3599849"/>
            <a:ext cx="450216" cy="471638"/>
          </a:xfrm>
          <a:prstGeom prst="flowChartMagneticTape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8116859" y="4511822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Философией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937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В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7315695" y="4509734"/>
            <a:ext cx="450216" cy="471638"/>
          </a:xfrm>
          <a:prstGeom prst="flowChartMagneticTape">
            <a:avLst/>
          </a:prstGeom>
          <a:solidFill>
            <a:srgbClr val="FC0154"/>
          </a:solidFill>
          <a:ln>
            <a:solidFill>
              <a:srgbClr val="FC0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8116860" y="3603993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Литературой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13437" y="4540730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Г</a:t>
            </a:r>
            <a:endParaRPr lang="ru-RU" dirty="0">
              <a:latin typeface="Impact" panose="020B0806030902050204" pitchFamily="34" charset="0"/>
            </a:endParaRPr>
          </a:p>
        </p:txBody>
      </p:sp>
      <p:pic>
        <p:nvPicPr>
          <p:cNvPr id="24" name="Picture 2" descr="C:\Users\User\Desktop\guxrm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04" y="9116"/>
            <a:ext cx="1734377" cy="9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18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764" y="2834505"/>
            <a:ext cx="11696700" cy="153068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8</a:t>
            </a:r>
            <a:r>
              <a:rPr lang="ru-RU" sz="4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. </a:t>
            </a:r>
            <a:r>
              <a:rPr lang="ru-RU" sz="4800" b="1" dirty="0">
                <a:solidFill>
                  <a:schemeClr val="bg1"/>
                </a:solidFill>
                <a:latin typeface="Impact" panose="020B0806030902050204" pitchFamily="34" charset="0"/>
              </a:rPr>
              <a:t>Происхождение слова «негодяй» связано с…</a:t>
            </a: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r>
              <a:rPr lang="ru-RU" sz="4800" b="1" dirty="0"/>
              <a:t/>
            </a:r>
            <a:br>
              <a:rPr lang="ru-RU" sz="4800" b="1" dirty="0"/>
            </a:br>
            <a:endParaRPr lang="ru-RU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1037064" y="-1032920"/>
            <a:ext cx="2107580" cy="2018371"/>
          </a:xfrm>
          <a:prstGeom prst="flowChartConnector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-460916" y="-821764"/>
            <a:ext cx="2107580" cy="2018371"/>
          </a:xfrm>
          <a:prstGeom prst="flowChartConnector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10129024" y="-1159446"/>
            <a:ext cx="2107580" cy="2018371"/>
          </a:xfrm>
          <a:prstGeom prst="flowChartConnector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460916" y="218725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Раунд №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91961" y="102913"/>
            <a:ext cx="4181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Вопрос №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8</a:t>
            </a:r>
          </a:p>
        </p:txBody>
      </p:sp>
      <p:pic>
        <p:nvPicPr>
          <p:cNvPr id="2050" name="Picture 2" descr="https://static.tildacdn.com/tild6631-3166-4535-a131-323766396637/Wall-Poster-Text-Ef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566" y="4981372"/>
            <a:ext cx="1806496" cy="187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1763595" y="3599849"/>
            <a:ext cx="450216" cy="471638"/>
          </a:xfrm>
          <a:prstGeom prst="flowChartMagneticTape">
            <a:avLst/>
          </a:prstGeom>
          <a:solidFill>
            <a:srgbClr val="C1EA44"/>
          </a:solidFill>
          <a:ln>
            <a:solidFill>
              <a:srgbClr val="C1E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05877" y="3599850"/>
            <a:ext cx="282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Музыкальной средой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16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А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>
            <a:off x="1763595" y="4509734"/>
            <a:ext cx="450216" cy="471638"/>
          </a:xfrm>
          <a:prstGeom prst="flowChartMagneticTape">
            <a:avLst/>
          </a:prstGeom>
          <a:solidFill>
            <a:srgbClr val="12B2D4"/>
          </a:solidFill>
          <a:ln>
            <a:solidFill>
              <a:srgbClr val="12B2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05877" y="4483943"/>
            <a:ext cx="3065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Криминальными субкультурами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1604" y="4560887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Б</a:t>
            </a: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>
            <a:off x="7315695" y="3599849"/>
            <a:ext cx="450216" cy="471638"/>
          </a:xfrm>
          <a:prstGeom prst="flowChartMagneticTape">
            <a:avLst/>
          </a:prstGeom>
          <a:solidFill>
            <a:srgbClr val="FE8625"/>
          </a:solidFill>
          <a:ln>
            <a:solidFill>
              <a:srgbClr val="FE86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8116859" y="4511822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Дном общества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93704" y="3651002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" panose="020B0806030902050204" pitchFamily="34" charset="0"/>
              </a:rPr>
              <a:t>В</a:t>
            </a: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7315695" y="4509734"/>
            <a:ext cx="450216" cy="471638"/>
          </a:xfrm>
          <a:prstGeom prst="flowChartMagneticTape">
            <a:avLst/>
          </a:prstGeom>
          <a:solidFill>
            <a:srgbClr val="FC0154"/>
          </a:solidFill>
          <a:ln>
            <a:solidFill>
              <a:srgbClr val="FC01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8116860" y="3603993"/>
            <a:ext cx="2829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Воинской службой</a:t>
            </a:r>
            <a:endParaRPr lang="ru-RU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13437" y="4540730"/>
            <a:ext cx="29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Impact" panose="020B0806030902050204" pitchFamily="34" charset="0"/>
              </a:rPr>
              <a:t>Г</a:t>
            </a:r>
            <a:endParaRPr lang="ru-RU" dirty="0">
              <a:latin typeface="Impact" panose="020B0806030902050204" pitchFamily="34" charset="0"/>
            </a:endParaRPr>
          </a:p>
        </p:txBody>
      </p:sp>
      <p:pic>
        <p:nvPicPr>
          <p:cNvPr id="1026" name="Picture 2" descr="C:\Users\User\Desktop\guxrm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04" y="9116"/>
            <a:ext cx="1734377" cy="97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60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604" y="149045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Ответы на «Раунд № </a:t>
            </a:r>
            <a:r>
              <a:rPr lang="ru-RU" sz="60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»</a:t>
            </a:r>
            <a:br>
              <a:rPr lang="ru-RU" sz="6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endParaRPr lang="ru-RU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Picture 2" descr="https://sun9-70.userapi.com/c854324/v854324731/f540c/2y3J5-Rauz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4713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83755"/>
              </p:ext>
            </p:extLst>
          </p:nvPr>
        </p:nvGraphicFramePr>
        <p:xfrm>
          <a:off x="2139404" y="2230244"/>
          <a:ext cx="8128000" cy="417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0209"/>
                <a:gridCol w="61477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№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 вопроса</a:t>
                      </a:r>
                      <a:endParaRPr lang="ru-RU" sz="28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Правильный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 о</a:t>
                      </a:r>
                      <a:r>
                        <a:rPr lang="ru-RU" sz="28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твет</a:t>
                      </a:r>
                      <a:endParaRPr lang="ru-RU" sz="28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1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Александр 1 (А)</a:t>
                      </a:r>
                      <a:endParaRPr lang="ru-RU" sz="2400" kern="1200" dirty="0">
                        <a:solidFill>
                          <a:schemeClr val="bg1"/>
                        </a:solidFill>
                        <a:effectLst/>
                        <a:latin typeface="Impact" panose="020B080603090205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2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1825 год (Б)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3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Николай </a:t>
                      </a: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 (Г)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4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В медицину (Г)</a:t>
                      </a:r>
                      <a:endParaRPr lang="ru-RU" sz="2400" kern="1200" dirty="0">
                        <a:solidFill>
                          <a:schemeClr val="bg1"/>
                        </a:solidFill>
                        <a:effectLst/>
                        <a:latin typeface="Impact" panose="020B080603090205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5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Картофель (Б)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6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Промышленная революция (Г)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7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Политикой (Б)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Impact" panose="020B0806030902050204" pitchFamily="34" charset="0"/>
                        </a:rPr>
                        <a:t>8</a:t>
                      </a:r>
                      <a:endParaRPr lang="ru-RU" sz="24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bg1"/>
                          </a:solidFill>
                          <a:effectLst/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Воинской службой (В)</a:t>
                      </a:r>
                      <a:endParaRPr lang="ru-RU" sz="3200" dirty="0">
                        <a:solidFill>
                          <a:schemeClr val="bg1"/>
                        </a:solidFill>
                        <a:latin typeface="Impact" panose="020B080603090205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597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889</Words>
  <Application>Microsoft Office PowerPoint</Application>
  <PresentationFormat>Произвольный</PresentationFormat>
  <Paragraphs>251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Презентация PowerPoint</vt:lpstr>
      <vt:lpstr>Правила игры</vt:lpstr>
      <vt:lpstr>Раунд № 1 «Разминка для мозгов»</vt:lpstr>
      <vt:lpstr>1. В какой стране впервые стали пить чай из фарфоровых чашек и писать на бумаге?</vt:lpstr>
      <vt:lpstr>2. Когда в Древней Греции никто не воевал?</vt:lpstr>
      <vt:lpstr>3. Какой русский царь любил плотничать? </vt:lpstr>
      <vt:lpstr>4. Кого из русских царей прозвали «Миротворцем»?</vt:lpstr>
      <vt:lpstr>5. Династия Романовых утвердилась на престоле в …. году.</vt:lpstr>
      <vt:lpstr>6. Какой титул носил Наполеон Бонапарт?</vt:lpstr>
      <vt:lpstr>7. Какое решение принимает Кутузов после Бородинского сражения?</vt:lpstr>
      <vt:lpstr>8. В начале царствования  какого императора произошло восстание декабристов?</vt:lpstr>
      <vt:lpstr>Ответы на «Раунд № 1» </vt:lpstr>
      <vt:lpstr>Раунд № 2 «Пикчер»</vt:lpstr>
      <vt:lpstr>1. Эта личность считается приверженцем просвещённого абсолютизма, является реформатором, оказывала большую поддержку искусству</vt:lpstr>
      <vt:lpstr>2. С одной стороны он — гражданин мира, с другой — совсем простой парень. Первооткрыватель «дороги в будущее»...</vt:lpstr>
      <vt:lpstr>3. Он родился в Москве, умер в Санкт-Петербурге. Поэт и писатель, публицист. Еще при жизни его стали называть гением.</vt:lpstr>
      <vt:lpstr>4. Во время правления данного человека была проведена реформа, упразднившая крепостное право в России. Явилась первой и наиболее значимой из «великих реформ» императора.</vt:lpstr>
      <vt:lpstr>5. Он стал самым молодым премьер-министром Российской империи. С его именем связаны крупные преобразования в стране. Среди них — аграрная реформа, освоение Сибири и заселение восточной части страны. На государственной службе он боролся с сепаратизмом и революционным движением.</vt:lpstr>
      <vt:lpstr>6. Он называл себя «необразованным новгородским дворянином», хотя собрал одну из лучших в России библиотек и руководил институтом по подготовке учителей. А природные способности и таланты военного министра, который долго считался одиозной фигурой, стали залогом победы над Наполеоном в Отечественной войне 1812 года.</vt:lpstr>
      <vt:lpstr>7. Он обычный си­бир­ский крестьянин, который приобрёл всемирную известность благодаря тому, что был другом семьи российского императора. Но в определённых кругах петербургского общества имел репутацию «старца», прозорливца и целителя.</vt:lpstr>
      <vt:lpstr>8. Он работал во множестве творческих объединений, писал в газеты, выпускал журналы, снимал фильмы, создавал пьесы и ставил по ним спектакли, а про Новокузнецк сказал «Здесь будет город – САД!»</vt:lpstr>
      <vt:lpstr>Ответы на «Раунд № 2» </vt:lpstr>
      <vt:lpstr>Раунд № 3 «All-in»</vt:lpstr>
      <vt:lpstr>1. Принцип «Россия для русских» проводил в жизнь…</vt:lpstr>
      <vt:lpstr>2. После чего Николай Второй получил прозвище «кровавый»?</vt:lpstr>
      <vt:lpstr>3. При каком императоре в России появилась первая новогодняя елка?</vt:lpstr>
      <vt:lpstr>4. Какой ювелир каждую Пасху дарил Романовым сюрпризы?</vt:lpstr>
      <vt:lpstr>5. Кто даровал России конституцию?</vt:lpstr>
      <vt:lpstr>6. Кто добровольно последовал в ссылку за декабристами?</vt:lpstr>
      <vt:lpstr>7. Что почувствовал Распутин после поедания пирожных с цианистым калием?</vt:lpstr>
      <vt:lpstr>8. Сколько раз покушались на Александра I?</vt:lpstr>
      <vt:lpstr>Ответы на «Раунд № 3» </vt:lpstr>
      <vt:lpstr>Раунд № 4 «Пальцем в небо»</vt:lpstr>
      <vt:lpstr>1. Какой император руководил Россией во время Отечественной войне 1812 года? </vt:lpstr>
      <vt:lpstr>2. В каком году произошло восстание декабристов?  </vt:lpstr>
      <vt:lpstr>3. Кто это такой?   </vt:lpstr>
      <vt:lpstr>4. Вклад в какую науку внес Николай Пирогов?  </vt:lpstr>
      <vt:lpstr>5. Какой овощ завезли впервые в Россию из Европы?   </vt:lpstr>
      <vt:lpstr>6. Реакцией на какое эпохальное событие стал социализм?     </vt:lpstr>
      <vt:lpstr>7. Изначально слово «идиот» связано с…     </vt:lpstr>
      <vt:lpstr>8. Происхождение слова «негодяй» связано с…   </vt:lpstr>
      <vt:lpstr>Ответы на «Раунд № 4»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User</cp:lastModifiedBy>
  <cp:revision>28</cp:revision>
  <dcterms:created xsi:type="dcterms:W3CDTF">2022-08-31T06:51:28Z</dcterms:created>
  <dcterms:modified xsi:type="dcterms:W3CDTF">2023-09-04T02:33:05Z</dcterms:modified>
</cp:coreProperties>
</file>