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5"/>
  </p:notesMasterIdLst>
  <p:sldIdLst>
    <p:sldId id="256" r:id="rId2"/>
    <p:sldId id="257" r:id="rId3"/>
    <p:sldId id="258" r:id="rId4"/>
    <p:sldId id="259" r:id="rId5"/>
    <p:sldId id="260" r:id="rId6"/>
    <p:sldId id="261" r:id="rId7"/>
    <p:sldId id="263" r:id="rId8"/>
    <p:sldId id="262" r:id="rId9"/>
    <p:sldId id="264" r:id="rId10"/>
    <p:sldId id="265" r:id="rId11"/>
    <p:sldId id="266" r:id="rId12"/>
    <p:sldId id="269" r:id="rId13"/>
    <p:sldId id="270" r:id="rId14"/>
    <p:sldId id="268" r:id="rId15"/>
    <p:sldId id="271" r:id="rId16"/>
    <p:sldId id="272" r:id="rId17"/>
    <p:sldId id="273" r:id="rId18"/>
    <p:sldId id="274" r:id="rId19"/>
    <p:sldId id="278" r:id="rId20"/>
    <p:sldId id="276" r:id="rId21"/>
    <p:sldId id="277" r:id="rId22"/>
    <p:sldId id="279" r:id="rId23"/>
    <p:sldId id="280"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F647E9-CCFE-490F-A828-DCB6D0717E3C}" type="datetimeFigureOut">
              <a:rPr lang="ru-RU" smtClean="0"/>
              <a:t>30.10.2024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F02700-ECE5-4C71-BE9F-7F88761F8274}" type="slidenum">
              <a:rPr lang="ru-RU" smtClean="0"/>
              <a:t>‹#›</a:t>
            </a:fld>
            <a:endParaRPr lang="ru-RU"/>
          </a:p>
        </p:txBody>
      </p:sp>
    </p:spTree>
    <p:extLst>
      <p:ext uri="{BB962C8B-B14F-4D97-AF65-F5344CB8AC3E}">
        <p14:creationId xmlns:p14="http://schemas.microsoft.com/office/powerpoint/2010/main" val="38047932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B4C71EC6-210F-42DE-9C53-41977AD35B3D}" type="datetimeFigureOut">
              <a:rPr lang="ru-RU" smtClean="0"/>
              <a:t>30.10.2024</a:t>
            </a:fld>
            <a:endParaRPr lang="ru-RU"/>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B19B0651-EE4F-4900-A07F-96A6BFA9D0F0}" type="slidenum">
              <a:rPr lang="ru-RU" smtClean="0"/>
              <a:t>‹#›</a:t>
            </a:fld>
            <a:endParaRPr lang="ru-RU"/>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Tree>
  </p:cSld>
  <p:clrMapOvr>
    <a:overrideClrMapping bg1="dk1" tx1="lt1" bg2="dk2" tx2="lt2" accent1="accent1" accent2="accent2" accent3="accent3" accent4="accent4" accent5="accent5" accent6="accent6" hlink="hlink" folHlink="folHlink"/>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30.10.2024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11" name="Title 10"/>
          <p:cNvSpPr>
            <a:spLocks noGrp="1"/>
          </p:cNvSpPr>
          <p:nvPr>
            <p:ph type="title"/>
          </p:nvPr>
        </p:nvSpPr>
        <p:spPr/>
        <p:txBody>
          <a:bodyPr/>
          <a:lstStyle/>
          <a:p>
            <a:r>
              <a:rPr lang="ru-RU" smtClean="0"/>
              <a:t>Образец заголовка</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30.10.2024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t>30.10.2024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12" name="Title 11"/>
          <p:cNvSpPr>
            <a:spLocks noGrp="1"/>
          </p:cNvSpPr>
          <p:nvPr>
            <p:ph type="title"/>
          </p:nvPr>
        </p:nvSpPr>
        <p:spPr/>
        <p:txBody>
          <a:bodyPr/>
          <a:lstStyle>
            <a:lvl1pPr>
              <a:defRPr>
                <a:solidFill>
                  <a:schemeClr val="tx2"/>
                </a:solidFill>
              </a:defRPr>
            </a:lvl1pPr>
          </a:lstStyle>
          <a:p>
            <a:r>
              <a:rPr lang="ru-RU" smtClean="0"/>
              <a:t>Образец заголовка</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30.10.2024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30.10.2024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30.10.2024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ru-RU" smtClean="0"/>
              <a:t>Образец заголовка</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30.10.2024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ru-RU" smtClean="0"/>
              <a:t>Образец заголовка</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30.10.2024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30.10.2024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30.10.2024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B4C71EC6-210F-42DE-9C53-41977AD35B3D}" type="datetimeFigureOut">
              <a:rPr lang="ru-RU" smtClean="0"/>
              <a:t>30.10.2024</a:t>
            </a:fld>
            <a:endParaRPr lang="ru-RU"/>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wipe/>
  </p:transition>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s://dzen.ru/a/Y9VIwgT5FDfb9ehV" TargetMode="External"/><Relationship Id="rId2" Type="http://schemas.openxmlformats.org/officeDocument/2006/relationships/hyperlink" Target="https://novgorodmuseum.ru/muzei/vitoslavlitsy" TargetMode="External"/><Relationship Id="rId1" Type="http://schemas.openxmlformats.org/officeDocument/2006/relationships/slideLayout" Target="../slideLayouts/slideLayout7.xml"/><Relationship Id="rId4" Type="http://schemas.openxmlformats.org/officeDocument/2006/relationships/hyperlink" Target="https://www.kp.ru/russia/velikij-novgorod/mesta/muzej-vitoslavlits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dirty="0"/>
              <a:t>Музей народного деревянного зодчества «</a:t>
            </a:r>
            <a:r>
              <a:rPr lang="ru-RU" dirty="0" err="1"/>
              <a:t>Витославлицы</a:t>
            </a:r>
            <a:r>
              <a:rPr lang="ru-RU" dirty="0"/>
              <a:t>»</a:t>
            </a:r>
          </a:p>
        </p:txBody>
      </p:sp>
      <p:sp>
        <p:nvSpPr>
          <p:cNvPr id="3" name="Подзаголовок 2"/>
          <p:cNvSpPr>
            <a:spLocks noGrp="1"/>
          </p:cNvSpPr>
          <p:nvPr>
            <p:ph type="subTitle" idx="1"/>
          </p:nvPr>
        </p:nvSpPr>
        <p:spPr/>
        <p:txBody>
          <a:bodyPr>
            <a:normAutofit/>
          </a:bodyPr>
          <a:lstStyle/>
          <a:p>
            <a:pPr algn="r"/>
            <a:r>
              <a:rPr lang="ru-RU" sz="1800" dirty="0" smtClean="0">
                <a:latin typeface="Times New Roman" panose="02020603050405020304" pitchFamily="18" charset="0"/>
                <a:cs typeface="Times New Roman" panose="02020603050405020304" pitchFamily="18" charset="0"/>
              </a:rPr>
              <a:t>Составитель учитель русского языка и литературы</a:t>
            </a:r>
          </a:p>
          <a:p>
            <a:pPr algn="r"/>
            <a:r>
              <a:rPr lang="ru-RU" sz="1800" dirty="0" smtClean="0">
                <a:latin typeface="Times New Roman" panose="02020603050405020304" pitchFamily="18" charset="0"/>
                <a:cs typeface="Times New Roman" panose="02020603050405020304" pitchFamily="18" charset="0"/>
              </a:rPr>
              <a:t> МКОУ « Песчанской СОШ» Максимовских С.А.</a:t>
            </a:r>
          </a:p>
          <a:p>
            <a:pPr algn="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907275"/>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Текст 3"/>
          <p:cNvSpPr>
            <a:spLocks noGrp="1"/>
          </p:cNvSpPr>
          <p:nvPr>
            <p:ph type="body" sz="half" idx="2"/>
          </p:nvPr>
        </p:nvSpPr>
        <p:spPr/>
        <p:txBody>
          <a:bodyPr/>
          <a:lstStyle/>
          <a:p>
            <a:endParaRPr lang="ru-RU"/>
          </a:p>
        </p:txBody>
      </p:sp>
      <p:pic>
        <p:nvPicPr>
          <p:cNvPr id="1026" name="Picture 2" descr="C:\Users\Ирина Андреевна\Desktop\загадки\81729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Ирина Андреевна\Desktop\новгород\IMG_20240713_123034_48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80985" y="0"/>
            <a:ext cx="7768744"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195067"/>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1" y="4668818"/>
            <a:ext cx="7833192" cy="1424478"/>
          </a:xfrm>
        </p:spPr>
        <p:txBody>
          <a:bodyPr/>
          <a:lstStyle/>
          <a:p>
            <a:r>
              <a:rPr lang="ru-RU" sz="1400" b="1" dirty="0"/>
              <a:t>Музей народного деревянного зодчества «</a:t>
            </a:r>
            <a:r>
              <a:rPr lang="ru-RU" sz="1400" b="1" dirty="0" err="1"/>
              <a:t>Витославлицы</a:t>
            </a:r>
            <a:r>
              <a:rPr lang="ru-RU" sz="1400" b="1" dirty="0"/>
              <a:t>» расположен в южных окрестностях Великого Новгород недалеко от Юрьева монастыря на берегу озера </a:t>
            </a:r>
            <a:r>
              <a:rPr lang="ru-RU" sz="1400" b="1" dirty="0" err="1"/>
              <a:t>Мячино</a:t>
            </a:r>
            <a:r>
              <a:rPr lang="ru-RU" sz="1400" b="1" dirty="0"/>
              <a:t>. Живописная территория музея занимает площадь 33,4 га. Здесь расположено 38 памятников деревянного зодчества, включая крестьянские избы, церкви, часовни и хозяйственные постройки. Это подлинные образцы деревянной архитектуры </a:t>
            </a:r>
            <a:r>
              <a:rPr lang="en-US" sz="1400" b="1" dirty="0"/>
              <a:t>XVI</a:t>
            </a:r>
            <a:r>
              <a:rPr lang="ru-RU" sz="1400" b="1" dirty="0"/>
              <a:t> – начала </a:t>
            </a:r>
            <a:r>
              <a:rPr lang="en-US" sz="1400" b="1" dirty="0"/>
              <a:t>XX</a:t>
            </a:r>
            <a:r>
              <a:rPr lang="ru-RU" sz="1400" b="1" dirty="0"/>
              <a:t> вв., из которых десять культовых построек XVI-XVIII веков являются шедеврами деревянного зодчества</a:t>
            </a:r>
          </a:p>
        </p:txBody>
      </p:sp>
      <p:pic>
        <p:nvPicPr>
          <p:cNvPr id="5" name="Рисунок 4"/>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l="276" r="276"/>
          <a:stretch>
            <a:fillRect/>
          </a:stretch>
        </p:blipFill>
        <p:spPr>
          <a:xfrm rot="240000">
            <a:off x="2150521" y="395770"/>
            <a:ext cx="5088092" cy="3836219"/>
          </a:xfrm>
        </p:spPr>
      </p:pic>
      <p:sp>
        <p:nvSpPr>
          <p:cNvPr id="4" name="Текст 3"/>
          <p:cNvSpPr>
            <a:spLocks noGrp="1"/>
          </p:cNvSpPr>
          <p:nvPr>
            <p:ph type="body" sz="half" idx="2"/>
          </p:nvPr>
        </p:nvSpPr>
        <p:spPr/>
        <p:txBody>
          <a:bodyPr/>
          <a:lstStyle/>
          <a:p>
            <a:endParaRPr lang="ru-RU" dirty="0"/>
          </a:p>
        </p:txBody>
      </p:sp>
    </p:spTree>
    <p:extLst>
      <p:ext uri="{BB962C8B-B14F-4D97-AF65-F5344CB8AC3E}">
        <p14:creationId xmlns:p14="http://schemas.microsoft.com/office/powerpoint/2010/main" val="3546670220"/>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4048" y="3789040"/>
            <a:ext cx="3422483" cy="2376264"/>
          </a:xfrm>
        </p:spPr>
        <p:txBody>
          <a:bodyPr/>
          <a:lstStyle/>
          <a:p>
            <a:r>
              <a:rPr lang="ru-RU" sz="1800" b="1" dirty="0"/>
              <a:t>Музей находится в уникальной исторической и ландшафтной среде. В </a:t>
            </a:r>
            <a:r>
              <a:rPr lang="en-US" sz="1800" b="1" dirty="0"/>
              <a:t>XII</a:t>
            </a:r>
            <a:r>
              <a:rPr lang="ru-RU" sz="1800" b="1" dirty="0"/>
              <a:t> веке здесь был основан Пантелеймонов монастырь. В то же время монастырю приписывается село </a:t>
            </a:r>
            <a:r>
              <a:rPr lang="ru-RU" sz="1800" b="1" dirty="0" err="1"/>
              <a:t>Витославлицы</a:t>
            </a:r>
            <a:r>
              <a:rPr lang="ru-RU" sz="1800" b="1" dirty="0"/>
              <a:t>, имя которого музей носит уже более пятидесяти лет. Монастырские постройки не сохранились до настоящего времени, однако изученная каменная выкладка церкви Пантелеймона была </a:t>
            </a:r>
            <a:r>
              <a:rPr lang="ru-RU" sz="1800" b="1" dirty="0" err="1"/>
              <a:t>музеефицированна</a:t>
            </a:r>
            <a:r>
              <a:rPr lang="ru-RU" sz="1800" b="1" dirty="0"/>
              <a:t>. Сегодня каждый желающий сможет прикоснуться к этому древнему памятнику и святыне.</a:t>
            </a:r>
            <a:br>
              <a:rPr lang="ru-RU" sz="1800" b="1" dirty="0"/>
            </a:br>
            <a:endParaRPr lang="ru-RU" sz="1800" b="1" dirty="0"/>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73414" y="620688"/>
            <a:ext cx="4535124" cy="5544616"/>
          </a:xfrm>
        </p:spPr>
      </p:pic>
      <p:sp>
        <p:nvSpPr>
          <p:cNvPr id="4" name="Текст 3"/>
          <p:cNvSpPr>
            <a:spLocks noGrp="1"/>
          </p:cNvSpPr>
          <p:nvPr>
            <p:ph type="body" sz="half" idx="2"/>
          </p:nvPr>
        </p:nvSpPr>
        <p:spPr/>
        <p:txBody>
          <a:bodyPr/>
          <a:lstStyle/>
          <a:p>
            <a:endParaRPr lang="ru-RU"/>
          </a:p>
        </p:txBody>
      </p:sp>
    </p:spTree>
    <p:extLst>
      <p:ext uri="{BB962C8B-B14F-4D97-AF65-F5344CB8AC3E}">
        <p14:creationId xmlns:p14="http://schemas.microsoft.com/office/powerpoint/2010/main" val="3608862280"/>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1400" b="1" dirty="0"/>
              <a:t>В начале XIX века в этих местах поселилась графиня А. А. Орлова-Чесменская и местность получила известность как Орловская мыза. Сегодня на территории заповедника </a:t>
            </a:r>
            <a:r>
              <a:rPr lang="ru-RU" sz="1400" b="1" dirty="0" err="1"/>
              <a:t>Витославлицы</a:t>
            </a:r>
            <a:r>
              <a:rPr lang="ru-RU" sz="1400" b="1" dirty="0"/>
              <a:t> можно посетить дом графини и флигель, построенные по проекту знаменитого архитектора Карла Росси. Сохранились и некоторые фрагменты усадебного парка: аллеи, пруд с островом.</a:t>
            </a:r>
          </a:p>
        </p:txBody>
      </p:sp>
      <p:pic>
        <p:nvPicPr>
          <p:cNvPr id="5" name="Объект 4"/>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133872" y="2239963"/>
            <a:ext cx="2907506" cy="3876675"/>
          </a:xfrm>
        </p:spPr>
      </p:pic>
      <p:pic>
        <p:nvPicPr>
          <p:cNvPr id="6" name="Объект 5"/>
          <p:cNvPicPr>
            <a:picLocks noGrp="1" noChangeAspect="1"/>
          </p:cNvPicPr>
          <p:nvPr>
            <p:ph sz="quarter" idx="14"/>
          </p:nvPr>
        </p:nvPicPr>
        <p:blipFill>
          <a:blip r:embed="rId3" cstate="print">
            <a:extLst>
              <a:ext uri="{28A0092B-C50C-407E-A947-70E740481C1C}">
                <a14:useLocalDpi xmlns:a14="http://schemas.microsoft.com/office/drawing/2010/main" val="0"/>
              </a:ext>
            </a:extLst>
          </a:blip>
          <a:stretch>
            <a:fillRect/>
          </a:stretch>
        </p:blipFill>
        <p:spPr>
          <a:xfrm>
            <a:off x="5093097" y="2239963"/>
            <a:ext cx="2907506" cy="3876675"/>
          </a:xfrm>
        </p:spPr>
      </p:pic>
    </p:spTree>
    <p:extLst>
      <p:ext uri="{BB962C8B-B14F-4D97-AF65-F5344CB8AC3E}">
        <p14:creationId xmlns:p14="http://schemas.microsoft.com/office/powerpoint/2010/main" val="1677327158"/>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1166843"/>
            <a:ext cx="4572000" cy="4801314"/>
          </a:xfrm>
          <a:prstGeom prst="rect">
            <a:avLst/>
          </a:prstGeom>
        </p:spPr>
        <p:txBody>
          <a:bodyPr>
            <a:spAutoFit/>
          </a:bodyPr>
          <a:lstStyle/>
          <a:p>
            <a:r>
              <a:rPr lang="ru-RU" b="1" dirty="0">
                <a:solidFill>
                  <a:schemeClr val="accent2">
                    <a:lumMod val="75000"/>
                  </a:schemeClr>
                </a:solidFill>
              </a:rPr>
              <a:t>Датой основания музея считается 5 июня 1964 года, когда были начаты работы по реконструкции деревянных памятников. Открытие же музея «</a:t>
            </a:r>
            <a:r>
              <a:rPr lang="ru-RU" b="1" dirty="0" err="1">
                <a:solidFill>
                  <a:schemeClr val="accent2">
                    <a:lumMod val="75000"/>
                  </a:schemeClr>
                </a:solidFill>
              </a:rPr>
              <a:t>Витославлицы</a:t>
            </a:r>
            <a:r>
              <a:rPr lang="ru-RU" b="1" dirty="0">
                <a:solidFill>
                  <a:schemeClr val="accent2">
                    <a:lumMod val="75000"/>
                  </a:schemeClr>
                </a:solidFill>
              </a:rPr>
              <a:t>» состоялось 16 мая 1967 года. Создатель и хранитель музея — архитектор-реставратор Леонид Егорович </a:t>
            </a:r>
            <a:r>
              <a:rPr lang="ru-RU" b="1" dirty="0" err="1">
                <a:solidFill>
                  <a:schemeClr val="accent2">
                    <a:lumMod val="75000"/>
                  </a:schemeClr>
                </a:solidFill>
              </a:rPr>
              <a:t>Красноречьев</a:t>
            </a:r>
            <a:r>
              <a:rPr lang="ru-RU" b="1" dirty="0">
                <a:solidFill>
                  <a:schemeClr val="accent2">
                    <a:lumMod val="75000"/>
                  </a:schemeClr>
                </a:solidFill>
              </a:rPr>
              <a:t>, крупнейший специалист по зодчеству Новгородских земель. Реставрация объектов заповедника велась по его проектам. Многим памятникам деревянного зодчества, претерпевшим изменения, был возвращен их первоначальный архитектурный облик, убраны все переделки, приобретенные сооружениями с течением времени.</a:t>
            </a:r>
          </a:p>
        </p:txBody>
      </p:sp>
    </p:spTree>
    <p:extLst>
      <p:ext uri="{BB962C8B-B14F-4D97-AF65-F5344CB8AC3E}">
        <p14:creationId xmlns:p14="http://schemas.microsoft.com/office/powerpoint/2010/main" val="1317015387"/>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34579" y="1678195"/>
            <a:ext cx="3422483" cy="2830925"/>
          </a:xfrm>
        </p:spPr>
        <p:txBody>
          <a:bodyPr/>
          <a:lstStyle/>
          <a:p>
            <a:pPr algn="ctr"/>
            <a:r>
              <a:rPr lang="ru-RU" sz="2400" b="1" dirty="0"/>
              <a:t>Первым объектом нового этнографического парка стала церковь Успения Богоматери из деревни </a:t>
            </a:r>
            <a:r>
              <a:rPr lang="ru-RU" sz="2400" b="1" dirty="0" err="1"/>
              <a:t>Курицко</a:t>
            </a:r>
            <a:r>
              <a:rPr lang="ru-RU" sz="2400" b="1" dirty="0"/>
              <a:t> 1595 года постройки</a:t>
            </a:r>
          </a:p>
        </p:txBody>
      </p:sp>
      <p:sp>
        <p:nvSpPr>
          <p:cNvPr id="4" name="Текст 3"/>
          <p:cNvSpPr>
            <a:spLocks noGrp="1"/>
          </p:cNvSpPr>
          <p:nvPr>
            <p:ph type="body" sz="half" idx="2"/>
          </p:nvPr>
        </p:nvSpPr>
        <p:spPr/>
        <p:txBody>
          <a:bodyPr/>
          <a:lstStyle/>
          <a:p>
            <a:endParaRPr lang="ru-RU" dirty="0"/>
          </a:p>
        </p:txBody>
      </p:sp>
      <p:pic>
        <p:nvPicPr>
          <p:cNvPr id="7" name="Объект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92150" y="598223"/>
            <a:ext cx="4116388" cy="5488517"/>
          </a:xfrm>
        </p:spPr>
      </p:pic>
    </p:spTree>
    <p:extLst>
      <p:ext uri="{BB962C8B-B14F-4D97-AF65-F5344CB8AC3E}">
        <p14:creationId xmlns:p14="http://schemas.microsoft.com/office/powerpoint/2010/main" val="1531531829"/>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731" y="4668818"/>
            <a:ext cx="7767021" cy="992430"/>
          </a:xfrm>
        </p:spPr>
        <p:txBody>
          <a:bodyPr/>
          <a:lstStyle/>
          <a:p>
            <a:r>
              <a:rPr lang="ru-RU" b="1" dirty="0"/>
              <a:t>Комплекс «Погост» представлен тремя культовыми  постройками</a:t>
            </a:r>
          </a:p>
        </p:txBody>
      </p:sp>
      <p:pic>
        <p:nvPicPr>
          <p:cNvPr id="5" name="Рисунок 4"/>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l="276" r="276"/>
          <a:stretch>
            <a:fillRect/>
          </a:stretch>
        </p:blipFill>
        <p:spPr/>
      </p:pic>
      <p:sp>
        <p:nvSpPr>
          <p:cNvPr id="4" name="Текст 3"/>
          <p:cNvSpPr>
            <a:spLocks noGrp="1"/>
          </p:cNvSpPr>
          <p:nvPr>
            <p:ph type="body" sz="half" idx="2"/>
          </p:nvPr>
        </p:nvSpPr>
        <p:spPr/>
        <p:txBody>
          <a:bodyPr/>
          <a:lstStyle/>
          <a:p>
            <a:endParaRPr lang="ru-RU" dirty="0"/>
          </a:p>
        </p:txBody>
      </p:sp>
    </p:spTree>
    <p:extLst>
      <p:ext uri="{BB962C8B-B14F-4D97-AF65-F5344CB8AC3E}">
        <p14:creationId xmlns:p14="http://schemas.microsoft.com/office/powerpoint/2010/main" val="2547120820"/>
      </p:ext>
    </p:extLst>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1800" b="1" dirty="0" smtClean="0"/>
              <a:t>Церковь Рождества Богородицы 1530 – е годы из Рождества Богородицы Передского монастыря</a:t>
            </a:r>
            <a:endParaRPr lang="ru-RU" sz="1800" b="1" dirty="0"/>
          </a:p>
        </p:txBody>
      </p:sp>
      <p:pic>
        <p:nvPicPr>
          <p:cNvPr id="5" name="Объект 4"/>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133872" y="2239963"/>
            <a:ext cx="2907506" cy="3876675"/>
          </a:xfrm>
        </p:spPr>
      </p:pic>
      <p:pic>
        <p:nvPicPr>
          <p:cNvPr id="6" name="Объект 5"/>
          <p:cNvPicPr>
            <a:picLocks noGrp="1" noChangeAspect="1"/>
          </p:cNvPicPr>
          <p:nvPr>
            <p:ph sz="quarter" idx="14"/>
          </p:nvPr>
        </p:nvPicPr>
        <p:blipFill>
          <a:blip r:embed="rId3" cstate="print">
            <a:extLst>
              <a:ext uri="{28A0092B-C50C-407E-A947-70E740481C1C}">
                <a14:useLocalDpi xmlns:a14="http://schemas.microsoft.com/office/drawing/2010/main" val="0"/>
              </a:ext>
            </a:extLst>
          </a:blip>
          <a:stretch>
            <a:fillRect/>
          </a:stretch>
        </p:blipFill>
        <p:spPr>
          <a:xfrm>
            <a:off x="5093097" y="2239963"/>
            <a:ext cx="2907506" cy="3876675"/>
          </a:xfrm>
        </p:spPr>
      </p:pic>
    </p:spTree>
    <p:extLst>
      <p:ext uri="{BB962C8B-B14F-4D97-AF65-F5344CB8AC3E}">
        <p14:creationId xmlns:p14="http://schemas.microsoft.com/office/powerpoint/2010/main" val="899196507"/>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4049" y="908721"/>
            <a:ext cx="3453014" cy="1800199"/>
          </a:xfrm>
        </p:spPr>
        <p:txBody>
          <a:bodyPr/>
          <a:lstStyle/>
          <a:p>
            <a:pPr algn="ctr"/>
            <a:r>
              <a:rPr lang="ru-RU" sz="2000" b="1" dirty="0" smtClean="0"/>
              <a:t>Церковь Успения Богородицы 1599 год из деревни Никулино </a:t>
            </a:r>
            <a:r>
              <a:rPr lang="ru-RU" sz="2000" b="1" dirty="0" err="1" smtClean="0"/>
              <a:t>Любытинского</a:t>
            </a:r>
            <a:r>
              <a:rPr lang="ru-RU" sz="2000" b="1" dirty="0" smtClean="0"/>
              <a:t> района</a:t>
            </a:r>
            <a:endParaRPr lang="ru-RU" sz="2000" b="1" dirty="0"/>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92150" y="598223"/>
            <a:ext cx="4116388" cy="5488517"/>
          </a:xfrm>
        </p:spPr>
      </p:pic>
      <p:sp>
        <p:nvSpPr>
          <p:cNvPr id="4" name="Текст 3"/>
          <p:cNvSpPr>
            <a:spLocks noGrp="1"/>
          </p:cNvSpPr>
          <p:nvPr>
            <p:ph type="body" sz="half" idx="2"/>
          </p:nvPr>
        </p:nvSpPr>
        <p:spPr/>
        <p:txBody>
          <a:bodyPr/>
          <a:lstStyle/>
          <a:p>
            <a:endParaRPr lang="ru-RU"/>
          </a:p>
        </p:txBody>
      </p:sp>
    </p:spTree>
    <p:extLst>
      <p:ext uri="{BB962C8B-B14F-4D97-AF65-F5344CB8AC3E}">
        <p14:creationId xmlns:p14="http://schemas.microsoft.com/office/powerpoint/2010/main" val="1045193585"/>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000" dirty="0" smtClean="0"/>
              <a:t>Церковь Николая Чудотворца  1760 – е годы и Высокоостровского погоста</a:t>
            </a:r>
            <a:endParaRPr lang="ru-RU" sz="2000" dirty="0"/>
          </a:p>
        </p:txBody>
      </p:sp>
      <p:pic>
        <p:nvPicPr>
          <p:cNvPr id="5" name="Объект 4"/>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133872" y="2239963"/>
            <a:ext cx="2907506" cy="3876675"/>
          </a:xfrm>
        </p:spPr>
      </p:pic>
      <p:pic>
        <p:nvPicPr>
          <p:cNvPr id="6" name="Объект 5"/>
          <p:cNvPicPr>
            <a:picLocks noGrp="1" noChangeAspect="1"/>
          </p:cNvPicPr>
          <p:nvPr>
            <p:ph sz="quarter" idx="14"/>
          </p:nvPr>
        </p:nvPicPr>
        <p:blipFill>
          <a:blip r:embed="rId3" cstate="print">
            <a:extLst>
              <a:ext uri="{28A0092B-C50C-407E-A947-70E740481C1C}">
                <a14:useLocalDpi xmlns:a14="http://schemas.microsoft.com/office/drawing/2010/main" val="0"/>
              </a:ext>
            </a:extLst>
          </a:blip>
          <a:stretch>
            <a:fillRect/>
          </a:stretch>
        </p:blipFill>
        <p:spPr>
          <a:xfrm>
            <a:off x="4645025" y="2751932"/>
            <a:ext cx="3803650" cy="2852737"/>
          </a:xfrm>
        </p:spPr>
      </p:pic>
    </p:spTree>
    <p:extLst>
      <p:ext uri="{BB962C8B-B14F-4D97-AF65-F5344CB8AC3E}">
        <p14:creationId xmlns:p14="http://schemas.microsoft.com/office/powerpoint/2010/main" val="274222653"/>
      </p:ext>
    </p:extLst>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4048" y="1988840"/>
            <a:ext cx="3422483" cy="3190965"/>
          </a:xfrm>
        </p:spPr>
        <p:txBody>
          <a:bodyPr/>
          <a:lstStyle/>
          <a:p>
            <a:r>
              <a:rPr lang="ru-RU" sz="1800" b="1" dirty="0"/>
              <a:t>Перед алтарём - четырёхъярусный резной иконостас с иконами XVII-XVIII веков. Среди них: "Богоматерь Тихвинская" (1739 год), "Господь Вседержитель - Великий Архиерей; святой Николай Чудотворец", "Сретение", "Крещение Господне" (XVII век); "Святой Николай Чудотворец, с житием", "Жёны-мироносицы у Гроба Господня", "Вознесение Господне" (XVIII век).</a:t>
            </a:r>
          </a:p>
        </p:txBody>
      </p:sp>
      <p:sp>
        <p:nvSpPr>
          <p:cNvPr id="4" name="Текст 3"/>
          <p:cNvSpPr>
            <a:spLocks noGrp="1"/>
          </p:cNvSpPr>
          <p:nvPr>
            <p:ph type="body" sz="half" idx="2"/>
          </p:nvPr>
        </p:nvSpPr>
        <p:spPr/>
        <p:txBody>
          <a:bodyPr/>
          <a:lstStyle/>
          <a:p>
            <a:endParaRPr lang="ru-RU" dirty="0"/>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97695" y="1405616"/>
            <a:ext cx="2905298" cy="3873731"/>
          </a:xfrm>
        </p:spPr>
      </p:pic>
    </p:spTree>
    <p:extLst>
      <p:ext uri="{BB962C8B-B14F-4D97-AF65-F5344CB8AC3E}">
        <p14:creationId xmlns:p14="http://schemas.microsoft.com/office/powerpoint/2010/main" val="2661981082"/>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34579" y="1678195"/>
            <a:ext cx="3422483" cy="3046949"/>
          </a:xfrm>
        </p:spPr>
        <p:txBody>
          <a:bodyPr/>
          <a:lstStyle/>
          <a:p>
            <a:r>
              <a:rPr lang="ru-RU" b="1" dirty="0"/>
              <a:t>На высоком потолке-"небе", перекрывающем средний восьмерик, изображение Вседержителя.</a:t>
            </a:r>
          </a:p>
        </p:txBody>
      </p:sp>
      <p:sp>
        <p:nvSpPr>
          <p:cNvPr id="4" name="Текст 3"/>
          <p:cNvSpPr>
            <a:spLocks noGrp="1"/>
          </p:cNvSpPr>
          <p:nvPr>
            <p:ph type="body" sz="half" idx="2"/>
          </p:nvPr>
        </p:nvSpPr>
        <p:spPr/>
        <p:txBody>
          <a:bodyPr/>
          <a:lstStyle/>
          <a:p>
            <a:endParaRPr lang="ru-RU"/>
          </a:p>
        </p:txBody>
      </p:sp>
      <p:pic>
        <p:nvPicPr>
          <p:cNvPr id="5"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97695" y="1405616"/>
            <a:ext cx="2905298" cy="3873731"/>
          </a:xfrm>
        </p:spPr>
      </p:pic>
    </p:spTree>
    <p:extLst>
      <p:ext uri="{BB962C8B-B14F-4D97-AF65-F5344CB8AC3E}">
        <p14:creationId xmlns:p14="http://schemas.microsoft.com/office/powerpoint/2010/main" val="2924774475"/>
      </p:ext>
    </p:extLst>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000" b="1" dirty="0" smtClean="0"/>
              <a:t>Церковь Николая Чудотворца </a:t>
            </a:r>
            <a:r>
              <a:rPr lang="ru-RU" sz="2000" b="1" dirty="0"/>
              <a:t>1687-1688 годов из деревни </a:t>
            </a:r>
            <a:r>
              <a:rPr lang="ru-RU" sz="2000" b="1" dirty="0" err="1"/>
              <a:t>Тухоли</a:t>
            </a:r>
            <a:r>
              <a:rPr lang="ru-RU" sz="2000" b="1" dirty="0"/>
              <a:t> </a:t>
            </a:r>
            <a:r>
              <a:rPr lang="ru-RU" sz="2000" b="1" dirty="0" err="1"/>
              <a:t>Крестецкого</a:t>
            </a:r>
            <a:r>
              <a:rPr lang="ru-RU" sz="2000" b="1" dirty="0"/>
              <a:t> района.</a:t>
            </a:r>
          </a:p>
        </p:txBody>
      </p:sp>
      <p:pic>
        <p:nvPicPr>
          <p:cNvPr id="5" name="Объект 4"/>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133872" y="2239963"/>
            <a:ext cx="2907506" cy="3876675"/>
          </a:xfrm>
        </p:spPr>
      </p:pic>
      <p:pic>
        <p:nvPicPr>
          <p:cNvPr id="6" name="Объект 5"/>
          <p:cNvPicPr>
            <a:picLocks noGrp="1" noChangeAspect="1"/>
          </p:cNvPicPr>
          <p:nvPr>
            <p:ph sz="quarter" idx="14"/>
          </p:nvPr>
        </p:nvPicPr>
        <p:blipFill>
          <a:blip r:embed="rId3" cstate="print">
            <a:extLst>
              <a:ext uri="{28A0092B-C50C-407E-A947-70E740481C1C}">
                <a14:useLocalDpi xmlns:a14="http://schemas.microsoft.com/office/drawing/2010/main" val="0"/>
              </a:ext>
            </a:extLst>
          </a:blip>
          <a:stretch>
            <a:fillRect/>
          </a:stretch>
        </p:blipFill>
        <p:spPr>
          <a:xfrm>
            <a:off x="5093097" y="2239963"/>
            <a:ext cx="2907506" cy="3876675"/>
          </a:xfrm>
        </p:spPr>
      </p:pic>
    </p:spTree>
    <p:extLst>
      <p:ext uri="{BB962C8B-B14F-4D97-AF65-F5344CB8AC3E}">
        <p14:creationId xmlns:p14="http://schemas.microsoft.com/office/powerpoint/2010/main" val="3068843788"/>
      </p:ext>
    </p:extLst>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Ч</a:t>
            </a:r>
            <a:r>
              <a:rPr lang="ru-RU" b="1" dirty="0" smtClean="0"/>
              <a:t>асовня </a:t>
            </a:r>
            <a:r>
              <a:rPr lang="ru-RU" b="1" dirty="0"/>
              <a:t>1745 года из деревни Кашира </a:t>
            </a:r>
            <a:r>
              <a:rPr lang="ru-RU" b="1" dirty="0" err="1"/>
              <a:t>Маловишерского</a:t>
            </a:r>
            <a:r>
              <a:rPr lang="ru-RU" b="1" dirty="0"/>
              <a:t> района</a:t>
            </a:r>
            <a:endParaRPr lang="ru-RU" b="1" dirty="0"/>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92150" y="598223"/>
            <a:ext cx="4116388" cy="5488517"/>
          </a:xfrm>
        </p:spPr>
      </p:pic>
      <p:sp>
        <p:nvSpPr>
          <p:cNvPr id="4" name="Текст 3"/>
          <p:cNvSpPr>
            <a:spLocks noGrp="1"/>
          </p:cNvSpPr>
          <p:nvPr>
            <p:ph type="body" sz="half" idx="2"/>
          </p:nvPr>
        </p:nvSpPr>
        <p:spPr/>
        <p:txBody>
          <a:bodyPr/>
          <a:lstStyle/>
          <a:p>
            <a:endParaRPr lang="ru-RU" dirty="0"/>
          </a:p>
        </p:txBody>
      </p:sp>
    </p:spTree>
    <p:extLst>
      <p:ext uri="{BB962C8B-B14F-4D97-AF65-F5344CB8AC3E}">
        <p14:creationId xmlns:p14="http://schemas.microsoft.com/office/powerpoint/2010/main" val="2856424615"/>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400" b="1" dirty="0" smtClean="0">
                <a:solidFill>
                  <a:schemeClr val="accent2">
                    <a:lumMod val="75000"/>
                  </a:schemeClr>
                </a:solidFill>
                <a:latin typeface="Times New Roman" panose="02020603050405020304" pitchFamily="18" charset="0"/>
                <a:ea typeface="Times New Roman"/>
                <a:cs typeface="Times New Roman" panose="02020603050405020304" pitchFamily="18" charset="0"/>
              </a:rPr>
              <a:t>Часовня </a:t>
            </a:r>
            <a:r>
              <a:rPr lang="ru-RU" sz="2400" b="1" dirty="0">
                <a:solidFill>
                  <a:schemeClr val="accent2">
                    <a:lumMod val="75000"/>
                  </a:schemeClr>
                </a:solidFill>
                <a:latin typeface="Times New Roman" panose="02020603050405020304" pitchFamily="18" charset="0"/>
                <a:ea typeface="Times New Roman"/>
                <a:cs typeface="Times New Roman" panose="02020603050405020304" pitchFamily="18" charset="0"/>
              </a:rPr>
              <a:t>св. Марии Магдалины </a:t>
            </a:r>
            <a:r>
              <a:rPr lang="ru-RU" sz="2400" b="1" dirty="0" smtClean="0">
                <a:solidFill>
                  <a:schemeClr val="accent2">
                    <a:lumMod val="75000"/>
                  </a:schemeClr>
                </a:solidFill>
              </a:rPr>
              <a:t>XVIII </a:t>
            </a:r>
            <a:r>
              <a:rPr lang="ru-RU" sz="2400" b="1" dirty="0">
                <a:solidFill>
                  <a:schemeClr val="accent2">
                    <a:lumMod val="75000"/>
                  </a:schemeClr>
                </a:solidFill>
              </a:rPr>
              <a:t>в. (по некоторым данным 1810-е гг.)</a:t>
            </a:r>
            <a:r>
              <a:rPr lang="ru-RU" sz="2400" dirty="0">
                <a:solidFill>
                  <a:schemeClr val="accent2">
                    <a:lumMod val="75000"/>
                  </a:schemeClr>
                </a:solidFill>
              </a:rPr>
              <a:t> </a:t>
            </a:r>
            <a:r>
              <a:rPr lang="ru-RU" sz="2400" b="1" dirty="0">
                <a:solidFill>
                  <a:schemeClr val="accent2">
                    <a:lumMod val="75000"/>
                  </a:schemeClr>
                </a:solidFill>
              </a:rPr>
              <a:t>из</a:t>
            </a:r>
            <a:r>
              <a:rPr lang="ru-RU" sz="2400" dirty="0">
                <a:solidFill>
                  <a:schemeClr val="accent2">
                    <a:lumMod val="75000"/>
                  </a:schemeClr>
                </a:solidFill>
              </a:rPr>
              <a:t> </a:t>
            </a:r>
            <a:r>
              <a:rPr lang="ru-RU" sz="2400" b="1" dirty="0">
                <a:solidFill>
                  <a:schemeClr val="accent2">
                    <a:lumMod val="75000"/>
                  </a:schemeClr>
                </a:solidFill>
              </a:rPr>
              <a:t>деревни</a:t>
            </a:r>
            <a:r>
              <a:rPr lang="ru-RU" sz="2400" dirty="0">
                <a:solidFill>
                  <a:schemeClr val="accent2">
                    <a:lumMod val="75000"/>
                  </a:schemeClr>
                </a:solidFill>
              </a:rPr>
              <a:t> </a:t>
            </a:r>
            <a:r>
              <a:rPr lang="ru-RU" sz="2400" b="1" dirty="0" err="1">
                <a:solidFill>
                  <a:schemeClr val="accent2">
                    <a:lumMod val="75000"/>
                  </a:schemeClr>
                </a:solidFill>
              </a:rPr>
              <a:t>Малышево</a:t>
            </a:r>
            <a:r>
              <a:rPr lang="ru-RU" sz="2400" dirty="0">
                <a:solidFill>
                  <a:schemeClr val="accent2">
                    <a:lumMod val="75000"/>
                  </a:schemeClr>
                </a:solidFill>
              </a:rPr>
              <a:t> </a:t>
            </a:r>
            <a:r>
              <a:rPr lang="ru-RU" sz="2400" b="1" dirty="0" err="1">
                <a:solidFill>
                  <a:schemeClr val="accent2">
                    <a:lumMod val="75000"/>
                  </a:schemeClr>
                </a:solidFill>
              </a:rPr>
              <a:t>Пестовского</a:t>
            </a:r>
            <a:r>
              <a:rPr lang="ru-RU" sz="2400" dirty="0">
                <a:solidFill>
                  <a:schemeClr val="accent2">
                    <a:lumMod val="75000"/>
                  </a:schemeClr>
                </a:solidFill>
              </a:rPr>
              <a:t> </a:t>
            </a:r>
            <a:r>
              <a:rPr lang="ru-RU" sz="2400" b="1" dirty="0">
                <a:solidFill>
                  <a:schemeClr val="accent2">
                    <a:lumMod val="75000"/>
                  </a:schemeClr>
                </a:solidFill>
              </a:rPr>
              <a:t>района</a:t>
            </a:r>
            <a:r>
              <a:rPr lang="ru-RU" sz="2400" dirty="0">
                <a:solidFill>
                  <a:schemeClr val="accent2">
                    <a:lumMod val="75000"/>
                  </a:schemeClr>
                </a:solidFill>
              </a:rPr>
              <a:t> </a:t>
            </a:r>
            <a:endParaRPr lang="ru-RU" sz="2400" b="1" dirty="0">
              <a:solidFill>
                <a:schemeClr val="accent2">
                  <a:lumMod val="75000"/>
                </a:schemeClr>
              </a:solidFill>
              <a:latin typeface="Times New Roman" panose="02020603050405020304" pitchFamily="18" charset="0"/>
              <a:cs typeface="Times New Roman" panose="02020603050405020304" pitchFamily="18" charset="0"/>
            </a:endParaRPr>
          </a:p>
        </p:txBody>
      </p:sp>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92150" y="598223"/>
            <a:ext cx="4116388" cy="5488517"/>
          </a:xfrm>
        </p:spPr>
      </p:pic>
      <p:sp>
        <p:nvSpPr>
          <p:cNvPr id="4" name="Текст 3"/>
          <p:cNvSpPr>
            <a:spLocks noGrp="1"/>
          </p:cNvSpPr>
          <p:nvPr>
            <p:ph type="body" sz="half" idx="2"/>
          </p:nvPr>
        </p:nvSpPr>
        <p:spPr/>
        <p:txBody>
          <a:bodyPr/>
          <a:lstStyle/>
          <a:p>
            <a:endParaRPr lang="ru-RU" dirty="0"/>
          </a:p>
        </p:txBody>
      </p:sp>
    </p:spTree>
    <p:extLst>
      <p:ext uri="{BB962C8B-B14F-4D97-AF65-F5344CB8AC3E}">
        <p14:creationId xmlns:p14="http://schemas.microsoft.com/office/powerpoint/2010/main" val="3119663492"/>
      </p:ext>
    </p:extLst>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400" b="1" dirty="0" smtClean="0"/>
              <a:t>Хозяйственные постройки :</a:t>
            </a:r>
            <a:br>
              <a:rPr lang="ru-RU" sz="2400" b="1" dirty="0" smtClean="0"/>
            </a:br>
            <a:r>
              <a:rPr lang="ru-RU" sz="2400" b="1" dirty="0" smtClean="0"/>
              <a:t>колодец и амбар</a:t>
            </a:r>
            <a:endParaRPr lang="ru-RU" sz="2400" b="1" dirty="0"/>
          </a:p>
        </p:txBody>
      </p:sp>
      <p:pic>
        <p:nvPicPr>
          <p:cNvPr id="5" name="Объект 4"/>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133872" y="2239963"/>
            <a:ext cx="2907506" cy="3876675"/>
          </a:xfrm>
        </p:spPr>
      </p:pic>
      <p:pic>
        <p:nvPicPr>
          <p:cNvPr id="6" name="Объект 5"/>
          <p:cNvPicPr>
            <a:picLocks noGrp="1" noChangeAspect="1"/>
          </p:cNvPicPr>
          <p:nvPr>
            <p:ph sz="quarter" idx="14"/>
          </p:nvPr>
        </p:nvPicPr>
        <p:blipFill>
          <a:blip r:embed="rId3" cstate="print">
            <a:extLst>
              <a:ext uri="{28A0092B-C50C-407E-A947-70E740481C1C}">
                <a14:useLocalDpi xmlns:a14="http://schemas.microsoft.com/office/drawing/2010/main" val="0"/>
              </a:ext>
            </a:extLst>
          </a:blip>
          <a:stretch>
            <a:fillRect/>
          </a:stretch>
        </p:blipFill>
        <p:spPr>
          <a:xfrm>
            <a:off x="5093097" y="2239963"/>
            <a:ext cx="2907506" cy="3876675"/>
          </a:xfrm>
        </p:spPr>
      </p:pic>
    </p:spTree>
    <p:extLst>
      <p:ext uri="{BB962C8B-B14F-4D97-AF65-F5344CB8AC3E}">
        <p14:creationId xmlns:p14="http://schemas.microsoft.com/office/powerpoint/2010/main" val="2697501023"/>
      </p:ext>
    </p:extLst>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000" b="1" cap="all" dirty="0">
                <a:solidFill>
                  <a:schemeClr val="accent5"/>
                </a:solidFill>
              </a:rPr>
              <a:t>ИЗБА ЕКИМОВОЙ М. Д. ИЗ Д. РЫШЕВО НОВГОРОДСКОГО РАЙОНА</a:t>
            </a:r>
            <a:br>
              <a:rPr lang="ru-RU" sz="2000" b="1" cap="all" dirty="0">
                <a:solidFill>
                  <a:schemeClr val="accent5"/>
                </a:solidFill>
              </a:rPr>
            </a:br>
            <a:r>
              <a:rPr lang="ru-RU" sz="2000" b="1" dirty="0">
                <a:solidFill>
                  <a:schemeClr val="accent5"/>
                </a:solidFill>
              </a:rPr>
              <a:t>датируется 1882 г.</a:t>
            </a:r>
            <a:endParaRPr lang="ru-RU" sz="2000" b="1" dirty="0">
              <a:solidFill>
                <a:schemeClr val="accent5"/>
              </a:solidFill>
            </a:endParaRPr>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92150" y="598223"/>
            <a:ext cx="4116388" cy="5488517"/>
          </a:xfrm>
        </p:spPr>
      </p:pic>
      <p:sp>
        <p:nvSpPr>
          <p:cNvPr id="4" name="Текст 3"/>
          <p:cNvSpPr>
            <a:spLocks noGrp="1"/>
          </p:cNvSpPr>
          <p:nvPr>
            <p:ph type="body" sz="half" idx="2"/>
          </p:nvPr>
        </p:nvSpPr>
        <p:spPr/>
        <p:txBody>
          <a:bodyPr/>
          <a:lstStyle/>
          <a:p>
            <a:endParaRPr lang="ru-RU" dirty="0"/>
          </a:p>
        </p:txBody>
      </p:sp>
    </p:spTree>
    <p:extLst>
      <p:ext uri="{BB962C8B-B14F-4D97-AF65-F5344CB8AC3E}">
        <p14:creationId xmlns:p14="http://schemas.microsoft.com/office/powerpoint/2010/main" val="924654177"/>
      </p:ext>
    </p:extLst>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800" b="1" dirty="0" smtClean="0"/>
              <a:t>Хозяйственные постройки</a:t>
            </a:r>
            <a:endParaRPr lang="ru-RU" sz="2800" b="1" dirty="0"/>
          </a:p>
        </p:txBody>
      </p:sp>
      <p:pic>
        <p:nvPicPr>
          <p:cNvPr id="5" name="Объект 6"/>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398905" y="2592648"/>
            <a:ext cx="2377440" cy="3171305"/>
          </a:xfrm>
        </p:spPr>
      </p:pic>
      <p:pic>
        <p:nvPicPr>
          <p:cNvPr id="6" name="Объект 7"/>
          <p:cNvPicPr>
            <a:picLocks noGrp="1" noChangeAspect="1"/>
          </p:cNvPicPr>
          <p:nvPr>
            <p:ph sz="quarter" idx="14"/>
          </p:nvPr>
        </p:nvPicPr>
        <p:blipFill>
          <a:blip r:embed="rId3" cstate="print">
            <a:extLst>
              <a:ext uri="{28A0092B-C50C-407E-A947-70E740481C1C}">
                <a14:useLocalDpi xmlns:a14="http://schemas.microsoft.com/office/drawing/2010/main" val="0"/>
              </a:ext>
            </a:extLst>
          </a:blip>
          <a:stretch>
            <a:fillRect/>
          </a:stretch>
        </p:blipFill>
        <p:spPr>
          <a:xfrm>
            <a:off x="5358130" y="2592648"/>
            <a:ext cx="2377440" cy="3171305"/>
          </a:xfrm>
        </p:spPr>
      </p:pic>
    </p:spTree>
    <p:extLst>
      <p:ext uri="{BB962C8B-B14F-4D97-AF65-F5344CB8AC3E}">
        <p14:creationId xmlns:p14="http://schemas.microsoft.com/office/powerpoint/2010/main" val="405753972"/>
      </p:ext>
    </p:extLst>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800" b="1" dirty="0"/>
              <a:t>Хозяйственные постройки</a:t>
            </a:r>
            <a:endParaRPr lang="ru-RU" sz="2800" dirty="0"/>
          </a:p>
        </p:txBody>
      </p:sp>
      <p:pic>
        <p:nvPicPr>
          <p:cNvPr id="5" name="Объект 4"/>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133872" y="2239963"/>
            <a:ext cx="2907506" cy="3876675"/>
          </a:xfrm>
        </p:spPr>
      </p:pic>
      <p:pic>
        <p:nvPicPr>
          <p:cNvPr id="6" name="Объект 5"/>
          <p:cNvPicPr>
            <a:picLocks noGrp="1" noChangeAspect="1"/>
          </p:cNvPicPr>
          <p:nvPr>
            <p:ph sz="quarter" idx="14"/>
          </p:nvPr>
        </p:nvPicPr>
        <p:blipFill>
          <a:blip r:embed="rId3" cstate="print">
            <a:extLst>
              <a:ext uri="{28A0092B-C50C-407E-A947-70E740481C1C}">
                <a14:useLocalDpi xmlns:a14="http://schemas.microsoft.com/office/drawing/2010/main" val="0"/>
              </a:ext>
            </a:extLst>
          </a:blip>
          <a:stretch>
            <a:fillRect/>
          </a:stretch>
        </p:blipFill>
        <p:spPr>
          <a:xfrm>
            <a:off x="5093097" y="2239963"/>
            <a:ext cx="2907506" cy="3876675"/>
          </a:xfrm>
        </p:spPr>
      </p:pic>
    </p:spTree>
    <p:extLst>
      <p:ext uri="{BB962C8B-B14F-4D97-AF65-F5344CB8AC3E}">
        <p14:creationId xmlns:p14="http://schemas.microsoft.com/office/powerpoint/2010/main" val="2117570181"/>
      </p:ext>
    </p:extLst>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400" b="1" cap="all" dirty="0"/>
              <a:t>ИЗБА ШКИПАРЕВА П. А. </a:t>
            </a:r>
            <a:r>
              <a:rPr lang="ru-RU" sz="2400" b="1" cap="all" dirty="0" smtClean="0"/>
              <a:t>из Д</a:t>
            </a:r>
            <a:r>
              <a:rPr lang="ru-RU" sz="2400" b="1" cap="all" dirty="0"/>
              <a:t>. ЧАСТОВА НОВГОРОДСКОГО РАЙОНА</a:t>
            </a:r>
            <a:br>
              <a:rPr lang="ru-RU" sz="2400" b="1" cap="all" dirty="0"/>
            </a:br>
            <a:r>
              <a:rPr lang="ru-RU" sz="2400" b="1" cap="all" dirty="0"/>
              <a:t>был построен </a:t>
            </a:r>
            <a:r>
              <a:rPr lang="ru-RU" sz="2400" b="1" cap="all" dirty="0" smtClean="0"/>
              <a:t>1880-х </a:t>
            </a:r>
            <a:r>
              <a:rPr lang="ru-RU" sz="2400" b="1" cap="all" dirty="0"/>
              <a:t>годах.</a:t>
            </a:r>
            <a:endParaRPr lang="ru-RU" sz="2400" b="1" dirty="0"/>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92150" y="598223"/>
            <a:ext cx="4116388" cy="5488517"/>
          </a:xfrm>
        </p:spPr>
      </p:pic>
      <p:sp>
        <p:nvSpPr>
          <p:cNvPr id="4" name="Текст 3"/>
          <p:cNvSpPr>
            <a:spLocks noGrp="1"/>
          </p:cNvSpPr>
          <p:nvPr>
            <p:ph type="body" sz="half" idx="2"/>
          </p:nvPr>
        </p:nvSpPr>
        <p:spPr/>
        <p:txBody>
          <a:bodyPr/>
          <a:lstStyle/>
          <a:p>
            <a:endParaRPr lang="ru-RU" dirty="0"/>
          </a:p>
        </p:txBody>
      </p:sp>
    </p:spTree>
    <p:extLst>
      <p:ext uri="{BB962C8B-B14F-4D97-AF65-F5344CB8AC3E}">
        <p14:creationId xmlns:p14="http://schemas.microsoft.com/office/powerpoint/2010/main" val="1950791179"/>
      </p:ext>
    </p:extLst>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9592" y="2413338"/>
            <a:ext cx="7560840" cy="2862322"/>
          </a:xfrm>
          <a:prstGeom prst="rect">
            <a:avLst/>
          </a:prstGeom>
        </p:spPr>
        <p:txBody>
          <a:bodyPr wrap="square">
            <a:spAutoFit/>
          </a:bodyPr>
          <a:lstStyle/>
          <a:p>
            <a:r>
              <a:rPr lang="ru-RU" sz="2000" b="1" dirty="0">
                <a:solidFill>
                  <a:schemeClr val="accent5"/>
                </a:solidFill>
              </a:rPr>
              <a:t>«</a:t>
            </a:r>
            <a:r>
              <a:rPr lang="ru-RU" sz="2000" b="1" dirty="0" err="1">
                <a:solidFill>
                  <a:schemeClr val="accent5"/>
                </a:solidFill>
              </a:rPr>
              <a:t>Витославлицы</a:t>
            </a:r>
            <a:r>
              <a:rPr lang="ru-RU" sz="2000" b="1" dirty="0">
                <a:solidFill>
                  <a:schemeClr val="accent5"/>
                </a:solidFill>
              </a:rPr>
              <a:t>» - музей архитектурно-этнографический. В памятниках деревянного зодчества открыты 18 экспозиций, посвященных быту новгородских крестьян, традиционным занятиям и промыслам, свадебному обряду и праздникам народного календаря</a:t>
            </a:r>
            <a:r>
              <a:rPr lang="ru-RU" sz="2000" b="1" dirty="0" smtClean="0">
                <a:solidFill>
                  <a:schemeClr val="accent5"/>
                </a:solidFill>
              </a:rPr>
              <a:t>. Он </a:t>
            </a:r>
            <a:r>
              <a:rPr lang="ru-RU" sz="2000" b="1" dirty="0">
                <a:solidFill>
                  <a:schemeClr val="accent5"/>
                </a:solidFill>
              </a:rPr>
              <a:t>дает редкую возможность окунуться в атмосферу XIX века и познакомиться с обобщенным образом новгородской деревни. По уникальности построек и качеству реставрационных работ является одним из лучших музеев под открытым небом в России.</a:t>
            </a:r>
            <a:endParaRPr lang="ru-RU" sz="2000" b="1" dirty="0">
              <a:solidFill>
                <a:schemeClr val="accent5"/>
              </a:solidFill>
            </a:endParaRPr>
          </a:p>
        </p:txBody>
      </p:sp>
    </p:spTree>
    <p:extLst>
      <p:ext uri="{BB962C8B-B14F-4D97-AF65-F5344CB8AC3E}">
        <p14:creationId xmlns:p14="http://schemas.microsoft.com/office/powerpoint/2010/main" val="312149495"/>
      </p:ext>
    </p:extLst>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31640" y="836712"/>
            <a:ext cx="5760640" cy="3108543"/>
          </a:xfrm>
          <a:prstGeom prst="rect">
            <a:avLst/>
          </a:prstGeom>
        </p:spPr>
        <p:txBody>
          <a:bodyPr wrap="square">
            <a:spAutoFit/>
          </a:bodyPr>
          <a:lstStyle/>
          <a:p>
            <a:r>
              <a:rPr lang="ru-RU" sz="2800" dirty="0">
                <a:solidFill>
                  <a:schemeClr val="accent5"/>
                </a:solidFill>
              </a:rPr>
              <a:t>Использованные материалы :</a:t>
            </a:r>
          </a:p>
          <a:p>
            <a:pPr lvl="0"/>
            <a:r>
              <a:rPr lang="ru-RU" sz="2800" dirty="0">
                <a:hlinkClick r:id="rId2"/>
              </a:rPr>
              <a:t>https://novgorodmuseum.ru/muzei/vitoslavlitsy</a:t>
            </a:r>
            <a:endParaRPr lang="ru-RU" sz="2800" dirty="0"/>
          </a:p>
          <a:p>
            <a:pPr lvl="0"/>
            <a:r>
              <a:rPr lang="ru-RU" sz="2800" dirty="0">
                <a:hlinkClick r:id="rId3"/>
              </a:rPr>
              <a:t>https://dzen.ru/a/Y9VIwgT5FDfb9ehV</a:t>
            </a:r>
            <a:endParaRPr lang="ru-RU" sz="2800" dirty="0"/>
          </a:p>
          <a:p>
            <a:pPr lvl="0"/>
            <a:r>
              <a:rPr lang="ru-RU" sz="2800" dirty="0">
                <a:hlinkClick r:id="rId4"/>
              </a:rPr>
              <a:t>https://www.kp.ru/russia/velikij-novgorod/mesta/muzej-vitoslavlitsy/</a:t>
            </a:r>
            <a:r>
              <a:rPr lang="ru-RU" sz="2800" dirty="0"/>
              <a:t> </a:t>
            </a:r>
          </a:p>
          <a:p>
            <a:pPr lvl="0"/>
            <a:r>
              <a:rPr lang="ru-RU" sz="2800" dirty="0">
                <a:solidFill>
                  <a:schemeClr val="accent5"/>
                </a:solidFill>
              </a:rPr>
              <a:t>Личный фотоархив.</a:t>
            </a:r>
          </a:p>
        </p:txBody>
      </p:sp>
    </p:spTree>
    <p:extLst>
      <p:ext uri="{BB962C8B-B14F-4D97-AF65-F5344CB8AC3E}">
        <p14:creationId xmlns:p14="http://schemas.microsoft.com/office/powerpoint/2010/main" val="3725753243"/>
      </p:ext>
    </p:extLst>
  </p:cSld>
  <p:clrMapOvr>
    <a:masterClrMapping/>
  </p:clrMapOvr>
  <p:transition spd="slow">
    <p:wip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вердый переплет">
  <a:themeElements>
    <a:clrScheme name="Твердый переплет">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Твердый переплет">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Твердый переплет">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187</TotalTime>
  <Words>448</Words>
  <Application>Microsoft Office PowerPoint</Application>
  <PresentationFormat>Экран (4:3)</PresentationFormat>
  <Paragraphs>28</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Твердый переплет</vt:lpstr>
      <vt:lpstr>Музей народного деревянного зодчества «Витославлицы»</vt:lpstr>
      <vt:lpstr>Презентация PowerPoint</vt:lpstr>
      <vt:lpstr>Музей народного деревянного зодчества «Витославлицы» расположен в южных окрестностях Великого Новгород недалеко от Юрьева монастыря на берегу озера Мячино. Живописная территория музея занимает площадь 33,4 га. Здесь расположено 38 памятников деревянного зодчества, включая крестьянские избы, церкви, часовни и хозяйственные постройки. Это подлинные образцы деревянной архитектуры XVI – начала XX вв., из которых десять культовых построек XVI-XVIII веков являются шедеврами деревянного зодчества</vt:lpstr>
      <vt:lpstr>Музей находится в уникальной исторической и ландшафтной среде. В XII веке здесь был основан Пантелеймонов монастырь. В то же время монастырю приписывается село Витославлицы, имя которого музей носит уже более пятидесяти лет. Монастырские постройки не сохранились до настоящего времени, однако изученная каменная выкладка церкви Пантелеймона была музеефицированна. Сегодня каждый желающий сможет прикоснуться к этому древнему памятнику и святыне. </vt:lpstr>
      <vt:lpstr>В начале XIX века в этих местах поселилась графиня А. А. Орлова-Чесменская и местность получила известность как Орловская мыза. Сегодня на территории заповедника Витославлицы можно посетить дом графини и флигель, построенные по проекту знаменитого архитектора Карла Росси. Сохранились и некоторые фрагменты усадебного парка: аллеи, пруд с островом.</vt:lpstr>
      <vt:lpstr>Презентация PowerPoint</vt:lpstr>
      <vt:lpstr>Первым объектом нового этнографического парка стала церковь Успения Богоматери из деревни Курицко 1595 года постройки</vt:lpstr>
      <vt:lpstr>Комплекс «Погост» представлен тремя культовыми  постройками</vt:lpstr>
      <vt:lpstr>Церковь Рождества Богородицы 1530 – е годы из Рождества Богородицы Передского монастыря</vt:lpstr>
      <vt:lpstr>Церковь Успения Богородицы 1599 год из деревни Никулино Любытинского района</vt:lpstr>
      <vt:lpstr>Церковь Николая Чудотворца  1760 – е годы и Высокоостровского погоста</vt:lpstr>
      <vt:lpstr>Перед алтарём - четырёхъярусный резной иконостас с иконами XVII-XVIII веков. Среди них: "Богоматерь Тихвинская" (1739 год), "Господь Вседержитель - Великий Архиерей; святой Николай Чудотворец", "Сретение", "Крещение Господне" (XVII век); "Святой Николай Чудотворец, с житием", "Жёны-мироносицы у Гроба Господня", "Вознесение Господне" (XVIII век).</vt:lpstr>
      <vt:lpstr>На высоком потолке-"небе", перекрывающем средний восьмерик, изображение Вседержителя.</vt:lpstr>
      <vt:lpstr>Церковь Николая Чудотворца 1687-1688 годов из деревни Тухоли Крестецкого района.</vt:lpstr>
      <vt:lpstr>Часовня 1745 года из деревни Кашира Маловишерского района</vt:lpstr>
      <vt:lpstr>Часовня св. Марии Магдалины XVIII в. (по некоторым данным 1810-е гг.) из деревни Малышево Пестовского района </vt:lpstr>
      <vt:lpstr>Хозяйственные постройки : колодец и амбар</vt:lpstr>
      <vt:lpstr>ИЗБА ЕКИМОВОЙ М. Д. ИЗ Д. РЫШЕВО НОВГОРОДСКОГО РАЙОНА датируется 1882 г.</vt:lpstr>
      <vt:lpstr>Хозяйственные постройки</vt:lpstr>
      <vt:lpstr>Хозяйственные постройки</vt:lpstr>
      <vt:lpstr>ИЗБА ШКИПАРЕВА П. А. из Д. ЧАСТОВА НОВГОРОДСКОГО РАЙОНА был построен 1880-х годах.</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Музей народного деревянного зодчества «Витославлицы»</dc:title>
  <dc:creator>Ирина Андреевна</dc:creator>
  <cp:lastModifiedBy>Ирина Андреевна</cp:lastModifiedBy>
  <cp:revision>15</cp:revision>
  <dcterms:created xsi:type="dcterms:W3CDTF">2024-10-28T08:24:54Z</dcterms:created>
  <dcterms:modified xsi:type="dcterms:W3CDTF">2024-10-30T09:36:39Z</dcterms:modified>
</cp:coreProperties>
</file>