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75" r:id="rId3"/>
    <p:sldId id="272" r:id="rId4"/>
    <p:sldId id="262" r:id="rId5"/>
    <p:sldId id="269" r:id="rId6"/>
    <p:sldId id="274" r:id="rId7"/>
    <p:sldId id="270" r:id="rId8"/>
    <p:sldId id="264" r:id="rId9"/>
    <p:sldId id="265" r:id="rId10"/>
    <p:sldId id="273" r:id="rId11"/>
    <p:sldId id="267" r:id="rId12"/>
    <p:sldId id="268" r:id="rId13"/>
  </p:sldIdLst>
  <p:sldSz cx="10333038" cy="7200900"/>
  <p:notesSz cx="6858000" cy="9144000"/>
  <p:defaultTextStyle>
    <a:defPPr>
      <a:defRPr lang="ru-RU"/>
    </a:defPPr>
    <a:lvl1pPr marL="0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00954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01908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02862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03816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04770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05724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506678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007632" algn="l" defTabSz="1001908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FF"/>
    <a:srgbClr val="006600"/>
    <a:srgbClr val="D5FFD5"/>
    <a:srgbClr val="E5F5FF"/>
    <a:srgbClr val="CCFFCC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128" y="-876"/>
      </p:cViewPr>
      <p:guideLst>
        <p:guide orient="horz" pos="2268"/>
        <p:guide pos="325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/>
      <c:overlay val="0"/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Лист1!$C$2</c:f>
              <c:strCache>
                <c:ptCount val="1"/>
                <c:pt idx="0">
                  <c:v>Оскуолаза уерэтиллэр  программаны аазыы</c:v>
                </c:pt>
              </c:strCache>
            </c:strRef>
          </c:tx>
          <c:spPr>
            <a:ln>
              <a:solidFill>
                <a:schemeClr val="accent6">
                  <a:lumMod val="50000"/>
                </a:schemeClr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>
                    <a:solidFill>
                      <a:srgbClr val="7030A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Лист1!$B$3:$B$5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Лист1!$C$3:$C$5</c:f>
              <c:numCache>
                <c:formatCode>General</c:formatCode>
                <c:ptCount val="3"/>
                <c:pt idx="0">
                  <c:v>20</c:v>
                </c:pt>
                <c:pt idx="1">
                  <c:v>21</c:v>
                </c:pt>
                <c:pt idx="2">
                  <c:v>19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Лист1!$D$2</c:f>
              <c:strCache>
                <c:ptCount val="1"/>
                <c:pt idx="0">
                  <c:v>Оскуола библиотекатыттан уларсан аазыы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>
                    <a:solidFill>
                      <a:srgbClr val="00B05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Лист1!$B$3:$B$5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Лист1!$D$3:$D$5</c:f>
              <c:numCache>
                <c:formatCode>General</c:formatCode>
                <c:ptCount val="3"/>
                <c:pt idx="0">
                  <c:v>18</c:v>
                </c:pt>
                <c:pt idx="1">
                  <c:v>15</c:v>
                </c:pt>
                <c:pt idx="2">
                  <c:v>12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Лист1!$E$2</c:f>
              <c:strCache>
                <c:ptCount val="1"/>
                <c:pt idx="0">
                  <c:v>дьиэтээзи библиотекаттан аазыы</c:v>
                </c:pt>
              </c:strCache>
            </c:strRef>
          </c:tx>
          <c:spPr>
            <a:ln>
              <a:solidFill>
                <a:srgbClr val="C00000"/>
              </a:solidFill>
            </a:ln>
          </c:spPr>
          <c:marker>
            <c:symbol val="none"/>
          </c:marker>
          <c:dLbls>
            <c:txPr>
              <a:bodyPr/>
              <a:lstStyle/>
              <a:p>
                <a:pPr>
                  <a:defRPr>
                    <a:solidFill>
                      <a:srgbClr val="C00000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Лист1!$B$3:$B$5</c:f>
              <c:strCache>
                <c:ptCount val="3"/>
                <c:pt idx="0">
                  <c:v>2014-2015</c:v>
                </c:pt>
                <c:pt idx="1">
                  <c:v>2015-2016</c:v>
                </c:pt>
                <c:pt idx="2">
                  <c:v>2016-2017</c:v>
                </c:pt>
              </c:strCache>
            </c:strRef>
          </c:cat>
          <c:val>
            <c:numRef>
              <c:f>Лист1!$E$3:$E$5</c:f>
              <c:numCache>
                <c:formatCode>General</c:formatCode>
                <c:ptCount val="3"/>
                <c:pt idx="0">
                  <c:v>12</c:v>
                </c:pt>
                <c:pt idx="1">
                  <c:v>14</c:v>
                </c:pt>
                <c:pt idx="2">
                  <c:v>19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3807104"/>
        <c:axId val="133821184"/>
      </c:lineChart>
      <c:catAx>
        <c:axId val="133807104"/>
        <c:scaling>
          <c:orientation val="minMax"/>
        </c:scaling>
        <c:delete val="0"/>
        <c:axPos val="b"/>
        <c:majorTickMark val="out"/>
        <c:minorTickMark val="none"/>
        <c:tickLblPos val="nextTo"/>
        <c:crossAx val="133821184"/>
        <c:crosses val="autoZero"/>
        <c:auto val="1"/>
        <c:lblAlgn val="ctr"/>
        <c:lblOffset val="100"/>
        <c:noMultiLvlLbl val="0"/>
      </c:catAx>
      <c:valAx>
        <c:axId val="1338211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3807104"/>
        <c:crosses val="autoZero"/>
        <c:crossBetween val="between"/>
      </c:valAx>
      <c:spPr>
        <a:ln>
          <a:solidFill>
            <a:schemeClr val="accent2">
              <a:lumMod val="50000"/>
            </a:schemeClr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4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ayout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618843" y="377893"/>
            <a:ext cx="8369761" cy="1545793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618843" y="1942567"/>
            <a:ext cx="8369761" cy="1840230"/>
          </a:xfrm>
        </p:spPr>
        <p:txBody>
          <a:bodyPr tIns="0"/>
          <a:lstStyle>
            <a:lvl1pPr marL="30057" indent="0" algn="l">
              <a:buNone/>
              <a:defRPr sz="28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500954" indent="0" algn="ctr">
              <a:buNone/>
            </a:lvl2pPr>
            <a:lvl3pPr marL="1001908" indent="0" algn="ctr">
              <a:buNone/>
            </a:lvl3pPr>
            <a:lvl4pPr marL="1502862" indent="0" algn="ctr">
              <a:buNone/>
            </a:lvl4pPr>
            <a:lvl5pPr marL="2003816" indent="0" algn="ctr">
              <a:buNone/>
            </a:lvl5pPr>
            <a:lvl6pPr marL="2504770" indent="0" algn="ctr">
              <a:buNone/>
            </a:lvl6pPr>
            <a:lvl7pPr marL="3005724" indent="0" algn="ctr">
              <a:buNone/>
            </a:lvl7pPr>
            <a:lvl8pPr marL="3506678" indent="0" algn="ctr">
              <a:buNone/>
            </a:lvl8pPr>
            <a:lvl9pPr marL="4007632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041251" y="1484492"/>
            <a:ext cx="237660" cy="220828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307649" y="1412267"/>
            <a:ext cx="72331" cy="672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579745" y="-57"/>
            <a:ext cx="7749779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13672" y="2730341"/>
            <a:ext cx="7233127" cy="2400300"/>
          </a:xfrm>
        </p:spPr>
        <p:txBody>
          <a:bodyPr anchor="t"/>
          <a:lstStyle>
            <a:lvl1pPr algn="l">
              <a:lnSpc>
                <a:spcPts val="4931"/>
              </a:lnSpc>
              <a:buNone/>
              <a:defRPr sz="44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913672" y="1120140"/>
            <a:ext cx="7233127" cy="1585198"/>
          </a:xfrm>
        </p:spPr>
        <p:txBody>
          <a:bodyPr anchor="b"/>
          <a:lstStyle>
            <a:lvl1pPr marL="20038" indent="0">
              <a:lnSpc>
                <a:spcPts val="2520"/>
              </a:lnSpc>
              <a:spcBef>
                <a:spcPts val="0"/>
              </a:spcBef>
              <a:buNone/>
              <a:defRPr sz="22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583259" y="0"/>
            <a:ext cx="86109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454798" y="2955389"/>
            <a:ext cx="237660" cy="220828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721196" y="2883164"/>
            <a:ext cx="72331" cy="672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2287" y="288036"/>
            <a:ext cx="8473091" cy="120015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22287" y="1600200"/>
            <a:ext cx="4133215" cy="489661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962163" y="1600200"/>
            <a:ext cx="4133215" cy="4896612"/>
          </a:xfrm>
        </p:spPr>
        <p:txBody>
          <a:bodyPr/>
          <a:lstStyle>
            <a:lvl1pPr>
              <a:defRPr sz="3100"/>
            </a:lvl1pPr>
            <a:lvl2pPr>
              <a:defRPr sz="26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5418353"/>
            <a:ext cx="9299734" cy="1200150"/>
          </a:xfrm>
        </p:spPr>
        <p:txBody>
          <a:bodyPr anchor="ctr"/>
          <a:lstStyle>
            <a:lvl1pPr algn="ctr">
              <a:defRPr sz="49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16652" y="344692"/>
            <a:ext cx="4546537" cy="67208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0134" indent="0" algn="l">
              <a:lnSpc>
                <a:spcPct val="100000"/>
              </a:lnSpc>
              <a:spcBef>
                <a:spcPts val="110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5269849" y="344692"/>
            <a:ext cx="4546537" cy="672084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70134" indent="0" algn="l">
              <a:lnSpc>
                <a:spcPct val="100000"/>
              </a:lnSpc>
              <a:spcBef>
                <a:spcPts val="110"/>
              </a:spcBef>
              <a:buNone/>
              <a:defRPr sz="2100" b="0">
                <a:solidFill>
                  <a:schemeClr val="tx1"/>
                </a:solidFill>
              </a:defRPr>
            </a:lvl1pPr>
            <a:lvl2pPr>
              <a:buNone/>
              <a:defRPr sz="2200" b="1"/>
            </a:lvl2pPr>
            <a:lvl3pPr>
              <a:buNone/>
              <a:defRPr sz="2000" b="1"/>
            </a:lvl3pPr>
            <a:lvl4pPr>
              <a:buNone/>
              <a:defRPr sz="1800" b="1"/>
            </a:lvl4pPr>
            <a:lvl5pPr>
              <a:buNone/>
              <a:defRPr sz="18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516652" y="1017803"/>
            <a:ext cx="4546537" cy="43205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30820" indent="-300572">
              <a:lnSpc>
                <a:spcPct val="100000"/>
              </a:lnSpc>
              <a:spcBef>
                <a:spcPts val="767"/>
              </a:spcBef>
              <a:defRPr sz="2600"/>
            </a:lvl1pPr>
            <a:lvl2pPr>
              <a:lnSpc>
                <a:spcPct val="100000"/>
              </a:lnSpc>
              <a:spcBef>
                <a:spcPts val="767"/>
              </a:spcBef>
              <a:defRPr sz="2200"/>
            </a:lvl2pPr>
            <a:lvl3pPr>
              <a:lnSpc>
                <a:spcPct val="100000"/>
              </a:lnSpc>
              <a:spcBef>
                <a:spcPts val="767"/>
              </a:spcBef>
              <a:defRPr sz="2000"/>
            </a:lvl3pPr>
            <a:lvl4pPr>
              <a:lnSpc>
                <a:spcPct val="100000"/>
              </a:lnSpc>
              <a:spcBef>
                <a:spcPts val="767"/>
              </a:spcBef>
              <a:defRPr sz="1800"/>
            </a:lvl4pPr>
            <a:lvl5pPr>
              <a:lnSpc>
                <a:spcPct val="100000"/>
              </a:lnSpc>
              <a:spcBef>
                <a:spcPts val="767"/>
              </a:spcBef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269849" y="1017803"/>
            <a:ext cx="4546537" cy="432054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430820" indent="-300572">
              <a:lnSpc>
                <a:spcPct val="100000"/>
              </a:lnSpc>
              <a:spcBef>
                <a:spcPts val="767"/>
              </a:spcBef>
              <a:defRPr sz="2600"/>
            </a:lvl1pPr>
            <a:lvl2pPr>
              <a:lnSpc>
                <a:spcPct val="100000"/>
              </a:lnSpc>
              <a:spcBef>
                <a:spcPts val="767"/>
              </a:spcBef>
              <a:defRPr sz="2200"/>
            </a:lvl2pPr>
            <a:lvl3pPr>
              <a:lnSpc>
                <a:spcPct val="100000"/>
              </a:lnSpc>
              <a:spcBef>
                <a:spcPts val="767"/>
              </a:spcBef>
              <a:defRPr sz="2000"/>
            </a:lvl3pPr>
            <a:lvl4pPr>
              <a:lnSpc>
                <a:spcPct val="100000"/>
              </a:lnSpc>
              <a:spcBef>
                <a:spcPts val="767"/>
              </a:spcBef>
              <a:defRPr sz="1800"/>
            </a:lvl4pPr>
            <a:lvl5pPr>
              <a:lnSpc>
                <a:spcPct val="100000"/>
              </a:lnSpc>
              <a:spcBef>
                <a:spcPts val="767"/>
              </a:spcBef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2287" y="288036"/>
            <a:ext cx="8473091" cy="120015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46967" y="0"/>
            <a:ext cx="9186071" cy="72009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146967" y="-57"/>
            <a:ext cx="82664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652" y="227617"/>
            <a:ext cx="4305433" cy="1220153"/>
          </a:xfrm>
          <a:ln>
            <a:noFill/>
          </a:ln>
        </p:spPr>
        <p:txBody>
          <a:bodyPr anchor="b"/>
          <a:lstStyle>
            <a:lvl1pPr algn="l">
              <a:lnSpc>
                <a:spcPts val="2191"/>
              </a:lnSpc>
              <a:buNone/>
              <a:defRPr sz="24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16652" y="1477312"/>
            <a:ext cx="4305433" cy="733425"/>
          </a:xfrm>
        </p:spPr>
        <p:txBody>
          <a:bodyPr/>
          <a:lstStyle>
            <a:lvl1pPr marL="50095" indent="0">
              <a:lnSpc>
                <a:spcPct val="100000"/>
              </a:lnSpc>
              <a:spcBef>
                <a:spcPts val="0"/>
              </a:spcBef>
              <a:buNone/>
              <a:defRPr sz="1500"/>
            </a:lvl1pPr>
            <a:lvl2pPr>
              <a:buNone/>
              <a:defRPr sz="1300"/>
            </a:lvl2pPr>
            <a:lvl3pPr>
              <a:buNone/>
              <a:defRPr sz="1100"/>
            </a:lvl3pPr>
            <a:lvl4pPr>
              <a:buNone/>
              <a:defRPr sz="1000"/>
            </a:lvl4pPr>
            <a:lvl5pPr>
              <a:buNone/>
              <a:defRPr sz="10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516652" y="2240281"/>
            <a:ext cx="9213626" cy="4192191"/>
          </a:xfrm>
        </p:spPr>
        <p:txBody>
          <a:bodyPr/>
          <a:lstStyle>
            <a:lvl1pPr>
              <a:defRPr sz="3500"/>
            </a:lvl1pPr>
            <a:lvl2pPr>
              <a:defRPr sz="3100"/>
            </a:lvl2pPr>
            <a:lvl3pPr>
              <a:defRPr sz="2600"/>
            </a:lvl3pPr>
            <a:lvl4pPr>
              <a:defRPr sz="2200"/>
            </a:lvl4pPr>
            <a:lvl5pPr>
              <a:defRPr sz="22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52397" y="1120140"/>
            <a:ext cx="3099911" cy="2080260"/>
          </a:xfrm>
        </p:spPr>
        <p:txBody>
          <a:bodyPr anchor="b">
            <a:noAutofit/>
          </a:bodyPr>
          <a:lstStyle>
            <a:lvl1pPr algn="l">
              <a:buNone/>
              <a:defRPr sz="23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1086" y="1120140"/>
            <a:ext cx="5166519" cy="48006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100191" tIns="300572" rIns="100191" bIns="50095" rtlCol="0" anchor="t">
            <a:normAutofit/>
          </a:bodyPr>
          <a:lstStyle>
            <a:extLst/>
          </a:lstStyle>
          <a:p>
            <a:pPr marL="0" indent="-310592" algn="l" rtl="0" eaLnBrk="1" latinLnBrk="0" hangingPunct="1">
              <a:lnSpc>
                <a:spcPts val="3287"/>
              </a:lnSpc>
              <a:spcBef>
                <a:spcPts val="657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5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947195" y="1200153"/>
            <a:ext cx="4994302" cy="3690258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100191" tIns="300572" anchor="t"/>
          <a:lstStyle>
            <a:lvl1pPr marL="0" indent="0" algn="l" eaLnBrk="1" latinLnBrk="0" hangingPunct="1">
              <a:buNone/>
              <a:defRPr sz="35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448313" y="1002058"/>
            <a:ext cx="774978" cy="214526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654318" y="983625"/>
            <a:ext cx="733646" cy="214526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47195" y="5040630"/>
            <a:ext cx="4994302" cy="800100"/>
          </a:xfrm>
        </p:spPr>
        <p:txBody>
          <a:bodyPr anchor="ctr"/>
          <a:lstStyle>
            <a:lvl1pPr marL="0" indent="0" algn="l">
              <a:lnSpc>
                <a:spcPts val="1753"/>
              </a:lnSpc>
              <a:spcBef>
                <a:spcPts val="0"/>
              </a:spcBef>
              <a:buNone/>
              <a:defRPr sz="1500">
                <a:solidFill>
                  <a:srgbClr val="777777"/>
                </a:solidFill>
              </a:defRPr>
            </a:lvl1pPr>
            <a:lvl2pPr>
              <a:defRPr sz="1300"/>
            </a:lvl2pPr>
            <a:lvl3pPr>
              <a:defRPr sz="1100"/>
            </a:lvl3pPr>
            <a:lvl4pPr>
              <a:defRPr sz="1000"/>
            </a:lvl4pPr>
            <a:lvl5pPr>
              <a:defRPr sz="10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49778" y="288372"/>
            <a:ext cx="2066608" cy="614410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91630" y="288373"/>
            <a:ext cx="6285931" cy="61441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16000" t="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922025" y="-856717"/>
            <a:ext cx="1851999" cy="1720831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90769" y="22157"/>
            <a:ext cx="1923535" cy="178730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06663" y="1107831"/>
            <a:ext cx="1272099" cy="1157755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144582" y="-57"/>
            <a:ext cx="9188456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22287" y="288370"/>
            <a:ext cx="8473091" cy="1200150"/>
          </a:xfrm>
          <a:prstGeom prst="rect">
            <a:avLst/>
          </a:prstGeom>
        </p:spPr>
        <p:txBody>
          <a:bodyPr lIns="100191" tIns="50095" rIns="100191" bIns="50095"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622287" y="1520190"/>
            <a:ext cx="8473091" cy="5040630"/>
          </a:xfrm>
          <a:prstGeom prst="rect">
            <a:avLst/>
          </a:prstGeom>
        </p:spPr>
        <p:txBody>
          <a:bodyPr lIns="100191" tIns="50095" rIns="100191" bIns="50095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047107" y="6620827"/>
            <a:ext cx="2411042" cy="500063"/>
          </a:xfrm>
          <a:prstGeom prst="rect">
            <a:avLst/>
          </a:prstGeom>
        </p:spPr>
        <p:txBody>
          <a:bodyPr lIns="100191" tIns="50095" rIns="100191" bIns="50095" anchor="b"/>
          <a:lstStyle>
            <a:lvl1pPr algn="r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E282461-0F3A-4786-A034-D27095519063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6458149" y="6620827"/>
            <a:ext cx="3272129" cy="500063"/>
          </a:xfrm>
          <a:prstGeom prst="rect">
            <a:avLst/>
          </a:prstGeom>
        </p:spPr>
        <p:txBody>
          <a:bodyPr lIns="100191" tIns="50095" rIns="100191" bIns="50095" anchor="b"/>
          <a:lstStyle>
            <a:lvl1pPr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9733722" y="6620827"/>
            <a:ext cx="516652" cy="500063"/>
          </a:xfrm>
          <a:prstGeom prst="rect">
            <a:avLst/>
          </a:prstGeom>
        </p:spPr>
        <p:txBody>
          <a:bodyPr lIns="100191" tIns="50095" rIns="100191" bIns="50095" anchor="b"/>
          <a:lstStyle>
            <a:lvl1pPr algn="ctr" eaLnBrk="1" latinLnBrk="0" hangingPunct="1">
              <a:defRPr kumimoji="0" sz="13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8DBD30-543E-4AC4-ADBD-3FBF5116CFD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146967" y="-57"/>
            <a:ext cx="82664" cy="7200957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100191" tIns="50095" rIns="100191" bIns="50095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7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400763" indent="-310592" algn="l" rtl="0" eaLnBrk="1" latinLnBrk="0" hangingPunct="1">
        <a:lnSpc>
          <a:spcPct val="100000"/>
        </a:lnSpc>
        <a:spcBef>
          <a:spcPts val="657"/>
        </a:spcBef>
        <a:buClr>
          <a:schemeClr val="accent1"/>
        </a:buClr>
        <a:buSzPct val="80000"/>
        <a:buFont typeface="Wingdings 2"/>
        <a:buChar char=""/>
        <a:defRPr kumimoji="0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701336" indent="-260496" algn="l" rtl="0" eaLnBrk="1" latinLnBrk="0" hangingPunct="1">
        <a:lnSpc>
          <a:spcPct val="100000"/>
        </a:lnSpc>
        <a:spcBef>
          <a:spcPts val="603"/>
        </a:spcBef>
        <a:buClr>
          <a:schemeClr val="accent1"/>
        </a:buClr>
        <a:buFont typeface="Verdana"/>
        <a:buChar char="◦"/>
        <a:defRPr kumimoji="0"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971851" indent="-250477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2290" indent="-190363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22709" indent="-200382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1653148" indent="-200382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1883587" indent="-20038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2104007" indent="-20038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2334446" indent="-200382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50095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100190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50286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200381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50477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300572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50667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400763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4381" y="5150866"/>
            <a:ext cx="5418657" cy="1486163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Автордар</a:t>
            </a:r>
            <a:r>
              <a:rPr lang="ru-RU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Дьячковская К.А., Платонова А.И., Осипова Л.А., Далбаева М.Н., Борисова К.О..</a:t>
            </a:r>
            <a:r>
              <a:rPr lang="ru-RU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Шапова</a:t>
            </a:r>
            <a:r>
              <a:rPr lang="ru-RU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А.А.,Лыткина</a:t>
            </a:r>
            <a:r>
              <a:rPr lang="ru-RU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 Н.П</a:t>
            </a:r>
            <a:r>
              <a:rPr lang="ru-RU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1113934" y="3600450"/>
            <a:ext cx="9342984" cy="1200150"/>
          </a:xfrm>
          <a:prstGeom prst="rect">
            <a:avLst/>
          </a:prstGeom>
          <a:effectLst/>
        </p:spPr>
        <p:txBody>
          <a:bodyPr vert="horz" lIns="100191" tIns="50095" rIns="100191" bIns="50095" rtlCol="0" anchor="t" anchorCtr="0">
            <a:noAutofit/>
          </a:bodyPr>
          <a:lstStyle>
            <a:lvl1pPr marL="701336" indent="-500954" algn="l" defTabSz="1001908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9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00382" indent="0">
              <a:buNone/>
            </a:pPr>
            <a:r>
              <a:rPr lang="sah-RU" sz="3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Бырайыак </a:t>
            </a:r>
            <a:r>
              <a:rPr lang="sah-RU" sz="3600" dirty="0" smtClean="0">
                <a:solidFill>
                  <a:srgbClr val="006600"/>
                </a:solidFill>
                <a:latin typeface="Times New Roman" pitchFamily="18" charset="0"/>
                <a:cs typeface="Times New Roman" pitchFamily="18" charset="0"/>
              </a:rPr>
              <a:t>аата:</a:t>
            </a:r>
          </a:p>
          <a:p>
            <a:pPr marL="200382" indent="0">
              <a:buNone/>
            </a:pPr>
            <a:r>
              <a:rPr lang="sah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Болҕойобун</a:t>
            </a:r>
            <a:r>
              <a:rPr lang="sah-RU" sz="44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Сэргиибин. Ааҕабын</a:t>
            </a:r>
            <a:r>
              <a:rPr lang="sah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Admin\Рабочий стол\chi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6740" y="-1"/>
            <a:ext cx="10399778" cy="15842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Documents and Settings\Admin\Рабочий стол\232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476" y="1703193"/>
            <a:ext cx="1414089" cy="146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618740" y="1810904"/>
            <a:ext cx="7838177" cy="969163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pPr>
              <a:lnSpc>
                <a:spcPct val="150000"/>
              </a:lnSpc>
            </a:pPr>
            <a:r>
              <a:rPr lang="ru-RU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МБОУ «И.Е. Федосеев – Доосо аатынан </a:t>
            </a:r>
            <a:r>
              <a:rPr lang="ru-RU" b="1" dirty="0" err="1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Дири</a:t>
            </a:r>
            <a:r>
              <a:rPr lang="ru-RU" sz="1600" b="1" dirty="0" err="1" smtClean="0">
                <a:solidFill>
                  <a:srgbClr val="3333FF"/>
                </a:solidFill>
                <a:latin typeface="TimesSakha" panose="020B7200000000000000" pitchFamily="34" charset="0"/>
                <a:cs typeface="Times New Roman" pitchFamily="18" charset="0"/>
              </a:rPr>
              <a:t>І</a:t>
            </a:r>
            <a:r>
              <a:rPr lang="ru-RU" sz="1800" b="1" dirty="0" smtClean="0">
                <a:solidFill>
                  <a:srgbClr val="3333FF"/>
                </a:solidFill>
                <a:latin typeface="TimesSakha" panose="020B7200000000000000" pitchFamily="34" charset="0"/>
                <a:cs typeface="Times New Roman" pitchFamily="18" charset="0"/>
              </a:rPr>
              <a:t> орто «АГРО» оскуолата</a:t>
            </a:r>
            <a:r>
              <a:rPr lang="ru-RU" b="1" dirty="0" smtClean="0">
                <a:solidFill>
                  <a:srgbClr val="3333FF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 smtClean="0">
              <a:solidFill>
                <a:srgbClr val="3333FF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5692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Доосо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4071" y="-5160"/>
            <a:ext cx="2862579" cy="3790984"/>
          </a:xfrm>
          <a:prstGeom prst="rect">
            <a:avLst/>
          </a:prstGeom>
        </p:spPr>
      </p:pic>
      <p:sp>
        <p:nvSpPr>
          <p:cNvPr id="6" name="Содержимое 7"/>
          <p:cNvSpPr txBox="1">
            <a:spLocks/>
          </p:cNvSpPr>
          <p:nvPr/>
        </p:nvSpPr>
        <p:spPr>
          <a:xfrm>
            <a:off x="3996650" y="2220292"/>
            <a:ext cx="6336388" cy="4968552"/>
          </a:xfrm>
          <a:prstGeom prst="rect">
            <a:avLst/>
          </a:prstGeom>
        </p:spPr>
        <p:txBody>
          <a:bodyPr>
            <a:normAutofit/>
          </a:bodyPr>
          <a:lstStyle>
            <a:lvl1pPr marL="400763" indent="-310592" algn="l" rtl="0" eaLnBrk="1" latinLnBrk="0" hangingPunct="1">
              <a:lnSpc>
                <a:spcPct val="100000"/>
              </a:lnSpc>
              <a:spcBef>
                <a:spcPts val="657"/>
              </a:spcBef>
              <a:buClr>
                <a:schemeClr val="accent1"/>
              </a:buClr>
              <a:buSzPct val="80000"/>
              <a:buFont typeface="Wingdings 2"/>
              <a:buChar char=""/>
              <a:defRPr kumimoji="0" sz="3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01336" indent="-260496" algn="l" rtl="0" eaLnBrk="1" latinLnBrk="0" hangingPunct="1">
              <a:lnSpc>
                <a:spcPct val="100000"/>
              </a:lnSpc>
              <a:spcBef>
                <a:spcPts val="603"/>
              </a:spcBef>
              <a:buClr>
                <a:schemeClr val="accent1"/>
              </a:buClr>
              <a:buFont typeface="Verdana"/>
              <a:buChar char="◦"/>
              <a:defRPr kumimoji="0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1851" indent="-250477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/>
              <a:buChar char="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2290" indent="-190363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22709" indent="-20038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53148" indent="-20038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83587" indent="-20038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4007" indent="-20038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34446" indent="-200382" algn="l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/>
              <a:buChar char=""/>
              <a:defRPr kumimoji="0"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95250" indent="-4763" algn="just">
              <a:buFont typeface="Wingdings 2"/>
              <a:buNone/>
            </a:pP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Саха Республикатын культуратын 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үтүөлээх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лэ</a:t>
            </a:r>
            <a:r>
              <a:rPr lang="ru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итэ,ССРС бэчээтин туйгуна, Эрилик Эристиин аатынан литературнай бириэмийэ, А.П.Илларионов аатынан Саха Республикатын Государственнай Мунньа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ҕ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ын(Ил Т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ү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мэн) журналистика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ҕ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анал бириэмийэтин, П.А. Ойуунускай аатынан Саха Республикатын Государственнай бириэмийэтин, Российскай Федерация суруйааччыларын историческай тема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ҕ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 суруйуу и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 Н.М.Карамзин аатынан литературнай  бириэмийэлэрин лауреаттара, Чурапчы уонна Таатта улуустарын бочуоттаах гражданина, би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иги биир дойдулаахпыт, поэт, прозаик, тылбаасчыт, литературнай критик Иван Егорович Федосеев – Доосо 1927 сыллаахха Чурапчы улуу</a:t>
            </a:r>
            <a:r>
              <a:rPr lang="ru-RU" sz="2000" b="1" dirty="0" err="1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һ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угар Дири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ҥҥ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 т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</a:t>
            </a:r>
            <a:r>
              <a:rPr lang="sah-RU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өөбү</a:t>
            </a:r>
            <a:r>
              <a:rPr lang="sw-KE" sz="2000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тэ.</a:t>
            </a:r>
            <a:endParaRPr lang="ru-RU" sz="2000" b="1" dirty="0" smtClean="0">
              <a:solidFill>
                <a:schemeClr val="accent4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95250" indent="-4763" algn="just">
              <a:buFont typeface="Wingdings 2"/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3996649" y="-5266"/>
            <a:ext cx="6336389" cy="12001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sah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И.Е.Федосеев-Доосо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084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134071" y="-5266"/>
            <a:ext cx="9198968" cy="1200150"/>
          </a:xfrm>
        </p:spPr>
        <p:txBody>
          <a:bodyPr>
            <a:normAutofit/>
          </a:bodyPr>
          <a:lstStyle/>
          <a:p>
            <a:pPr algn="ctr"/>
            <a:r>
              <a:rPr lang="sah-RU" sz="4800" dirty="0" smtClean="0">
                <a:solidFill>
                  <a:srgbClr val="C00000"/>
                </a:solidFill>
                <a:latin typeface="Caxaacad" pitchFamily="2" charset="0"/>
              </a:rPr>
              <a:t>Сүрүн</a:t>
            </a:r>
            <a:r>
              <a:rPr lang="sah-RU" sz="4800" dirty="0" smtClean="0">
                <a:solidFill>
                  <a:srgbClr val="C00000"/>
                </a:solidFill>
              </a:rPr>
              <a:t> </a:t>
            </a:r>
            <a:r>
              <a:rPr lang="sah-RU" sz="4800" dirty="0" smtClean="0">
                <a:solidFill>
                  <a:srgbClr val="C00000"/>
                </a:solidFill>
                <a:latin typeface="Caxaacad" pitchFamily="2" charset="0"/>
              </a:rPr>
              <a:t>сорук</a:t>
            </a:r>
            <a:endParaRPr lang="ru-RU" sz="4800" dirty="0">
              <a:solidFill>
                <a:srgbClr val="C00000"/>
              </a:solidFill>
              <a:latin typeface="Caxaacad" pitchFamily="2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4071" y="1152178"/>
            <a:ext cx="9211924" cy="4878608"/>
          </a:xfrm>
        </p:spPr>
        <p:txBody>
          <a:bodyPr/>
          <a:lstStyle/>
          <a:p>
            <a:pPr algn="just"/>
            <a:r>
              <a:rPr lang="ru-RU" dirty="0" smtClean="0"/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Оскуола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оҕолоро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уус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-уран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айымньыны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ааҕыылара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библиотекаҕа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сылдьыылара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кэтээн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көрүү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түмүгүнэн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таһыма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намтаабыта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көстөр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89213961"/>
              </p:ext>
            </p:extLst>
          </p:nvPr>
        </p:nvGraphicFramePr>
        <p:xfrm>
          <a:off x="4601427" y="4350549"/>
          <a:ext cx="5408737" cy="2400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5108734"/>
              </p:ext>
            </p:extLst>
          </p:nvPr>
        </p:nvGraphicFramePr>
        <p:xfrm>
          <a:off x="1134070" y="2880370"/>
          <a:ext cx="9198967" cy="43205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3843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134071" y="-5266"/>
            <a:ext cx="9198968" cy="1200150"/>
          </a:xfrm>
        </p:spPr>
        <p:txBody>
          <a:bodyPr>
            <a:normAutofit fontScale="90000"/>
          </a:bodyPr>
          <a:lstStyle/>
          <a:p>
            <a:pPr algn="ctr"/>
            <a:r>
              <a:rPr lang="sah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Сыала уонна соруктара</a:t>
            </a:r>
            <a:r>
              <a:rPr lang="sah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sah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134070" y="1584226"/>
            <a:ext cx="9198967" cy="5616674"/>
          </a:xfrm>
        </p:spPr>
        <p:txBody>
          <a:bodyPr>
            <a:normAutofit fontScale="92500" lnSpcReduction="10000"/>
          </a:bodyPr>
          <a:lstStyle/>
          <a:p>
            <a:pPr marL="50095" indent="0" algn="just">
              <a:buNone/>
            </a:pP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Сыала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sah-RU" sz="3000" dirty="0" smtClean="0">
                <a:latin typeface="Times New Roman" pitchFamily="18" charset="0"/>
                <a:cs typeface="Times New Roman" pitchFamily="18" charset="0"/>
              </a:rPr>
              <a:t>Доосо айымньыларын аныгы кэм уруоктарыгар туһаныы</a:t>
            </a:r>
          </a:p>
          <a:p>
            <a:pPr marL="50095" indent="0" algn="just">
              <a:buNone/>
            </a:pPr>
            <a:r>
              <a:rPr lang="sah-RU" sz="3000" dirty="0" smtClean="0">
                <a:latin typeface="Times New Roman" pitchFamily="18" charset="0"/>
                <a:cs typeface="Times New Roman" pitchFamily="18" charset="0"/>
              </a:rPr>
              <a:t>Соруктара:</a:t>
            </a:r>
          </a:p>
          <a:p>
            <a:pPr algn="just"/>
            <a:r>
              <a:rPr lang="sah-RU" sz="3000" dirty="0" smtClean="0">
                <a:latin typeface="Times New Roman" pitchFamily="18" charset="0"/>
                <a:cs typeface="Times New Roman" pitchFamily="18" charset="0"/>
              </a:rPr>
              <a:t>Болҕой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Доосо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айымньыларын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к</a:t>
            </a:r>
            <a:r>
              <a:rPr lang="sah-RU" sz="3000" dirty="0" smtClean="0">
                <a:latin typeface="Times New Roman" pitchFamily="18" charset="0"/>
                <a:cs typeface="Times New Roman" pitchFamily="18" charset="0"/>
              </a:rPr>
              <a:t>өмөтүнэн  оҕо тылын байытыы, айымньыттан проблеманы булан, быһааран, сатаан туһанар усулуобуйатын тэрийии.</a:t>
            </a:r>
          </a:p>
          <a:p>
            <a:pPr algn="just"/>
            <a:r>
              <a:rPr lang="sah-RU" sz="3000" dirty="0" smtClean="0">
                <a:latin typeface="Times New Roman" pitchFamily="18" charset="0"/>
                <a:cs typeface="Times New Roman" pitchFamily="18" charset="0"/>
              </a:rPr>
              <a:t>Сэргээ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уруоктарга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туһаныллыбыт материалтан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айымньыны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толору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билэргэ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интэриэһи үөскэтии, сэргээһин.</a:t>
            </a:r>
            <a:endParaRPr lang="ru-RU" sz="3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Аах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Доосо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айымньыларыттан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тирэҕирэн саха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уус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- уран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айымньыларын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000" dirty="0" err="1" smtClean="0">
                <a:latin typeface="Times New Roman" pitchFamily="18" charset="0"/>
                <a:cs typeface="Times New Roman" pitchFamily="18" charset="0"/>
              </a:rPr>
              <a:t>ааҕыы</a:t>
            </a:r>
            <a:r>
              <a:rPr lang="ru-RU" sz="3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071" y="-5266"/>
            <a:ext cx="9198968" cy="1200150"/>
          </a:xfrm>
        </p:spPr>
        <p:txBody>
          <a:bodyPr>
            <a:normAutofit fontScale="90000"/>
          </a:bodyPr>
          <a:lstStyle/>
          <a:p>
            <a:pPr algn="ctr"/>
            <a:r>
              <a:rPr lang="sah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Биридимиэттэри ситимнээһин</a:t>
            </a:r>
            <a:r>
              <a:rPr lang="sah-RU" dirty="0"/>
              <a:t/>
            </a:r>
            <a:br>
              <a:rPr lang="sah-RU" dirty="0"/>
            </a:br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1134071" y="2011919"/>
            <a:ext cx="9198968" cy="3648789"/>
          </a:xfrm>
        </p:spPr>
        <p:txBody>
          <a:bodyPr>
            <a:normAutofit/>
          </a:bodyPr>
          <a:lstStyle/>
          <a:p>
            <a:pPr algn="just"/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Саха литературата, саха тыла, нуучча тыла, литературата, тулалыыр эйгэ, география, биология, экология, история, омук тыла, төрүт култуура, математика, физика, химия, ОБЖ, физкультура, технология, изо</a:t>
            </a:r>
          </a:p>
          <a:p>
            <a:pPr algn="just"/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Кылааһы таһынан дьарыктар, куруһуоктар, иитэр үлэ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9896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SS85292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34071" y="1080120"/>
            <a:ext cx="5256584" cy="4201079"/>
          </a:xfrm>
          <a:prstGeom prst="rect">
            <a:avLst/>
          </a:prstGeom>
        </p:spPr>
      </p:pic>
      <p:pic>
        <p:nvPicPr>
          <p:cNvPr id="4" name="Рисунок 3" descr="Photo-003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11316" y="3348396"/>
            <a:ext cx="5537973" cy="3852503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1134071" y="-5266"/>
            <a:ext cx="9198968" cy="1200150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sah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Доосо лабораторията</a:t>
            </a:r>
            <a:endParaRPr lang="ru-RU" sz="4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6170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4070" y="0"/>
            <a:ext cx="9198967" cy="1296194"/>
          </a:xfrm>
        </p:spPr>
        <p:txBody>
          <a:bodyPr>
            <a:normAutofit fontScale="90000"/>
          </a:bodyPr>
          <a:lstStyle/>
          <a:p>
            <a:pPr algn="ctr"/>
            <a:r>
              <a:rPr lang="sah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Туттуллар тэрил</a:t>
            </a:r>
            <a:br>
              <a:rPr lang="sah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34070" y="1737990"/>
            <a:ext cx="9198967" cy="5457368"/>
          </a:xfrm>
        </p:spPr>
        <p:txBody>
          <a:bodyPr>
            <a:normAutofit/>
          </a:bodyPr>
          <a:lstStyle/>
          <a:p>
            <a:pPr algn="just"/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Доосо айымньыларынан рабочай тэтэрээт.</a:t>
            </a:r>
          </a:p>
          <a:p>
            <a:pPr algn="just"/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Доосо бэлэхтээбит библиотекатыттан материалы туһаныы.</a:t>
            </a:r>
          </a:p>
          <a:p>
            <a:pPr algn="just"/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Доосо аатынан лабораторияттан айымньыларын туһаныы.</a:t>
            </a:r>
          </a:p>
          <a:p>
            <a:pPr algn="just"/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Доосо аналлаах электроннай пособияны туһаныы.</a:t>
            </a:r>
          </a:p>
        </p:txBody>
      </p:sp>
    </p:spTree>
    <p:extLst>
      <p:ext uri="{BB962C8B-B14F-4D97-AF65-F5344CB8AC3E}">
        <p14:creationId xmlns:p14="http://schemas.microsoft.com/office/powerpoint/2010/main" val="313142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3723667"/>
              </p:ext>
            </p:extLst>
          </p:nvPr>
        </p:nvGraphicFramePr>
        <p:xfrm>
          <a:off x="1134069" y="1203340"/>
          <a:ext cx="9198968" cy="5997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702"/>
                <a:gridCol w="2694647"/>
                <a:gridCol w="2880485"/>
                <a:gridCol w="2137134"/>
              </a:tblGrid>
              <a:tr h="374832">
                <a:tc gridSpan="4">
                  <a:txBody>
                    <a:bodyPr/>
                    <a:lstStyle/>
                    <a:p>
                      <a:r>
                        <a:rPr lang="ru-RU" sz="1900" b="1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900" b="1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900" b="1" baseline="0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Бэлэмнэнии</a:t>
                      </a:r>
                      <a:r>
                        <a:rPr lang="ru-RU" sz="1900" b="1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этап.  2017-2020 </a:t>
                      </a:r>
                      <a:r>
                        <a:rPr lang="ru-RU" sz="1900" b="1" baseline="0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сыл</a:t>
                      </a:r>
                      <a:endParaRPr lang="ru-RU" sz="1900" b="1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26694">
                <a:tc gridSpan="4"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сорук. Доосо айымньыларын наардааһын</a:t>
                      </a:r>
                      <a:endParaRPr lang="ru-RU" sz="180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</a:tr>
              <a:tr h="571080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 хоһооно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эппиэтинэстээхтэр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Үбүлээһин (солк.)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071052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Доосо аймньыларын предметтэринэн наардааһын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роект кыттыылаахтара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160052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Айымньылары предметтэргэ темаларынан наардааһын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Предметчик учууталлар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360016">
                <a:tc gridSpan="4">
                  <a:txBody>
                    <a:bodyPr/>
                    <a:lstStyle/>
                    <a:p>
                      <a:r>
                        <a:rPr lang="sah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 сорук. Дидактическай матырыйааллары оҥоруу</a:t>
                      </a:r>
                      <a:endParaRPr lang="ru-RU" sz="180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794820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редметтэринэн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тестэри, тылдьыттары, рабочай тэтэрээттэри, карточкалары оҥоруу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чууталлар, оҕолор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5000</a:t>
                      </a:r>
                      <a:r>
                        <a:rPr lang="ru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1134070" y="0"/>
            <a:ext cx="9198967" cy="1296194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sah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Бырайыак ис хоьооно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87035"/>
              </p:ext>
            </p:extLst>
          </p:nvPr>
        </p:nvGraphicFramePr>
        <p:xfrm>
          <a:off x="1134071" y="28574"/>
          <a:ext cx="9198968" cy="7114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702"/>
                <a:gridCol w="2694647"/>
                <a:gridCol w="2880485"/>
                <a:gridCol w="2137134"/>
              </a:tblGrid>
              <a:tr h="384048">
                <a:tc gridSpan="4"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 </a:t>
                      </a:r>
                      <a:r>
                        <a:rPr lang="ru-RU" sz="1800" b="1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Сурун</a:t>
                      </a:r>
                      <a:r>
                        <a:rPr lang="ru-RU" sz="1800" b="1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этап. 2018-2020 </a:t>
                      </a:r>
                      <a:r>
                        <a:rPr lang="ru-RU" sz="1800" b="1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сыл</a:t>
                      </a:r>
                      <a:endParaRPr lang="ru-RU" sz="1800" b="1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480080">
                <a:tc gridSpan="4"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r>
                        <a:rPr lang="sah-RU" sz="180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сорук. </a:t>
                      </a:r>
                      <a:r>
                        <a:rPr lang="sah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Оҕо ааҕар усулуобуйатын тэрийии</a:t>
                      </a:r>
                      <a:endParaRPr lang="ru-RU" sz="180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3330" marR="103330" marT="48006" marB="48006"/>
                </a:tc>
              </a:tr>
              <a:tr h="672084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 хоһооно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эппиэтинэстээхтэр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Үбүлээһин (солк)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260485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аҕааччы конференцията, конкурстар, викториналар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20000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715881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НПК, уус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уран ааҕыылар, 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Доосо нэдиэлэтин , Доосо ааҕыыларын ыытыы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конферециялар, ырытыылар, нэдиэлэлэр 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859498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Бастыҥ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ааҕааччылары быһаарыы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15000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7158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 хардыы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Доосо аатынан сыл аайы стипендиатын</a:t>
                      </a:r>
                    </a:p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быһаарыы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4500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2875844"/>
              </p:ext>
            </p:extLst>
          </p:nvPr>
        </p:nvGraphicFramePr>
        <p:xfrm>
          <a:off x="1134071" y="4392538"/>
          <a:ext cx="9198968" cy="276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702"/>
                <a:gridCol w="2694647"/>
                <a:gridCol w="2880485"/>
                <a:gridCol w="2137134"/>
              </a:tblGrid>
              <a:tr h="600072">
                <a:tc gridSpan="4">
                  <a:txBody>
                    <a:bodyPr/>
                    <a:lstStyle/>
                    <a:p>
                      <a:r>
                        <a:rPr lang="sah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 сорук.</a:t>
                      </a:r>
                      <a:r>
                        <a:rPr lang="sah-RU" sz="180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С</a:t>
                      </a:r>
                      <a:r>
                        <a:rPr lang="sah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оциумҥа тахсыы</a:t>
                      </a:r>
                      <a:endParaRPr lang="ru-RU" sz="180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72084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едвсеобучтары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ыытыы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</a:t>
                      </a:r>
                      <a:r>
                        <a:rPr lang="ru-RU" sz="18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тереппуттэр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248156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Ааҕааччы түһүлгэтэ – литературнай журналы таһаарыы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тереппуттэр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30000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4189743"/>
              </p:ext>
            </p:extLst>
          </p:nvPr>
        </p:nvGraphicFramePr>
        <p:xfrm>
          <a:off x="1134071" y="360090"/>
          <a:ext cx="9198968" cy="400782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702"/>
                <a:gridCol w="2694647"/>
                <a:gridCol w="2880485"/>
                <a:gridCol w="2137134"/>
              </a:tblGrid>
              <a:tr h="576064">
                <a:tc gridSpan="4"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 </a:t>
                      </a:r>
                      <a:r>
                        <a:rPr lang="ru-RU" sz="1800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сорук</a:t>
                      </a:r>
                      <a:r>
                        <a:rPr lang="ru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r>
                        <a:rPr lang="ru-RU" sz="1800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Кэтээн</a:t>
                      </a:r>
                      <a:r>
                        <a:rPr lang="ru-RU" sz="180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керүү</a:t>
                      </a:r>
                      <a:endParaRPr lang="ru-RU" sz="1800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600" dirty="0"/>
                    </a:p>
                  </a:txBody>
                  <a:tcPr marL="103330" marR="103330" marT="48006" marB="48006"/>
                </a:tc>
              </a:tr>
              <a:tr h="1715881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Оҕо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уус уран айымньыны ааҕыытын к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этээн көрүү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715881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2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Оҕолор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дэгиттэр сатабылларын кэтээн көрүү</a:t>
                      </a: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0668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970173"/>
              </p:ext>
            </p:extLst>
          </p:nvPr>
        </p:nvGraphicFramePr>
        <p:xfrm>
          <a:off x="1134071" y="0"/>
          <a:ext cx="9198967" cy="682017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5546"/>
                <a:gridCol w="3180952"/>
                <a:gridCol w="2665121"/>
                <a:gridCol w="1977348"/>
              </a:tblGrid>
              <a:tr h="384048">
                <a:tc gridSpan="4"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lang="ru-RU" sz="1800" b="1" dirty="0" err="1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Түмүктүүр </a:t>
                      </a:r>
                      <a:r>
                        <a:rPr lang="ru-RU" sz="1800" b="1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этап. 2021 с.</a:t>
                      </a:r>
                      <a:endParaRPr lang="ru-RU" sz="1800" b="1" dirty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13610">
                <a:tc gridSpan="4"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baseline="0" dirty="0" smtClean="0">
                          <a:solidFill>
                            <a:srgbClr val="0066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 сорук. Түмүк ситиһии</a:t>
                      </a:r>
                      <a:endParaRPr lang="ru-RU" sz="1800" dirty="0" smtClean="0">
                        <a:solidFill>
                          <a:srgbClr val="0066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</a:tr>
              <a:tr h="960120">
                <a:tc>
                  <a:txBody>
                    <a:bodyPr/>
                    <a:lstStyle/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с хоһооно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эппиэтинэстээхтэр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Үбүлээһин (солк.)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672084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Оҕо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уус уран айымньыны ааҕыытын 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мониторинг оҥоруу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744106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Оҕолор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дэгиттэр сатабылларын мониторинг оноруу</a:t>
                      </a: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008151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оосо лабораториятын виртуальнай библиотекатын оҥоруу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 оҕолор, 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008151"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6 хардыы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Оҕолор чинчийэр </a:t>
                      </a:r>
                      <a:r>
                        <a:rPr lang="sah-RU" sz="18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үлэлэринэн кинигэ 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таһаарыы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pPr marL="0" marR="0" indent="0" algn="l" defTabSz="1001908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Учууталлар,</a:t>
                      </a:r>
                      <a:r>
                        <a:rPr lang="sah-RU" sz="18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sah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Доосо лабораторията</a:t>
                      </a:r>
                      <a:endParaRPr lang="ru-RU" sz="18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50000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  <a:tr h="1008151">
                <a:tc gridSpan="3">
                  <a:txBody>
                    <a:bodyPr/>
                    <a:lstStyle/>
                    <a:p>
                      <a:r>
                        <a:rPr lang="ru-RU" sz="18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Бырайыак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уопсай</a:t>
                      </a:r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800" dirty="0" err="1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үбүлээһинэ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900" dirty="0"/>
                    </a:p>
                  </a:txBody>
                  <a:tcPr marL="103330" marR="103330" marT="48006" marB="48006"/>
                </a:tc>
                <a:tc hMerge="1">
                  <a:txBody>
                    <a:bodyPr/>
                    <a:lstStyle/>
                    <a:p>
                      <a:endParaRPr lang="ru-RU" sz="1800" dirty="0"/>
                    </a:p>
                  </a:txBody>
                  <a:tcPr marL="103330" marR="103330" marT="48006" marB="48006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180500</a:t>
                      </a:r>
                      <a:endParaRPr lang="ru-RU" sz="1800" dirty="0">
                        <a:solidFill>
                          <a:srgbClr val="C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103330" marR="103330" marT="48006" marB="4800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34071" y="1944266"/>
            <a:ext cx="9198966" cy="2255604"/>
          </a:xfrm>
          <a:prstGeom prst="rect">
            <a:avLst/>
          </a:prstGeom>
          <a:noFill/>
        </p:spPr>
        <p:txBody>
          <a:bodyPr wrap="square" lIns="100191" tIns="50095" rIns="100191" bIns="50095" rtlCol="0">
            <a:spAutoFit/>
          </a:bodyPr>
          <a:lstStyle/>
          <a:p>
            <a:pPr marL="342900" indent="-342900" algn="just">
              <a:buFont typeface="Arial" pitchFamily="34" charset="0"/>
              <a:buChar char="•"/>
            </a:pPr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Оҕо ааҕар интэриэһин көбүтэн кинигэни умсугуйан ааҕар оҕону иитии.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аҕар оҕо айар да, толкуйдуур да дьоҕура эргиччи үчүгэй буолар.</a:t>
            </a:r>
          </a:p>
          <a:p>
            <a:pPr marL="342900" indent="-342900" algn="just">
              <a:buFont typeface="Arial" pitchFamily="34" charset="0"/>
              <a:buChar char="•"/>
            </a:pPr>
            <a:r>
              <a:rPr lang="sah-RU" sz="2800" dirty="0" smtClean="0">
                <a:latin typeface="Times New Roman" pitchFamily="18" charset="0"/>
                <a:cs typeface="Times New Roman" pitchFamily="18" charset="0"/>
              </a:rPr>
              <a:t>Саамай сүрүнэ – олоххо бэлэмнээх киһи тахсар.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134070" y="0"/>
            <a:ext cx="9198967" cy="1296194"/>
          </a:xfrm>
          <a:prstGeom prst="rect">
            <a:avLst/>
          </a:prstGeom>
        </p:spPr>
        <p:txBody>
          <a:bodyPr lIns="100191" tIns="50095" rIns="100191" bIns="50095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700" kern="120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sah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Түмүк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678</TotalTime>
  <Words>638</Words>
  <Application>Microsoft Office PowerPoint</Application>
  <PresentationFormat>Произвольный</PresentationFormat>
  <Paragraphs>110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Солнцестояние</vt:lpstr>
      <vt:lpstr>Презентация PowerPoint</vt:lpstr>
      <vt:lpstr>Презентация PowerPoint</vt:lpstr>
      <vt:lpstr>Сүрүн сорук</vt:lpstr>
      <vt:lpstr>Сыала уонна соруктара </vt:lpstr>
      <vt:lpstr>Биридимиэттэри ситимнээһин </vt:lpstr>
      <vt:lpstr>Презентация PowerPoint</vt:lpstr>
      <vt:lpstr>Туттуллар тэрил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Доосо айымньыларын предмеккэ туһаныы</dc:title>
  <dc:creator>user</dc:creator>
  <cp:lastModifiedBy>Admin</cp:lastModifiedBy>
  <cp:revision>50</cp:revision>
  <dcterms:created xsi:type="dcterms:W3CDTF">2017-06-26T01:41:02Z</dcterms:created>
  <dcterms:modified xsi:type="dcterms:W3CDTF">2019-06-28T02:35:00Z</dcterms:modified>
</cp:coreProperties>
</file>