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366" r:id="rId3"/>
    <p:sldId id="295" r:id="rId4"/>
    <p:sldId id="378" r:id="rId5"/>
    <p:sldId id="385" r:id="rId6"/>
    <p:sldId id="383" r:id="rId7"/>
    <p:sldId id="386" r:id="rId8"/>
    <p:sldId id="384" r:id="rId9"/>
    <p:sldId id="387" r:id="rId10"/>
    <p:sldId id="394" r:id="rId11"/>
    <p:sldId id="381" r:id="rId12"/>
    <p:sldId id="388" r:id="rId13"/>
    <p:sldId id="391" r:id="rId14"/>
    <p:sldId id="395" r:id="rId15"/>
    <p:sldId id="396" r:id="rId16"/>
    <p:sldId id="390" r:id="rId17"/>
    <p:sldId id="393" r:id="rId18"/>
    <p:sldId id="258" r:id="rId19"/>
    <p:sldId id="389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9900CC"/>
    <a:srgbClr val="0000FF"/>
    <a:srgbClr val="CCFFFF"/>
    <a:srgbClr val="FF3300"/>
    <a:srgbClr val="FF00FF"/>
    <a:srgbClr val="A50021"/>
    <a:srgbClr val="33CC33"/>
    <a:srgbClr val="99FF33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4174-6A1A-4267-A8D9-746E1F42D38D}" type="datetimeFigureOut">
              <a:rPr lang="ru-RU" smtClean="0"/>
              <a:pPr/>
              <a:t>10.11.2024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88CB1-B4B2-494D-A018-0CC5E2917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4174-6A1A-4267-A8D9-746E1F42D38D}" type="datetimeFigureOut">
              <a:rPr lang="ru-RU" smtClean="0"/>
              <a:pPr/>
              <a:t>10.11.2024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88CB1-B4B2-494D-A018-0CC5E2917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4174-6A1A-4267-A8D9-746E1F42D38D}" type="datetimeFigureOut">
              <a:rPr lang="ru-RU" smtClean="0"/>
              <a:pPr/>
              <a:t>10.11.2024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88CB1-B4B2-494D-A018-0CC5E2917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4174-6A1A-4267-A8D9-746E1F42D38D}" type="datetimeFigureOut">
              <a:rPr lang="ru-RU" smtClean="0"/>
              <a:pPr/>
              <a:t>10.11.2024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88CB1-B4B2-494D-A018-0CC5E2917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4174-6A1A-4267-A8D9-746E1F42D38D}" type="datetimeFigureOut">
              <a:rPr lang="ru-RU" smtClean="0"/>
              <a:pPr/>
              <a:t>10.11.2024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88CB1-B4B2-494D-A018-0CC5E2917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4174-6A1A-4267-A8D9-746E1F42D38D}" type="datetimeFigureOut">
              <a:rPr lang="ru-RU" smtClean="0"/>
              <a:pPr/>
              <a:t>10.11.2024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88CB1-B4B2-494D-A018-0CC5E2917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4174-6A1A-4267-A8D9-746E1F42D38D}" type="datetimeFigureOut">
              <a:rPr lang="ru-RU" smtClean="0"/>
              <a:pPr/>
              <a:t>10.11.2024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88CB1-B4B2-494D-A018-0CC5E2917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4174-6A1A-4267-A8D9-746E1F42D38D}" type="datetimeFigureOut">
              <a:rPr lang="ru-RU" smtClean="0"/>
              <a:pPr/>
              <a:t>10.11.2024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88CB1-B4B2-494D-A018-0CC5E2917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4174-6A1A-4267-A8D9-746E1F42D38D}" type="datetimeFigureOut">
              <a:rPr lang="ru-RU" smtClean="0"/>
              <a:pPr/>
              <a:t>10.11.2024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88CB1-B4B2-494D-A018-0CC5E2917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4174-6A1A-4267-A8D9-746E1F42D38D}" type="datetimeFigureOut">
              <a:rPr lang="ru-RU" smtClean="0"/>
              <a:pPr/>
              <a:t>10.11.2024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88CB1-B4B2-494D-A018-0CC5E2917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4174-6A1A-4267-A8D9-746E1F42D38D}" type="datetimeFigureOut">
              <a:rPr lang="ru-RU" smtClean="0"/>
              <a:pPr/>
              <a:t>10.11.2024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88CB1-B4B2-494D-A018-0CC5E2917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14174-6A1A-4267-A8D9-746E1F42D38D}" type="datetimeFigureOut">
              <a:rPr lang="ru-RU" smtClean="0"/>
              <a:pPr/>
              <a:t>10.11.2024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88CB1-B4B2-494D-A018-0CC5E2917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cdn.mos.cms.futurecdn.net/iavS8cPc8TidawYMq3NmfU.jpg" TargetMode="External"/><Relationship Id="rId13" Type="http://schemas.openxmlformats.org/officeDocument/2006/relationships/hyperlink" Target="https://pngimg.com/uploads/knife/knife_PNG106102.png" TargetMode="External"/><Relationship Id="rId18" Type="http://schemas.openxmlformats.org/officeDocument/2006/relationships/hyperlink" Target="https://dvd-auto.ru/800/600/https/volsk64.ru/wp-content/uploads/2016/01/peshehodniy-perehod.jpg" TargetMode="External"/><Relationship Id="rId3" Type="http://schemas.openxmlformats.org/officeDocument/2006/relationships/hyperlink" Target="https://phonoteka.org/uploads/posts/2021-04/1618691646_40-phonoteka_org-p-fon-dlya-prezentatsii-s-ramochkoi-43.jpg" TargetMode="External"/><Relationship Id="rId7" Type="http://schemas.openxmlformats.org/officeDocument/2006/relationships/hyperlink" Target="https://cdn.skidka-msk.ru/images/prodacts/sourse/17/17512_chaynik-stadler-form-sfk-807.jpg" TargetMode="External"/><Relationship Id="rId12" Type="http://schemas.openxmlformats.org/officeDocument/2006/relationships/hyperlink" Target="https://pbs.twimg.com/media/EPjD0V1WkAA5r7B.jpg" TargetMode="External"/><Relationship Id="rId17" Type="http://schemas.openxmlformats.org/officeDocument/2006/relationships/hyperlink" Target="http://&#1084;&#1072;&#1081;&#1089;&#1082;&#1072;&#1103;-&#1096;&#1082;&#1086;&#1083;&#1072;15.&#1077;&#1085;&#1080;&#1089;&#1077;&#1081;&#1086;&#1073;&#1088;.&#1088;&#1092;/wp-content/uploads/2018/09/telefony-ekstrennyh-sluzhb.jpg" TargetMode="External"/><Relationship Id="rId2" Type="http://schemas.openxmlformats.org/officeDocument/2006/relationships/image" Target="../media/image3.jpeg"/><Relationship Id="rId16" Type="http://schemas.openxmlformats.org/officeDocument/2006/relationships/hyperlink" Target="https://doc-tv.ru/upload/images/original/bb/bb084d57dae2877c1ee96f5a5b99ebec009f393c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zabavniks.com/wp-content/uploads/2018/05/iron_picture_3_17060209.jpg" TargetMode="External"/><Relationship Id="rId11" Type="http://schemas.openxmlformats.org/officeDocument/2006/relationships/hyperlink" Target="https://free-images.com/or/61a1/scissors_svg.jpg" TargetMode="External"/><Relationship Id="rId5" Type="http://schemas.openxmlformats.org/officeDocument/2006/relationships/hyperlink" Target="https://theslide.ru/img/tmb/7/642882/dcf1f6ab4ae07b8306b731b85435e33d-800x.jpg" TargetMode="External"/><Relationship Id="rId15" Type="http://schemas.openxmlformats.org/officeDocument/2006/relationships/hyperlink" Target="https://remstroyvniis.ru/wp-content/uploads/2022/01/c555eca0b83d11e98705f4b52011d640_2a5e775157d311eb876af4b52011d640.jpeg" TargetMode="External"/><Relationship Id="rId10" Type="http://schemas.openxmlformats.org/officeDocument/2006/relationships/hyperlink" Target="https://www.razsvet.ru/upload/iblock/fc9/fc964b600a6b552df6dbc8fc92d6c56d.jpeg" TargetMode="External"/><Relationship Id="rId4" Type="http://schemas.openxmlformats.org/officeDocument/2006/relationships/hyperlink" Target="https://fsd.kopilkaurokov.ru/up/html/2017/05/10/k_591304efce0fc/414131_24.png" TargetMode="External"/><Relationship Id="rId9" Type="http://schemas.openxmlformats.org/officeDocument/2006/relationships/hyperlink" Target="https://stroitelcentr.ru/wp-content/uploads/2018/11/Kak-vyibrat-horoshiy-pyilesos-63-1.jpg" TargetMode="External"/><Relationship Id="rId14" Type="http://schemas.openxmlformats.org/officeDocument/2006/relationships/hyperlink" Target="https://images-na.ssl-images-amazon.com/images/I/611Npc48eML._SL1500_.jpg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s00.yaplakal.com/pics/pics_original/1/0/9/14762901.jpghttps:/s00.yaplakal.com/pics/pics_original/1/0/9/14762901.jpg" TargetMode="External"/><Relationship Id="rId13" Type="http://schemas.openxmlformats.org/officeDocument/2006/relationships/hyperlink" Target="http://www.137dzn.dounn.ru/sites/default/files/%D0%A1%20%D0%B3%D0%B0%D0%B7%D0%BE%D0%BC%20%D0%B1%D1%83%D0%B4%D1%8C%20%D0%BE%D1%81%D1%82%D0%BE%D1%80%D0%BE%D0%B6%D0%B5%D0%BD!.jpg" TargetMode="External"/><Relationship Id="rId3" Type="http://schemas.openxmlformats.org/officeDocument/2006/relationships/hyperlink" Target="https://kartinkin.net/uploads/posts/2022-03/1646721513_56-kartinkin-net-p-pdd-kartinki-detskie-60.jpg" TargetMode="External"/><Relationship Id="rId7" Type="http://schemas.openxmlformats.org/officeDocument/2006/relationships/hyperlink" Target="https://fsd.kopilkaurokov.ru/uploads/user_file_5638c1f976ecb/konspiekt-uroka-v-1-klassie-po-tiemie-tvoia-biezopasnost-v-domie_29.png" TargetMode="External"/><Relationship Id="rId12" Type="http://schemas.openxmlformats.org/officeDocument/2006/relationships/hyperlink" Target="https://ugra.ru/pics-vinylcladdingpro.files.wordpress.com/2015/10/depositphotos_46429373_s-2015.jpg?w=723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grolab.com/images/pix/Lebensmittel/Traffic-light_850.jpg" TargetMode="External"/><Relationship Id="rId11" Type="http://schemas.openxmlformats.org/officeDocument/2006/relationships/hyperlink" Target="https://media.istockphoto.com/vectors/no-medicine-pills-prohibition-sign-vector-vector-id947137820?k=20&amp;m=947137820&amp;s=612x612&amp;w=0&amp;h=WKbatv51Rn-ZNqanAatOX0_hpAtF-MY2pCAbV9SCGnc" TargetMode="External"/><Relationship Id="rId5" Type="http://schemas.openxmlformats.org/officeDocument/2006/relationships/hyperlink" Target="https://i.yapx.cc/SZOX4.jpg" TargetMode="External"/><Relationship Id="rId15" Type="http://schemas.openxmlformats.org/officeDocument/2006/relationships/hyperlink" Target="https://pp.cdn-img.wwtfm.ru/img/2-2125.jpg" TargetMode="External"/><Relationship Id="rId10" Type="http://schemas.openxmlformats.org/officeDocument/2006/relationships/hyperlink" Target="https://cool-shina.ru/wp-content/uploads/b/4/a/b4ab2b7b1d0f929f54aef9f93928f188.png" TargetMode="External"/><Relationship Id="rId4" Type="http://schemas.openxmlformats.org/officeDocument/2006/relationships/hyperlink" Target="https://sc01.alicdn.com/kf/HTB1SV9wkQyWBuNjy0Fpq6yssXXaX/200354525/HTB1SV9wkQyWBuNjy0Fpq6yssXXaX.jpg" TargetMode="External"/><Relationship Id="rId9" Type="http://schemas.openxmlformats.org/officeDocument/2006/relationships/hyperlink" Target="https://bumper-stickers.ru/31008-thickbox_default/ispolzovat-nojnicy-zapreshheno-1.jpg" TargetMode="External"/><Relationship Id="rId14" Type="http://schemas.openxmlformats.org/officeDocument/2006/relationships/hyperlink" Target="http://zauralonline.ru/media/k2/items/cache/f4446ba02a89d14ef556007f44bf6e18_XL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275856" y="3678123"/>
            <a:ext cx="25922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A50021"/>
                </a:solidFill>
                <a:latin typeface="Comic Sans MS" pitchFamily="66" charset="0"/>
                <a:cs typeface="Times New Roman" pitchFamily="18" charset="0"/>
              </a:rPr>
              <a:t>Окружающий мир. </a:t>
            </a:r>
          </a:p>
          <a:p>
            <a:pPr algn="ctr"/>
            <a:r>
              <a:rPr lang="ru-RU" sz="1600" b="1" dirty="0">
                <a:solidFill>
                  <a:srgbClr val="A50021"/>
                </a:solidFill>
                <a:latin typeface="Comic Sans MS" pitchFamily="66" charset="0"/>
                <a:cs typeface="Times New Roman" pitchFamily="18" charset="0"/>
              </a:rPr>
              <a:t>УМК</a:t>
            </a:r>
            <a:r>
              <a:rPr lang="en-US" sz="1600" b="1" dirty="0">
                <a:solidFill>
                  <a:srgbClr val="A5002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A50021"/>
                </a:solidFill>
                <a:latin typeface="Comic Sans MS" pitchFamily="66" charset="0"/>
                <a:cs typeface="Times New Roman" pitchFamily="18" charset="0"/>
              </a:rPr>
              <a:t> «Школа России»</a:t>
            </a:r>
          </a:p>
          <a:p>
            <a:pPr algn="ctr"/>
            <a:r>
              <a:rPr lang="ru-RU" sz="1600" b="1" dirty="0">
                <a:solidFill>
                  <a:srgbClr val="A50021"/>
                </a:solidFill>
                <a:latin typeface="Comic Sans MS" pitchFamily="66" charset="0"/>
                <a:cs typeface="Times New Roman" pitchFamily="18" charset="0"/>
              </a:rPr>
              <a:t>1 класс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47664" y="1844824"/>
            <a:ext cx="60486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n>
                  <a:solidFill>
                    <a:srgbClr val="0000FF"/>
                  </a:solidFill>
                </a:ln>
                <a:solidFill>
                  <a:srgbClr val="3333FF"/>
                </a:solidFill>
                <a:latin typeface="Comic Sans MS" pitchFamily="66" charset="0"/>
                <a:cs typeface="Times New Roman" pitchFamily="18" charset="0"/>
              </a:rPr>
              <a:t>«Что вокруг нас может </a:t>
            </a:r>
          </a:p>
          <a:p>
            <a:pPr algn="ctr"/>
            <a:r>
              <a:rPr lang="ru-RU" sz="4000" b="1" dirty="0">
                <a:ln>
                  <a:solidFill>
                    <a:srgbClr val="0000FF"/>
                  </a:solidFill>
                </a:ln>
                <a:solidFill>
                  <a:srgbClr val="3333FF"/>
                </a:solidFill>
                <a:latin typeface="Comic Sans MS" pitchFamily="66" charset="0"/>
                <a:cs typeface="Times New Roman" pitchFamily="18" charset="0"/>
              </a:rPr>
              <a:t>быть опасным?»</a:t>
            </a:r>
          </a:p>
        </p:txBody>
      </p:sp>
      <p:pic>
        <p:nvPicPr>
          <p:cNvPr id="10" name="Рисунок 9" descr="414131_24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8500" r="4662" b="6951"/>
          <a:stretch>
            <a:fillRect/>
          </a:stretch>
        </p:blipFill>
        <p:spPr>
          <a:xfrm flipH="1">
            <a:off x="827584" y="3068960"/>
            <a:ext cx="2376266" cy="2507257"/>
          </a:xfrm>
          <a:prstGeom prst="rect">
            <a:avLst/>
          </a:prstGeom>
        </p:spPr>
      </p:pic>
      <p:pic>
        <p:nvPicPr>
          <p:cNvPr id="11" name="Рисунок 10" descr="Рисунок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00192" y="3356992"/>
            <a:ext cx="1229611" cy="203227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8691646_40-phonoteka_org-p-fon-dlya-prezentatsii-s-ramochkoi-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1600" y="836712"/>
            <a:ext cx="72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Отгадав шараду, вы узнаете, о чём пойдёт разговор на уроке.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3568" y="2564904"/>
            <a:ext cx="777686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ОТ - Т + ПАР - Р + СН + ОСТЬ = </a:t>
            </a:r>
            <a:r>
              <a:rPr lang="ru-RU" sz="3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55776" y="3789040"/>
            <a:ext cx="4032448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Опасность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1618691646_40-phonoteka_org-p-fon-dlya-prezentatsii-s-ramochkoi-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Рисунок 10" descr="414131_24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8500" r="4662" b="6951"/>
          <a:stretch>
            <a:fillRect/>
          </a:stretch>
        </p:blipFill>
        <p:spPr>
          <a:xfrm flipH="1">
            <a:off x="1187624" y="3356992"/>
            <a:ext cx="2592288" cy="2735187"/>
          </a:xfrm>
          <a:prstGeom prst="rect">
            <a:avLst/>
          </a:prstGeom>
        </p:spPr>
      </p:pic>
      <p:pic>
        <p:nvPicPr>
          <p:cNvPr id="12" name="Рисунок 11" descr="Рисунок1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72200" y="3789040"/>
            <a:ext cx="1323462" cy="2187388"/>
          </a:xfrm>
          <a:prstGeom prst="rect">
            <a:avLst/>
          </a:prstGeom>
        </p:spPr>
      </p:pic>
      <p:sp>
        <p:nvSpPr>
          <p:cNvPr id="6" name="Выноска-облако 5"/>
          <p:cNvSpPr/>
          <p:nvPr/>
        </p:nvSpPr>
        <p:spPr>
          <a:xfrm>
            <a:off x="2339752" y="548680"/>
            <a:ext cx="5400600" cy="2808312"/>
          </a:xfrm>
          <a:prstGeom prst="cloudCallout">
            <a:avLst/>
          </a:prstGeom>
          <a:solidFill>
            <a:srgbClr val="CC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Узнаем, что даже самые обычные вещи могут быть опасными; научимся правильно переходить дорогу.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618691646_40-phonoteka_org-p-fon-dlya-prezentatsii-s-ramochkoi-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03648" y="836712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Опасность первая -</a:t>
            </a:r>
          </a:p>
        </p:txBody>
      </p:sp>
      <p:pic>
        <p:nvPicPr>
          <p:cNvPr id="7" name="Рисунок 6" descr="17512_chaynik-stadler-form-sfk-807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3608" y="4293096"/>
            <a:ext cx="1939451" cy="1700808"/>
          </a:xfrm>
          <a:prstGeom prst="rect">
            <a:avLst/>
          </a:prstGeom>
        </p:spPr>
      </p:pic>
      <p:pic>
        <p:nvPicPr>
          <p:cNvPr id="8" name="Рисунок 7" descr="iavS8cPc8TidawYMq3NmfU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525" r="29525"/>
          <a:stretch>
            <a:fillRect/>
          </a:stretch>
        </p:blipFill>
        <p:spPr>
          <a:xfrm>
            <a:off x="3707904" y="2348880"/>
            <a:ext cx="1872208" cy="2571004"/>
          </a:xfrm>
          <a:prstGeom prst="rect">
            <a:avLst/>
          </a:prstGeom>
        </p:spPr>
      </p:pic>
      <p:pic>
        <p:nvPicPr>
          <p:cNvPr id="9" name="Рисунок 8" descr="fc964b600a6b552df6dbc8fc92d6c56d.jpe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5263" r="15438"/>
          <a:stretch>
            <a:fillRect/>
          </a:stretch>
        </p:blipFill>
        <p:spPr>
          <a:xfrm>
            <a:off x="1763688" y="1772816"/>
            <a:ext cx="1182790" cy="1706792"/>
          </a:xfrm>
          <a:prstGeom prst="rect">
            <a:avLst/>
          </a:prstGeom>
        </p:spPr>
      </p:pic>
      <p:pic>
        <p:nvPicPr>
          <p:cNvPr id="10" name="Рисунок 9" descr="Kak-vyibrat-horoshiy-pyilesos-63-1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96135" y="3068960"/>
            <a:ext cx="2487175" cy="2852936"/>
          </a:xfrm>
          <a:prstGeom prst="rect">
            <a:avLst/>
          </a:prstGeom>
        </p:spPr>
      </p:pic>
      <p:pic>
        <p:nvPicPr>
          <p:cNvPr id="11" name="Рисунок 10" descr="iron_picture_3_17060209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28184" y="1700808"/>
            <a:ext cx="1604856" cy="108729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211960" y="817548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электроприборы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8691646_40-phonoteka_org-p-fon-dlya-prezentatsii-s-ramochkoi-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71600" y="826834"/>
            <a:ext cx="7200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Уходя из дома, даже из комнаты, обязательно выключай телевизор, магнитофон, утюг и другие электрические приборы.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Никогда не тяни электрический провод руками.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Ни в коем случае не подходи к оголённым проводам и не дотрагивайся до них.</a:t>
            </a:r>
          </a:p>
          <a:p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Не суй в розетку пальчик -</a:t>
            </a:r>
            <a:b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Ни девочка, ни мальчик.</a:t>
            </a:r>
          </a:p>
        </p:txBody>
      </p:sp>
      <p:pic>
        <p:nvPicPr>
          <p:cNvPr id="5" name="Рисунок 4" descr="konspiekt-uroka-v-1-klassie-po-tiemie-tvoia-biezopasnost-v-domie_2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1880" y="4149080"/>
            <a:ext cx="6094456" cy="18832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618691646_40-phonoteka_org-p-fon-dlya-prezentatsii-s-ramochkoi-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Рисунок 11" descr="scissors_svg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1600" y="2276872"/>
            <a:ext cx="2183924" cy="1368152"/>
          </a:xfrm>
          <a:prstGeom prst="rect">
            <a:avLst/>
          </a:prstGeom>
        </p:spPr>
      </p:pic>
      <p:pic>
        <p:nvPicPr>
          <p:cNvPr id="13" name="Рисунок 12" descr="EPjD0V1WkAA5r7B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2675" t="21538" r="34250" b="26488"/>
          <a:stretch>
            <a:fillRect/>
          </a:stretch>
        </p:blipFill>
        <p:spPr>
          <a:xfrm>
            <a:off x="6660232" y="2204864"/>
            <a:ext cx="1440160" cy="1440160"/>
          </a:xfrm>
          <a:prstGeom prst="rect">
            <a:avLst/>
          </a:prstGeom>
        </p:spPr>
      </p:pic>
      <p:pic>
        <p:nvPicPr>
          <p:cNvPr id="14" name="Рисунок 13" descr="knife_PNG106102.png"/>
          <p:cNvPicPr>
            <a:picLocks noChangeAspect="1"/>
          </p:cNvPicPr>
          <p:nvPr/>
        </p:nvPicPr>
        <p:blipFill>
          <a:blip r:embed="rId5" cstate="print"/>
          <a:srcRect t="37400" b="35825"/>
          <a:stretch>
            <a:fillRect/>
          </a:stretch>
        </p:blipFill>
        <p:spPr>
          <a:xfrm>
            <a:off x="5148064" y="4869160"/>
            <a:ext cx="2689412" cy="360040"/>
          </a:xfrm>
          <a:prstGeom prst="rect">
            <a:avLst/>
          </a:prstGeom>
        </p:spPr>
      </p:pic>
      <p:pic>
        <p:nvPicPr>
          <p:cNvPr id="15" name="Рисунок 14" descr="611Npc48eML._SL1500_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19672" y="4365104"/>
            <a:ext cx="2548597" cy="1512168"/>
          </a:xfrm>
          <a:prstGeom prst="rect">
            <a:avLst/>
          </a:prstGeom>
        </p:spPr>
      </p:pic>
      <p:pic>
        <p:nvPicPr>
          <p:cNvPr id="16" name="Рисунок 15" descr="c555eca0b83d11e98705f4b52011d640_2a5e775157d311eb876af4b52011d640.jpe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101" t="11151" r="22700" b="16400"/>
          <a:stretch>
            <a:fillRect/>
          </a:stretch>
        </p:blipFill>
        <p:spPr>
          <a:xfrm>
            <a:off x="3923928" y="1988840"/>
            <a:ext cx="1887862" cy="203535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403648" y="836712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Опасность вторая -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11960" y="817548"/>
            <a:ext cx="40324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острые, колющие и режущие предметы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8691646_40-phonoteka_org-p-fon-dlya-prezentatsii-s-ramochkoi-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71600" y="826834"/>
            <a:ext cx="7200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Все острые, колющие и режущие предметы обязательно надо класть на свои места.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Порядок в доме не только для красоты, но и для безопасности.</a:t>
            </a:r>
          </a:p>
          <a:p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Дом в порядке содержи:</a:t>
            </a:r>
            <a:b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Вилки, ножницы, ножи,</a:t>
            </a:r>
            <a:b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И иголки, и булавки </a:t>
            </a:r>
            <a:b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Ты на место положи!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Рисунок 4" descr="1476290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7584" y="3933056"/>
            <a:ext cx="2353166" cy="2232000"/>
          </a:xfrm>
          <a:prstGeom prst="rect">
            <a:avLst/>
          </a:prstGeom>
        </p:spPr>
      </p:pic>
      <p:pic>
        <p:nvPicPr>
          <p:cNvPr id="6" name="Рисунок 5" descr="ispolzovat-nojnicy-zapreshheno-1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l="8333" t="8333" r="8333" b="8333"/>
          <a:stretch>
            <a:fillRect/>
          </a:stretch>
        </p:blipFill>
        <p:spPr>
          <a:xfrm>
            <a:off x="3491880" y="4005064"/>
            <a:ext cx="2160240" cy="2160240"/>
          </a:xfrm>
          <a:prstGeom prst="rect">
            <a:avLst/>
          </a:prstGeom>
        </p:spPr>
      </p:pic>
      <p:pic>
        <p:nvPicPr>
          <p:cNvPr id="7" name="Рисунок 6" descr="b4ab2b7b1d0f929f54aef9f93928f188.pn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56176" y="4077072"/>
            <a:ext cx="2016224" cy="201622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618691646_40-phonoteka_org-p-fon-dlya-prezentatsii-s-ramochkoi-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03648" y="836712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Опасность третья -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11960" y="817548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лекарства</a:t>
            </a:r>
          </a:p>
        </p:txBody>
      </p:sp>
      <p:pic>
        <p:nvPicPr>
          <p:cNvPr id="6" name="Рисунок 5" descr="bb084d57dae2877c1ee96f5a5b99ebec009f393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1844824"/>
            <a:ext cx="7416824" cy="41719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8691646_40-phonoteka_org-p-fon-dlya-prezentatsii-s-ramochkoi-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71600" y="1076543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Ни в коем случае не пробуй никаких лекарств.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Неправильно принятое лекарство может оказаться ядом.</a:t>
            </a:r>
          </a:p>
        </p:txBody>
      </p:sp>
      <p:pic>
        <p:nvPicPr>
          <p:cNvPr id="5" name="Рисунок 4" descr="istockphoto-947137820-612x612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59832" y="2708920"/>
            <a:ext cx="3024336" cy="302433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8691646_40-phonoteka_org-p-fon-dlya-prezentatsii-s-ramochkoi-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depositphotos_46429373_s-2015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7624" y="2309971"/>
            <a:ext cx="2141984" cy="2141984"/>
          </a:xfrm>
          <a:prstGeom prst="rect">
            <a:avLst/>
          </a:prstGeom>
        </p:spPr>
      </p:pic>
      <p:pic>
        <p:nvPicPr>
          <p:cNvPr id="7" name="Рисунок 6" descr="С газом будь осторожен!.jpg"/>
          <p:cNvPicPr>
            <a:picLocks noChangeAspect="1"/>
          </p:cNvPicPr>
          <p:nvPr/>
        </p:nvPicPr>
        <p:blipFill>
          <a:blip r:embed="rId4" cstate="print"/>
          <a:srcRect l="1963" t="21347" r="1963" b="2751"/>
          <a:stretch>
            <a:fillRect/>
          </a:stretch>
        </p:blipFill>
        <p:spPr>
          <a:xfrm>
            <a:off x="4094973" y="1988840"/>
            <a:ext cx="4253428" cy="252028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427984" y="4758243"/>
            <a:ext cx="37444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С газом будь осторожен!</a:t>
            </a:r>
          </a:p>
          <a:p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От газа пожар возможен!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71600" y="4758243"/>
            <a:ext cx="28083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Спички детям не игрушки!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7584" y="836712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Какая ещё опасность может подстерегать нас дома?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8691646_40-phonoteka_org-p-fon-dlya-prezentatsii-s-ramochkoi-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telefony-ekstrennyh-sluzh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0792" y="548680"/>
            <a:ext cx="7871647" cy="3435647"/>
          </a:xfrm>
          <a:prstGeom prst="rect">
            <a:avLst/>
          </a:prstGeom>
        </p:spPr>
      </p:pic>
      <p:pic>
        <p:nvPicPr>
          <p:cNvPr id="6" name="Рисунок 5" descr="414131_24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8500" r="4662" b="6951"/>
          <a:stretch>
            <a:fillRect/>
          </a:stretch>
        </p:blipFill>
        <p:spPr>
          <a:xfrm flipH="1">
            <a:off x="2123728" y="4112796"/>
            <a:ext cx="1944216" cy="2051391"/>
          </a:xfrm>
          <a:prstGeom prst="rect">
            <a:avLst/>
          </a:prstGeom>
        </p:spPr>
      </p:pic>
      <p:pic>
        <p:nvPicPr>
          <p:cNvPr id="7" name="Рисунок 6" descr="Рисунок1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36096" y="4365104"/>
            <a:ext cx="979672" cy="161917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8691646_40-phonoteka_org-p-fon-dlya-prezentatsii-s-ramochkoi-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15816" y="836712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Отгадайте загадку.</a:t>
            </a:r>
            <a:endParaRPr lang="ru-RU" sz="2400" b="1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1606148"/>
            <a:ext cx="48965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Встало с краю улицы</a:t>
            </a:r>
          </a:p>
          <a:p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В длинном сапоге</a:t>
            </a:r>
          </a:p>
          <a:p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Чучело трёхглазое на одной ноге.</a:t>
            </a:r>
          </a:p>
          <a:p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Где машины движутся,</a:t>
            </a:r>
          </a:p>
          <a:p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Где сошлись пути,</a:t>
            </a:r>
          </a:p>
          <a:p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Помогает улицу</a:t>
            </a:r>
          </a:p>
          <a:p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Людям перейти.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35896" y="4509120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Светофор</a:t>
            </a:r>
          </a:p>
        </p:txBody>
      </p:sp>
      <p:pic>
        <p:nvPicPr>
          <p:cNvPr id="8" name="Рисунок 7" descr="1646721513_56-kartinkin-net-p-pdd-kartinki-detskie-60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17632" y="2636912"/>
            <a:ext cx="2514808" cy="35010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8691646_40-phonoteka_org-p-fon-dlya-prezentatsii-s-ramochkoi-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HTB1SV9wkQyWBuNjy0Fpq6yssXXaX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0050" t="9051" r="25850" b="11349"/>
          <a:stretch>
            <a:fillRect/>
          </a:stretch>
        </p:blipFill>
        <p:spPr>
          <a:xfrm>
            <a:off x="5724128" y="1556792"/>
            <a:ext cx="1954754" cy="3528392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5652120" y="5085184"/>
            <a:ext cx="2160240" cy="7560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Пешеходный светофор</a:t>
            </a:r>
          </a:p>
        </p:txBody>
      </p:sp>
      <p:pic>
        <p:nvPicPr>
          <p:cNvPr id="8" name="Рисунок 7" descr="Traffic-light_850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8654" r="27765"/>
          <a:stretch>
            <a:fillRect/>
          </a:stretch>
        </p:blipFill>
        <p:spPr>
          <a:xfrm>
            <a:off x="1763688" y="1914466"/>
            <a:ext cx="2736304" cy="2954694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1979712" y="5121272"/>
            <a:ext cx="2160000" cy="7560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Транспортный светофор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95736" y="836712"/>
            <a:ext cx="468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Какие бывают светофоры?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8691646_40-phonoteka_org-p-fon-dlya-prezentatsii-s-ramochkoi-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peshehodniy-perehod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650" t="9051" r="22438" b="17355"/>
          <a:stretch>
            <a:fillRect/>
          </a:stretch>
        </p:blipFill>
        <p:spPr>
          <a:xfrm>
            <a:off x="971600" y="1124744"/>
            <a:ext cx="3282378" cy="3240360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1691920" y="4509120"/>
            <a:ext cx="2160000" cy="7560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«Пешеходный переход»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27984" y="2132856"/>
            <a:ext cx="38164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Этот знак такого рода:</a:t>
            </a:r>
          </a:p>
          <a:p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Он на страже пешехода.</a:t>
            </a:r>
          </a:p>
          <a:p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Переходим дружно вместе</a:t>
            </a:r>
          </a:p>
          <a:p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Мы дорогу в этом месте.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8691646_40-phonoteka_org-p-fon-dlya-prezentatsii-s-ramochkoi-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f4446ba02a89d14ef556007f44bf6e18_X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12417" y="836712"/>
            <a:ext cx="5079863" cy="3384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2627784" y="4451628"/>
            <a:ext cx="38164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Эта «зебра» не живая</a:t>
            </a:r>
          </a:p>
          <a:p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И детей, и взрослых ждёт.</a:t>
            </a:r>
          </a:p>
          <a:p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Пешеходам помогает,</a:t>
            </a:r>
          </a:p>
          <a:p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Через улицу ведёт.</a:t>
            </a:r>
          </a:p>
        </p:txBody>
      </p:sp>
      <p:pic>
        <p:nvPicPr>
          <p:cNvPr id="7" name="Рисунок 6" descr="2-2125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660232" y="2492896"/>
            <a:ext cx="1998222" cy="2664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8691646_40-phonoteka_org-p-fon-dlya-prezentatsii-s-ramochkoi-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 descr="SZOX4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5351" r="18500"/>
          <a:stretch>
            <a:fillRect/>
          </a:stretch>
        </p:blipFill>
        <p:spPr>
          <a:xfrm>
            <a:off x="4139952" y="2996952"/>
            <a:ext cx="3284594" cy="319653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71600" y="1844824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Переходите дорогу по пешеходному переходу.</a:t>
            </a:r>
          </a:p>
          <a:p>
            <a:pPr marL="457200" indent="-457200">
              <a:buAutoNum type="arabicPeriod"/>
            </a:pPr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Переходите дорогу на зелёный сигнал светофора.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39752" y="836712"/>
            <a:ext cx="4464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Правила перехода дороги.</a:t>
            </a:r>
            <a:endParaRPr lang="ru-RU" sz="2400" b="1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8691646_40-phonoteka_org-p-fon-dlya-prezentatsii-s-ramochkoi-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414131_24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8500" r="4662" b="6951"/>
          <a:stretch>
            <a:fillRect/>
          </a:stretch>
        </p:blipFill>
        <p:spPr>
          <a:xfrm flipH="1">
            <a:off x="1187624" y="3573016"/>
            <a:ext cx="2592288" cy="2735187"/>
          </a:xfrm>
          <a:prstGeom prst="rect">
            <a:avLst/>
          </a:prstGeom>
        </p:spPr>
      </p:pic>
      <p:pic>
        <p:nvPicPr>
          <p:cNvPr id="6" name="Рисунок 5" descr="Рисунок1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96136" y="3789040"/>
            <a:ext cx="1323462" cy="21873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19872" y="764704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Подведём итог.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1560" y="1700808"/>
            <a:ext cx="7920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Что вокруг нас может быть опасным?</a:t>
            </a:r>
          </a:p>
          <a:p>
            <a:pPr>
              <a:buFont typeface="Wingdings" pitchFamily="2" charset="2"/>
              <a:buChar char="v"/>
            </a:pP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Докажите на примерах, что с обычными домашними предметами нужно обращаться осторожно.</a:t>
            </a:r>
          </a:p>
          <a:p>
            <a:pPr>
              <a:buFont typeface="Wingdings" pitchFamily="2" charset="2"/>
              <a:buChar char="v"/>
            </a:pP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Как правильно переходить дорогу?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8691646_40-phonoteka_org-p-fon-dlya-prezentatsii-s-ramochkoi-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2915816" y="724634"/>
            <a:ext cx="33123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Используемые источники: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261784"/>
            <a:ext cx="792088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itchFamily="18" charset="0"/>
                <a:cs typeface="Times New Roman" pitchFamily="18" charset="0"/>
                <a:hlinkClick r:id="rId3"/>
              </a:rPr>
              <a:t>https://phonoteka.org/uploads/posts/2021-04/1618691646_40-phonoteka_org-p-fon-dlya-prezentatsii-s-ramochkoi-43.jpg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фон</a:t>
            </a:r>
          </a:p>
          <a:p>
            <a:r>
              <a:rPr lang="en-US" sz="1400" dirty="0">
                <a:latin typeface="Times New Roman" pitchFamily="18" charset="0"/>
                <a:cs typeface="Times New Roman" pitchFamily="18" charset="0"/>
                <a:hlinkClick r:id="rId4"/>
              </a:rPr>
              <a:t>https://fsd.kopilkaurokov.ru/up/html/2017/05/10/k_591304efce0fc/414131_24.png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Мудрая Черепаха</a:t>
            </a:r>
          </a:p>
          <a:p>
            <a:r>
              <a:rPr lang="en-US" sz="1400" dirty="0">
                <a:latin typeface="Times New Roman" pitchFamily="18" charset="0"/>
                <a:cs typeface="Times New Roman" pitchFamily="18" charset="0"/>
                <a:hlinkClick r:id="rId5"/>
              </a:rPr>
              <a:t>https://theslide.ru/img/tmb/7/642882/dcf1f6ab4ae07b8306b731b85435e33d-800x.jpg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Муравей Вопросик</a:t>
            </a:r>
          </a:p>
          <a:p>
            <a:r>
              <a:rPr lang="en-US" sz="1400" dirty="0">
                <a:latin typeface="Times New Roman" pitchFamily="18" charset="0"/>
                <a:cs typeface="Times New Roman" pitchFamily="18" charset="0"/>
                <a:hlinkClick r:id="rId6"/>
              </a:rPr>
              <a:t>http://zabavniks.com/wp-content/uploads/2018/05/iron_picture_3_17060209.jpg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утюг</a:t>
            </a:r>
          </a:p>
          <a:p>
            <a:r>
              <a:rPr lang="en-US" sz="1400" dirty="0">
                <a:latin typeface="Times New Roman" pitchFamily="18" charset="0"/>
                <a:cs typeface="Times New Roman" pitchFamily="18" charset="0"/>
                <a:hlinkClick r:id="rId7"/>
              </a:rPr>
              <a:t>https://cdn.skidka-msk.ru/images/prodacts/sourse/17/17512_chaynik-stadler-form-sfk-807.jpg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чайник</a:t>
            </a:r>
          </a:p>
          <a:p>
            <a:r>
              <a:rPr lang="en-US" sz="1400" dirty="0">
                <a:latin typeface="Times New Roman" pitchFamily="18" charset="0"/>
                <a:cs typeface="Times New Roman" pitchFamily="18" charset="0"/>
                <a:hlinkClick r:id="rId8"/>
              </a:rPr>
              <a:t>https://cdn.mos.cms.futurecdn.net/iavS8cPc8TidawYMq3NmfU.jpg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электрическая плита</a:t>
            </a:r>
          </a:p>
          <a:p>
            <a:r>
              <a:rPr lang="en-US" sz="1400" dirty="0">
                <a:latin typeface="Times New Roman" pitchFamily="18" charset="0"/>
                <a:cs typeface="Times New Roman" pitchFamily="18" charset="0"/>
                <a:hlinkClick r:id="rId9"/>
              </a:rPr>
              <a:t>https://stroitelcentr.ru/wp-content/uploads/2018/11/Kak-vyibrat-horoshiy-pyilesos-63-1.jpg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пылесос</a:t>
            </a:r>
          </a:p>
          <a:p>
            <a:r>
              <a:rPr lang="en-US" sz="1400" dirty="0">
                <a:latin typeface="Times New Roman" pitchFamily="18" charset="0"/>
                <a:cs typeface="Times New Roman" pitchFamily="18" charset="0"/>
                <a:hlinkClick r:id="rId10"/>
              </a:rPr>
              <a:t>https://www.razsvet.ru/upload/iblock/fc9/fc964b600a6b552df6dbc8fc92d6c56d.jpeg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настольная лампа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Острые, колющие предметы:</a:t>
            </a:r>
          </a:p>
          <a:p>
            <a:r>
              <a:rPr lang="en-US" sz="1400" dirty="0">
                <a:latin typeface="Times New Roman" pitchFamily="18" charset="0"/>
                <a:cs typeface="Times New Roman" pitchFamily="18" charset="0"/>
                <a:hlinkClick r:id="rId11"/>
              </a:rPr>
              <a:t>https://free-images.com/or/61a1/scissors_svg.jpg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>
                <a:latin typeface="Times New Roman" pitchFamily="18" charset="0"/>
                <a:cs typeface="Times New Roman" pitchFamily="18" charset="0"/>
                <a:hlinkClick r:id="rId12"/>
              </a:rPr>
              <a:t>https://pbs.twimg.com/media/EPjD0V1WkAA5r7B.jpg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>
                <a:latin typeface="Times New Roman" pitchFamily="18" charset="0"/>
                <a:cs typeface="Times New Roman" pitchFamily="18" charset="0"/>
                <a:hlinkClick r:id="rId13"/>
              </a:rPr>
              <a:t>https://pngimg.com/uploads/knife/knife_PNG106102.png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>
                <a:latin typeface="Times New Roman" pitchFamily="18" charset="0"/>
                <a:cs typeface="Times New Roman" pitchFamily="18" charset="0"/>
                <a:hlinkClick r:id="rId14"/>
              </a:rPr>
              <a:t>https://images-na.ssl-images-amazon.com/images/I/611Npc48eML._SL1500_.jpg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>
                <a:latin typeface="Times New Roman" pitchFamily="18" charset="0"/>
                <a:cs typeface="Times New Roman" pitchFamily="18" charset="0"/>
                <a:hlinkClick r:id="rId15"/>
              </a:rPr>
              <a:t>https://remstroyvniis.ru/wp-content/uploads/2022/01/c555eca0b83d11e98705f4b52011d640_2a5e775157d311eb876af4b52011d640.jpeg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>
                <a:latin typeface="Times New Roman" pitchFamily="18" charset="0"/>
                <a:cs typeface="Times New Roman" pitchFamily="18" charset="0"/>
                <a:hlinkClick r:id="rId16"/>
              </a:rPr>
              <a:t>https://doc-tv.ru/upload/images/original/bb/bb084d57dae2877c1ee96f5a5b99ebec009f393c.jpg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лекарства</a:t>
            </a:r>
          </a:p>
          <a:p>
            <a:r>
              <a:rPr lang="en-US" sz="1400" dirty="0">
                <a:latin typeface="Times New Roman" pitchFamily="18" charset="0"/>
                <a:cs typeface="Times New Roman" pitchFamily="18" charset="0"/>
                <a:hlinkClick r:id="rId17"/>
              </a:rPr>
              <a:t>http://xn---15-5cdab4dicke4a8a9gxe.xn--90ahalgvkre.xn--p1ai/wp-content/uploads/2018/09/telefony-ekstrennyh-sluzhb.jpg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номера экстренных служб</a:t>
            </a:r>
          </a:p>
          <a:p>
            <a:r>
              <a:rPr lang="en-US" sz="1400" dirty="0">
                <a:latin typeface="Times New Roman" pitchFamily="18" charset="0"/>
                <a:cs typeface="Times New Roman" pitchFamily="18" charset="0"/>
                <a:hlinkClick r:id="rId18"/>
              </a:rPr>
              <a:t>https://dvd-auto.ru/800/600/https/volsk64.ru/wp-content/uploads/2016/01/peshehodniy-perehod.jpg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«Пешеходный переход»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8691646_40-phonoteka_org-p-fon-dlya-prezentatsii-s-ramochkoi-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83568" y="692696"/>
            <a:ext cx="784887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Светофор:</a:t>
            </a:r>
          </a:p>
          <a:p>
            <a:r>
              <a:rPr lang="en-US" sz="1400" dirty="0">
                <a:latin typeface="Times New Roman" pitchFamily="18" charset="0"/>
                <a:cs typeface="Times New Roman" pitchFamily="18" charset="0"/>
                <a:hlinkClick r:id="rId3"/>
              </a:rPr>
              <a:t>https://kartinkin.net/uploads/posts/2022-03/1646721513_56-kartinkin-net-p-pdd-kartinki-detskie-60.jpg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>
                <a:latin typeface="Times New Roman" pitchFamily="18" charset="0"/>
                <a:cs typeface="Times New Roman" pitchFamily="18" charset="0"/>
                <a:hlinkClick r:id="rId4"/>
              </a:rPr>
              <a:t>https://sc01.alicdn.com/kf/HTB1SV9wkQyWBuNjy0Fpq6yssXXaX/200354525/HTB1SV9wkQyWBuNjy0Fpq6yssXXaX.jpg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>
                <a:latin typeface="Times New Roman" pitchFamily="18" charset="0"/>
                <a:cs typeface="Times New Roman" pitchFamily="18" charset="0"/>
                <a:hlinkClick r:id="rId5"/>
              </a:rPr>
              <a:t>https://i.yapx.cc/SZOX4.jpg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>
                <a:latin typeface="Times New Roman" pitchFamily="18" charset="0"/>
                <a:cs typeface="Times New Roman" pitchFamily="18" charset="0"/>
                <a:hlinkClick r:id="rId6"/>
              </a:rPr>
              <a:t>https://www.agrolab.com/images/pix/Lebensmittel/Traffic-light_850.jpg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Знаки: </a:t>
            </a:r>
          </a:p>
          <a:p>
            <a:r>
              <a:rPr lang="en-US" sz="1400" dirty="0">
                <a:latin typeface="Times New Roman" pitchFamily="18" charset="0"/>
                <a:cs typeface="Times New Roman" pitchFamily="18" charset="0"/>
                <a:hlinkClick r:id="rId7"/>
              </a:rPr>
              <a:t>https://fsd.kopilkaurokov.ru/uploads/user_file_5638c1f976ecb/konspiekt-uroka-v-1-klassie-po-tiemie-tvoia-biezopasnost-v-domie_29.png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>
                <a:latin typeface="Times New Roman" pitchFamily="18" charset="0"/>
                <a:cs typeface="Times New Roman" pitchFamily="18" charset="0"/>
                <a:hlinkClick r:id="rId8"/>
              </a:rPr>
              <a:t>https://s00.yaplakal.com/pics/pics_original/1/0/9/14762901.jpghttps://s00.yaplakal.com/pics/pics_original/1/0/9/14762901.jpg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>
                <a:latin typeface="Times New Roman" pitchFamily="18" charset="0"/>
                <a:cs typeface="Times New Roman" pitchFamily="18" charset="0"/>
                <a:hlinkClick r:id="rId9"/>
              </a:rPr>
              <a:t>https://bumper-stickers.ru/31008-thickbox_default/ispolzovat-nojnicy-zapreshheno-1.jpg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>
                <a:latin typeface="Times New Roman" pitchFamily="18" charset="0"/>
                <a:cs typeface="Times New Roman" pitchFamily="18" charset="0"/>
                <a:hlinkClick r:id="rId10"/>
              </a:rPr>
              <a:t>https://cool-shina.ru/wp-content/uploads/b/4/a/b4ab2b7b1d0f929f54aef9f93928f188.png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>
                <a:latin typeface="Times New Roman" pitchFamily="18" charset="0"/>
                <a:cs typeface="Times New Roman" pitchFamily="18" charset="0"/>
                <a:hlinkClick r:id="rId11"/>
              </a:rPr>
              <a:t>https://media.istockphoto.com/vectors/no-medicine-pills-prohibition-sign-vector-vector-id947137820?k=20&amp;m=947137820&amp;s=612x612&amp;w=0&amp;h=WKbatv51Rn-ZNqanAatOX0_hpAtF-MY2pCAbV9SCGnc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=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>
                <a:latin typeface="Times New Roman" pitchFamily="18" charset="0"/>
                <a:cs typeface="Times New Roman" pitchFamily="18" charset="0"/>
                <a:hlinkClick r:id="rId12"/>
              </a:rPr>
              <a:t>https://ugra.ru/pics-vinylcladdingpro.files.wordpress.com/2015/10/depositphotos_46429373_s-2015.jpg?w=723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>
                <a:latin typeface="Times New Roman" pitchFamily="18" charset="0"/>
                <a:cs typeface="Times New Roman" pitchFamily="18" charset="0"/>
                <a:hlinkClick r:id="rId13"/>
              </a:rPr>
              <a:t>http://www.137dzn.dounn.ru/sites/default/files/%D0%A1%20%D0%B3%D0%B0%D0%B7%D0%BE%D0%BC%20%D0%B1%D1%83%D0%B4%D1%8C%20%D0%BE%D1%81%D1%82%D0%BE%D1%80%D0%BE%D0%B6%D0%B5%D0%BD!.jpg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газ </a:t>
            </a:r>
          </a:p>
          <a:p>
            <a:r>
              <a:rPr lang="en-US" sz="1400" dirty="0">
                <a:latin typeface="Times New Roman" pitchFamily="18" charset="0"/>
                <a:cs typeface="Times New Roman" pitchFamily="18" charset="0"/>
                <a:hlinkClick r:id="rId14"/>
              </a:rPr>
              <a:t>http://zauralonline.ru/media/k2/items/cache/f4446ba02a89d14ef556007f44bf6e18_XL.jpg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пешеходная дорожка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>
                <a:latin typeface="Times New Roman" pitchFamily="18" charset="0"/>
                <a:cs typeface="Times New Roman" pitchFamily="18" charset="0"/>
                <a:hlinkClick r:id="rId15"/>
              </a:rPr>
              <a:t>https://pp.cdn-img.wwtfm.ru/img/2-2125.jpg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зебра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1783</TotalTime>
  <Words>1009</Words>
  <Application>Microsoft Office PowerPoint</Application>
  <PresentationFormat>Экран (4:3)</PresentationFormat>
  <Paragraphs>90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Comic Sans MS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</cp:lastModifiedBy>
  <cp:revision>374</cp:revision>
  <dcterms:created xsi:type="dcterms:W3CDTF">2022-08-22T17:09:23Z</dcterms:created>
  <dcterms:modified xsi:type="dcterms:W3CDTF">2024-11-10T14:43:48Z</dcterms:modified>
</cp:coreProperties>
</file>