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7" r:id="rId2"/>
    <p:sldId id="261" r:id="rId3"/>
    <p:sldId id="262" r:id="rId4"/>
    <p:sldId id="263" r:id="rId5"/>
    <p:sldId id="264" r:id="rId6"/>
    <p:sldId id="265"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9A2EA55-6D37-40E1-947A-FCA9226BA9A5}" type="datetimeFigureOut">
              <a:rPr lang="ru-RU" smtClean="0"/>
              <a:t>06.11.2024</a:t>
            </a:fld>
            <a:endParaRPr lang="ru-RU"/>
          </a:p>
        </p:txBody>
      </p:sp>
      <p:sp>
        <p:nvSpPr>
          <p:cNvPr id="5" name="Footer Placeholder 4"/>
          <p:cNvSpPr>
            <a:spLocks noGrp="1"/>
          </p:cNvSpPr>
          <p:nvPr>
            <p:ph type="ftr" sz="quarter" idx="11"/>
          </p:nvPr>
        </p:nvSpPr>
        <p:spPr>
          <a:xfrm>
            <a:off x="2692397" y="5037663"/>
            <a:ext cx="5214635" cy="279400"/>
          </a:xfrm>
        </p:spPr>
        <p:txBody>
          <a:bodyPr/>
          <a:lstStyle/>
          <a:p>
            <a:endParaRPr lang="ru-RU"/>
          </a:p>
        </p:txBody>
      </p:sp>
      <p:sp>
        <p:nvSpPr>
          <p:cNvPr id="6" name="Slide Number Placeholder 5"/>
          <p:cNvSpPr>
            <a:spLocks noGrp="1"/>
          </p:cNvSpPr>
          <p:nvPr>
            <p:ph type="sldNum" sz="quarter" idx="12"/>
          </p:nvPr>
        </p:nvSpPr>
        <p:spPr>
          <a:xfrm>
            <a:off x="8956900" y="5037663"/>
            <a:ext cx="551167" cy="279400"/>
          </a:xfrm>
        </p:spPr>
        <p:txBody>
          <a:bodyPr/>
          <a:lstStyle/>
          <a:p>
            <a:fld id="{99009953-C2C2-44CA-A958-B9C6CBE8A2F4}" type="slidenum">
              <a:rPr lang="ru-RU" smtClean="0"/>
              <a:t>‹#›</a:t>
            </a:fld>
            <a:endParaRPr lang="ru-RU"/>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8990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9A2EA55-6D37-40E1-947A-FCA9226BA9A5}" type="datetimeFigureOut">
              <a:rPr lang="ru-RU" smtClean="0"/>
              <a:t>06.11.2024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9009953-C2C2-44CA-A958-B9C6CBE8A2F4}" type="slidenum">
              <a:rPr lang="ru-RU" smtClean="0"/>
              <a:t>‹#›</a:t>
            </a:fld>
            <a:endParaRPr lang="ru-RU"/>
          </a:p>
        </p:txBody>
      </p:sp>
    </p:spTree>
    <p:extLst>
      <p:ext uri="{BB962C8B-B14F-4D97-AF65-F5344CB8AC3E}">
        <p14:creationId xmlns:p14="http://schemas.microsoft.com/office/powerpoint/2010/main" val="1498020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9A2EA55-6D37-40E1-947A-FCA9226BA9A5}" type="datetimeFigureOut">
              <a:rPr lang="ru-RU" smtClean="0"/>
              <a:t>06.11.2024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9009953-C2C2-44CA-A958-B9C6CBE8A2F4}" type="slidenum">
              <a:rPr lang="ru-RU" smtClean="0"/>
              <a:t>‹#›</a:t>
            </a:fld>
            <a:endParaRPr lang="ru-RU"/>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944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9A2EA55-6D37-40E1-947A-FCA9226BA9A5}" type="datetimeFigureOut">
              <a:rPr lang="ru-RU" smtClean="0"/>
              <a:t>06.11.2024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9009953-C2C2-44CA-A958-B9C6CBE8A2F4}" type="slidenum">
              <a:rPr lang="ru-RU" smtClean="0"/>
              <a:t>‹#›</a:t>
            </a:fld>
            <a:endParaRPr lang="ru-RU"/>
          </a:p>
        </p:txBody>
      </p:sp>
    </p:spTree>
    <p:extLst>
      <p:ext uri="{BB962C8B-B14F-4D97-AF65-F5344CB8AC3E}">
        <p14:creationId xmlns:p14="http://schemas.microsoft.com/office/powerpoint/2010/main" val="2789795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9A2EA55-6D37-40E1-947A-FCA9226BA9A5}" type="datetimeFigureOut">
              <a:rPr lang="ru-RU" smtClean="0"/>
              <a:t>06.11.2024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9009953-C2C2-44CA-A958-B9C6CBE8A2F4}" type="slidenum">
              <a:rPr lang="ru-RU" smtClean="0"/>
              <a:t>‹#›</a:t>
            </a:fld>
            <a:endParaRPr lang="ru-RU"/>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0676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9A2EA55-6D37-40E1-947A-FCA9226BA9A5}" type="datetimeFigureOut">
              <a:rPr lang="ru-RU" smtClean="0"/>
              <a:t>06.11.2024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9009953-C2C2-44CA-A958-B9C6CBE8A2F4}"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1862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A2EA55-6D37-40E1-947A-FCA9226BA9A5}" type="datetimeFigureOut">
              <a:rPr lang="ru-RU" smtClean="0"/>
              <a:t>06.11.2024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9009953-C2C2-44CA-A958-B9C6CBE8A2F4}" type="slidenum">
              <a:rPr lang="ru-RU" smtClean="0"/>
              <a:t>‹#›</a:t>
            </a:fld>
            <a:endParaRPr lang="ru-RU"/>
          </a:p>
        </p:txBody>
      </p:sp>
    </p:spTree>
    <p:extLst>
      <p:ext uri="{BB962C8B-B14F-4D97-AF65-F5344CB8AC3E}">
        <p14:creationId xmlns:p14="http://schemas.microsoft.com/office/powerpoint/2010/main" val="3234639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9A2EA55-6D37-40E1-947A-FCA9226BA9A5}" type="datetimeFigureOut">
              <a:rPr lang="ru-RU" smtClean="0"/>
              <a:t>06.11.2024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9009953-C2C2-44CA-A958-B9C6CBE8A2F4}" type="slidenum">
              <a:rPr lang="ru-RU" smtClean="0"/>
              <a:t>‹#›</a:t>
            </a:fld>
            <a:endParaRPr lang="ru-RU"/>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566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smtClean="0"/>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9A2EA55-6D37-40E1-947A-FCA9226BA9A5}" type="datetimeFigureOut">
              <a:rPr lang="ru-RU" smtClean="0"/>
              <a:t>06.11.2024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9009953-C2C2-44CA-A958-B9C6CBE8A2F4}" type="slidenum">
              <a:rPr lang="ru-RU" smtClean="0"/>
              <a:t>‹#›</a:t>
            </a:fld>
            <a:endParaRPr lang="ru-RU"/>
          </a:p>
        </p:txBody>
      </p:sp>
    </p:spTree>
    <p:extLst>
      <p:ext uri="{BB962C8B-B14F-4D97-AF65-F5344CB8AC3E}">
        <p14:creationId xmlns:p14="http://schemas.microsoft.com/office/powerpoint/2010/main" val="1112350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9A2EA55-6D37-40E1-947A-FCA9226BA9A5}" type="datetimeFigureOut">
              <a:rPr lang="ru-RU" smtClean="0"/>
              <a:t>06.11.2024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9009953-C2C2-44CA-A958-B9C6CBE8A2F4}" type="slidenum">
              <a:rPr lang="ru-RU" smtClean="0"/>
              <a:t>‹#›</a:t>
            </a:fld>
            <a:endParaRPr lang="ru-RU"/>
          </a:p>
        </p:txBody>
      </p:sp>
    </p:spTree>
    <p:extLst>
      <p:ext uri="{BB962C8B-B14F-4D97-AF65-F5344CB8AC3E}">
        <p14:creationId xmlns:p14="http://schemas.microsoft.com/office/powerpoint/2010/main" val="360227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9A2EA55-6D37-40E1-947A-FCA9226BA9A5}" type="datetimeFigureOut">
              <a:rPr lang="ru-RU" smtClean="0"/>
              <a:t>06.11.2024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9009953-C2C2-44CA-A958-B9C6CBE8A2F4}" type="slidenum">
              <a:rPr lang="ru-RU" smtClean="0"/>
              <a:t>‹#›</a:t>
            </a:fld>
            <a:endParaRPr lang="ru-RU"/>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5025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9A2EA55-6D37-40E1-947A-FCA9226BA9A5}" type="datetimeFigureOut">
              <a:rPr lang="ru-RU" smtClean="0"/>
              <a:t>06.11.2024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9009953-C2C2-44CA-A958-B9C6CBE8A2F4}" type="slidenum">
              <a:rPr lang="ru-RU" smtClean="0"/>
              <a:t>‹#›</a:t>
            </a:fld>
            <a:endParaRPr lang="ru-RU"/>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38861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9A2EA55-6D37-40E1-947A-FCA9226BA9A5}" type="datetimeFigureOut">
              <a:rPr lang="ru-RU" smtClean="0"/>
              <a:t>06.11.2024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9009953-C2C2-44CA-A958-B9C6CBE8A2F4}" type="slidenum">
              <a:rPr lang="ru-RU" smtClean="0"/>
              <a:t>‹#›</a:t>
            </a:fld>
            <a:endParaRPr lang="ru-RU"/>
          </a:p>
        </p:txBody>
      </p:sp>
    </p:spTree>
    <p:extLst>
      <p:ext uri="{BB962C8B-B14F-4D97-AF65-F5344CB8AC3E}">
        <p14:creationId xmlns:p14="http://schemas.microsoft.com/office/powerpoint/2010/main" val="2826134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9A2EA55-6D37-40E1-947A-FCA9226BA9A5}" type="datetimeFigureOut">
              <a:rPr lang="ru-RU" smtClean="0"/>
              <a:t>06.11.2024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9009953-C2C2-44CA-A958-B9C6CBE8A2F4}" type="slidenum">
              <a:rPr lang="ru-RU" smtClean="0"/>
              <a:t>‹#›</a:t>
            </a:fld>
            <a:endParaRPr lang="ru-RU"/>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3366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9A2EA55-6D37-40E1-947A-FCA9226BA9A5}" type="datetimeFigureOut">
              <a:rPr lang="ru-RU" smtClean="0"/>
              <a:t>06.11.2024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9009953-C2C2-44CA-A958-B9C6CBE8A2F4}" type="slidenum">
              <a:rPr lang="ru-RU" smtClean="0"/>
              <a:t>‹#›</a:t>
            </a:fld>
            <a:endParaRPr lang="ru-RU"/>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32790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9A2EA55-6D37-40E1-947A-FCA9226BA9A5}" type="datetimeFigureOut">
              <a:rPr lang="ru-RU" smtClean="0"/>
              <a:t>06.11.2024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9009953-C2C2-44CA-A958-B9C6CBE8A2F4}"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7231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9A2EA55-6D37-40E1-947A-FCA9226BA9A5}" type="datetimeFigureOut">
              <a:rPr lang="ru-RU" smtClean="0"/>
              <a:t>06.11.2024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9009953-C2C2-44CA-A958-B9C6CBE8A2F4}" type="slidenum">
              <a:rPr lang="ru-RU" smtClean="0"/>
              <a:t>‹#›</a:t>
            </a:fld>
            <a:endParaRPr lang="ru-RU"/>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1645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609600"/>
            <a:ext cx="103632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914400" y="1981200"/>
            <a:ext cx="508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981200"/>
            <a:ext cx="508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9"/>
          <p:cNvSpPr>
            <a:spLocks noGrp="1"/>
          </p:cNvSpPr>
          <p:nvPr>
            <p:ph type="dt" sz="half" idx="10"/>
          </p:nvPr>
        </p:nvSpPr>
        <p:spPr/>
        <p:txBody>
          <a:bodyPr/>
          <a:lstStyle>
            <a:lvl1pPr>
              <a:defRPr/>
            </a:lvl1pPr>
          </a:lstStyle>
          <a:p>
            <a:pPr>
              <a:defRPr/>
            </a:pPr>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896EC376-E327-4485-AD33-989B1BB6E82C}" type="slidenum">
              <a:rPr lang="ru-RU" altLang="ru-RU"/>
              <a:pPr>
                <a:defRPr/>
              </a:pPr>
              <a:t>‹#›</a:t>
            </a:fld>
            <a:endParaRPr lang="ru-RU" altLang="ru-RU"/>
          </a:p>
        </p:txBody>
      </p:sp>
    </p:spTree>
    <p:extLst>
      <p:ext uri="{BB962C8B-B14F-4D97-AF65-F5344CB8AC3E}">
        <p14:creationId xmlns:p14="http://schemas.microsoft.com/office/powerpoint/2010/main" val="3621186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9A2EA55-6D37-40E1-947A-FCA9226BA9A5}" type="datetimeFigureOut">
              <a:rPr lang="ru-RU" smtClean="0"/>
              <a:t>06.11.2024</a:t>
            </a:fld>
            <a:endParaRPr lang="ru-RU"/>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9009953-C2C2-44CA-A958-B9C6CBE8A2F4}" type="slidenum">
              <a:rPr lang="ru-RU" smtClean="0"/>
              <a:t>‹#›</a:t>
            </a:fld>
            <a:endParaRPr lang="ru-RU"/>
          </a:p>
        </p:txBody>
      </p:sp>
    </p:spTree>
    <p:extLst>
      <p:ext uri="{BB962C8B-B14F-4D97-AF65-F5344CB8AC3E}">
        <p14:creationId xmlns:p14="http://schemas.microsoft.com/office/powerpoint/2010/main" val="158741941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google.ru/imgres?imgurl=http://futbol-1960.ru/i/news/37498.jpg&amp;imgrefurl=http://futbol-1960.ru/euro2008/news/37498.html&amp;h=500&amp;w=371&amp;sz=73&amp;tbnid=xak0c5GYsMrRiM:&amp;tbnh=261&amp;tbnw=194&amp;prev=/images%3Fq%3D%25D1%2584%25D0%25BE%25D1%2582%25D0%25BE%25D0%25B3%25D1%2580%25D0%25B0%25D1%2584%25D0%25B8%25D0%25B8%2B%25D0%25BF%25D1%2580%25D0%25B5%25D0%25B7%25D0%25B8%25D0%25B4%25D0%25B5%25D0%25BD%25D1%2582%25D0%25B0%2B%25D0%25BC%25D0%25B5%25D0%25B4%25D0%25B2%25D0%25B5%25D0%25B4%25D0%25B5%25D0%25B2%25D0%25B0&amp;hl=ru&amp;usg=__74iwFWOC5Z7n0q0xP7DcO_ZZLVk=&amp;ei=ov6PS5LbLZ-YmwO36LyVCw&amp;sa=X&amp;oi=image_result&amp;resnum=1&amp;ct=image&amp;ved=0CAoQ9QEwA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kakprosto.ru/kak-833687-sup-iz-govyazhih-pochek"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kakprosto.ru/kak-58724-kak-gotovit-kuhu" TargetMode="External"/><Relationship Id="rId2" Type="http://schemas.openxmlformats.org/officeDocument/2006/relationships/hyperlink" Target="https://www.kakprosto.ru/kak-816631-kakie-blyuda-schitayutsya-iskonno-russkimi" TargetMode="Externa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2"/>
          <p:cNvSpPr>
            <a:spLocks noChangeArrowheads="1" noChangeShapeType="1" noTextEdit="1"/>
          </p:cNvSpPr>
          <p:nvPr/>
        </p:nvSpPr>
        <p:spPr bwMode="auto">
          <a:xfrm>
            <a:off x="2063751" y="549275"/>
            <a:ext cx="7591425" cy="2057400"/>
          </a:xfrm>
          <a:prstGeom prst="rect">
            <a:avLst/>
          </a:prstGeom>
        </p:spPr>
        <p:txBody>
          <a:bodyPr wrap="none" fromWordArt="1">
            <a:prstTxWarp prst="textPlain">
              <a:avLst>
                <a:gd name="adj" fmla="val 50000"/>
              </a:avLst>
            </a:prstTxWarp>
          </a:bodyPr>
          <a:lstStyle/>
          <a:p>
            <a:pPr algn="ctr"/>
            <a:r>
              <a:rPr lang="ru-RU" sz="6600" b="1" kern="10">
                <a:ln w="19050">
                  <a:solidFill>
                    <a:srgbClr val="FF0000"/>
                  </a:solidFill>
                  <a:round/>
                  <a:headEnd/>
                  <a:tailEnd/>
                </a:ln>
                <a:solidFill>
                  <a:srgbClr val="0066CC"/>
                </a:solidFill>
                <a:effectLst>
                  <a:outerShdw dist="35921" dir="2700000" algn="ctr" rotWithShape="0">
                    <a:srgbClr val="990000"/>
                  </a:outerShdw>
                </a:effectLst>
                <a:latin typeface="Impact" panose="020B0806030902050204" pitchFamily="34" charset="0"/>
              </a:rPr>
              <a:t>Тема: "Россия - наша Родина"</a:t>
            </a:r>
          </a:p>
        </p:txBody>
      </p:sp>
      <p:pic>
        <p:nvPicPr>
          <p:cNvPr id="3075" name="Picture 3" descr="other_0029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9" y="2781300"/>
            <a:ext cx="5113337"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descr="4a4ca0b61c252c3c97d2b2265ac9550b"/>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144000" y="2852738"/>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5" descr="ирири"/>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9600" y="4221163"/>
            <a:ext cx="316865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0360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61"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458" y="598498"/>
            <a:ext cx="10789920" cy="5680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2" name="WordArt 18"/>
          <p:cNvSpPr>
            <a:spLocks noChangeArrowheads="1" noChangeShapeType="1" noTextEdit="1"/>
          </p:cNvSpPr>
          <p:nvPr/>
        </p:nvSpPr>
        <p:spPr bwMode="auto">
          <a:xfrm>
            <a:off x="2279650" y="2349501"/>
            <a:ext cx="7200900" cy="2017713"/>
          </a:xfrm>
          <a:prstGeom prst="rect">
            <a:avLst/>
          </a:prstGeom>
        </p:spPr>
        <p:txBody>
          <a:bodyPr wrap="none" fromWordArt="1">
            <a:prstTxWarp prst="textPlain">
              <a:avLst>
                <a:gd name="adj" fmla="val 50000"/>
              </a:avLst>
            </a:prstTxWarp>
          </a:bodyPr>
          <a:lstStyle/>
          <a:p>
            <a:pPr algn="ctr"/>
            <a:r>
              <a:rPr lang="ru-RU" sz="5400" b="1" kern="10" dirty="0">
                <a:ln w="19050">
                  <a:solidFill>
                    <a:srgbClr val="FFFF00"/>
                  </a:solidFill>
                  <a:round/>
                  <a:headEnd/>
                  <a:tailEnd/>
                </a:ln>
                <a:solidFill>
                  <a:srgbClr val="FF0000"/>
                </a:solidFill>
                <a:effectLst>
                  <a:outerShdw dist="35921" dir="2700000" algn="ctr" rotWithShape="0">
                    <a:srgbClr val="990000"/>
                  </a:outerShdw>
                </a:effectLst>
                <a:latin typeface="Impact" panose="020B0806030902050204" pitchFamily="34" charset="0"/>
              </a:rPr>
              <a:t>РОССИЯ</a:t>
            </a:r>
          </a:p>
        </p:txBody>
      </p:sp>
    </p:spTree>
    <p:extLst>
      <p:ext uri="{BB962C8B-B14F-4D97-AF65-F5344CB8AC3E}">
        <p14:creationId xmlns:p14="http://schemas.microsoft.com/office/powerpoint/2010/main" val="1297927038"/>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6161"/>
                                        </p:tgtEl>
                                        <p:attrNameLst>
                                          <p:attrName>style.visibility</p:attrName>
                                        </p:attrNameLst>
                                      </p:cBhvr>
                                      <p:to>
                                        <p:strVal val="visible"/>
                                      </p:to>
                                    </p:set>
                                    <p:animEffect transition="in" filter="fade">
                                      <p:cBhvr>
                                        <p:cTn id="7" dur="1000"/>
                                        <p:tgtEl>
                                          <p:spTgt spid="6161"/>
                                        </p:tgtEl>
                                      </p:cBhvr>
                                    </p:animEffect>
                                    <p:anim calcmode="lin" valueType="num">
                                      <p:cBhvr>
                                        <p:cTn id="8" dur="1000" fill="hold"/>
                                        <p:tgtEl>
                                          <p:spTgt spid="6161"/>
                                        </p:tgtEl>
                                        <p:attrNameLst>
                                          <p:attrName>ppt_x</p:attrName>
                                        </p:attrNameLst>
                                      </p:cBhvr>
                                      <p:tavLst>
                                        <p:tav tm="0">
                                          <p:val>
                                            <p:strVal val="#ppt_x"/>
                                          </p:val>
                                        </p:tav>
                                        <p:tav tm="100000">
                                          <p:val>
                                            <p:strVal val="#ppt_x"/>
                                          </p:val>
                                        </p:tav>
                                      </p:tavLst>
                                    </p:anim>
                                    <p:anim calcmode="lin" valueType="num">
                                      <p:cBhvr>
                                        <p:cTn id="9" dur="1000" fill="hold"/>
                                        <p:tgtEl>
                                          <p:spTgt spid="6161"/>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6162"/>
                                        </p:tgtEl>
                                        <p:attrNameLst>
                                          <p:attrName>style.visibility</p:attrName>
                                        </p:attrNameLst>
                                      </p:cBhvr>
                                      <p:to>
                                        <p:strVal val="visible"/>
                                      </p:to>
                                    </p:set>
                                    <p:animScale>
                                      <p:cBhvr>
                                        <p:cTn id="14" dur="1000" decel="50000" fill="hold">
                                          <p:stCondLst>
                                            <p:cond delay="0"/>
                                          </p:stCondLst>
                                        </p:cTn>
                                        <p:tgtEl>
                                          <p:spTgt spid="61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6162"/>
                                        </p:tgtEl>
                                        <p:attrNameLst>
                                          <p:attrName>ppt_x</p:attrName>
                                          <p:attrName>ppt_y</p:attrName>
                                        </p:attrNameLst>
                                      </p:cBhvr>
                                    </p:animMotion>
                                    <p:animEffect transition="in" filter="fade">
                                      <p:cBhvr>
                                        <p:cTn id="16" dur="1000"/>
                                        <p:tgtEl>
                                          <p:spTgt spid="6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1279613" y="3467101"/>
            <a:ext cx="16732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ru-RU" altLang="ru-RU" sz="3200" b="1" i="1" dirty="0">
                <a:solidFill>
                  <a:srgbClr val="FF0000"/>
                </a:solidFill>
                <a:cs typeface="Arial" panose="020B0604020202020204" pitchFamily="34" charset="0"/>
              </a:rPr>
              <a:t>Москва</a:t>
            </a:r>
          </a:p>
        </p:txBody>
      </p:sp>
      <p:sp>
        <p:nvSpPr>
          <p:cNvPr id="12291" name="Text Box 3"/>
          <p:cNvSpPr txBox="1">
            <a:spLocks noChangeArrowheads="1"/>
          </p:cNvSpPr>
          <p:nvPr/>
        </p:nvSpPr>
        <p:spPr bwMode="auto">
          <a:xfrm>
            <a:off x="804863" y="4482447"/>
            <a:ext cx="511175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ru-RU" altLang="ru-RU" sz="2400" b="1" dirty="0">
                <a:solidFill>
                  <a:schemeClr val="accent2"/>
                </a:solidFill>
                <a:cs typeface="Arial" panose="020B0604020202020204" pitchFamily="34" charset="0"/>
              </a:rPr>
              <a:t>Москва – это Красная площадь.</a:t>
            </a:r>
          </a:p>
          <a:p>
            <a:pPr eaLnBrk="1" hangingPunct="1"/>
            <a:r>
              <a:rPr lang="ru-RU" altLang="ru-RU" sz="2400" b="1" dirty="0">
                <a:solidFill>
                  <a:schemeClr val="accent2"/>
                </a:solidFill>
                <a:cs typeface="Arial" panose="020B0604020202020204" pitchFamily="34" charset="0"/>
              </a:rPr>
              <a:t>Москва – это башни Кремля.</a:t>
            </a:r>
          </a:p>
          <a:p>
            <a:pPr eaLnBrk="1" hangingPunct="1"/>
            <a:r>
              <a:rPr lang="ru-RU" altLang="ru-RU" sz="2400" b="1" dirty="0">
                <a:solidFill>
                  <a:schemeClr val="accent2"/>
                </a:solidFill>
                <a:cs typeface="Arial" panose="020B0604020202020204" pitchFamily="34" charset="0"/>
              </a:rPr>
              <a:t>Москва – это сердце России,</a:t>
            </a:r>
          </a:p>
          <a:p>
            <a:pPr eaLnBrk="1" hangingPunct="1"/>
            <a:r>
              <a:rPr lang="ru-RU" altLang="ru-RU" sz="2400" b="1" dirty="0">
                <a:solidFill>
                  <a:schemeClr val="accent2"/>
                </a:solidFill>
                <a:cs typeface="Arial" panose="020B0604020202020204" pitchFamily="34" charset="0"/>
              </a:rPr>
              <a:t>Которое любит тебя.</a:t>
            </a:r>
          </a:p>
          <a:p>
            <a:pPr eaLnBrk="1" hangingPunct="1"/>
            <a:endParaRPr lang="ru-RU" altLang="ru-RU" sz="2400" b="1" dirty="0">
              <a:solidFill>
                <a:schemeClr val="accent2"/>
              </a:solidFill>
              <a:cs typeface="Arial" panose="020B0604020202020204" pitchFamily="34" charset="0"/>
            </a:endParaRPr>
          </a:p>
        </p:txBody>
      </p:sp>
      <p:pic>
        <p:nvPicPr>
          <p:cNvPr id="12292" name="Picture 4" descr="moscow_000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2806" y="1778924"/>
            <a:ext cx="4587551" cy="3987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5" descr="герб Москв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2709" y="1379539"/>
            <a:ext cx="1665288"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2116225" y="576919"/>
            <a:ext cx="78486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ru-RU" altLang="ru-RU" sz="4800" b="1" dirty="0">
                <a:solidFill>
                  <a:srgbClr val="FF0000"/>
                </a:solidFill>
              </a:rPr>
              <a:t>Столица нашей Родины?</a:t>
            </a:r>
          </a:p>
        </p:txBody>
      </p:sp>
    </p:spTree>
    <p:extLst>
      <p:ext uri="{BB962C8B-B14F-4D97-AF65-F5344CB8AC3E}">
        <p14:creationId xmlns:p14="http://schemas.microsoft.com/office/powerpoint/2010/main" val="41848184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3" presetClass="entr" presetSubtype="16" fill="hold" nodeType="clickEffect">
                                  <p:stCondLst>
                                    <p:cond delay="0"/>
                                  </p:stCondLst>
                                  <p:childTnLst>
                                    <p:set>
                                      <p:cBhvr>
                                        <p:cTn id="15" dur="1" fill="hold">
                                          <p:stCondLst>
                                            <p:cond delay="0"/>
                                          </p:stCondLst>
                                        </p:cTn>
                                        <p:tgtEl>
                                          <p:spTgt spid="12293"/>
                                        </p:tgtEl>
                                        <p:attrNameLst>
                                          <p:attrName>style.visibility</p:attrName>
                                        </p:attrNameLst>
                                      </p:cBhvr>
                                      <p:to>
                                        <p:strVal val="visible"/>
                                      </p:to>
                                    </p:set>
                                    <p:anim calcmode="lin" valueType="num">
                                      <p:cBhvr>
                                        <p:cTn id="16" dur="500" fill="hold"/>
                                        <p:tgtEl>
                                          <p:spTgt spid="12293"/>
                                        </p:tgtEl>
                                        <p:attrNameLst>
                                          <p:attrName>ppt_w</p:attrName>
                                        </p:attrNameLst>
                                      </p:cBhvr>
                                      <p:tavLst>
                                        <p:tav tm="0">
                                          <p:val>
                                            <p:fltVal val="0"/>
                                          </p:val>
                                        </p:tav>
                                        <p:tav tm="100000">
                                          <p:val>
                                            <p:strVal val="#ppt_w"/>
                                          </p:val>
                                        </p:tav>
                                      </p:tavLst>
                                    </p:anim>
                                    <p:anim calcmode="lin" valueType="num">
                                      <p:cBhvr>
                                        <p:cTn id="17" dur="500" fill="hold"/>
                                        <p:tgtEl>
                                          <p:spTgt spid="12293"/>
                                        </p:tgtEl>
                                        <p:attrNameLst>
                                          <p:attrName>ppt_h</p:attrName>
                                        </p:attrNameLst>
                                      </p:cBhvr>
                                      <p:tavLst>
                                        <p:tav tm="0">
                                          <p:val>
                                            <p:fltVal val="0"/>
                                          </p:val>
                                        </p:tav>
                                        <p:tav tm="100000">
                                          <p:val>
                                            <p:strVal val="#ppt_h"/>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12290"/>
                                        </p:tgtEl>
                                        <p:attrNameLst>
                                          <p:attrName>style.visibility</p:attrName>
                                        </p:attrNameLst>
                                      </p:cBhvr>
                                      <p:to>
                                        <p:strVal val="visible"/>
                                      </p:to>
                                    </p:set>
                                    <p:animEffect transition="in" filter="fade">
                                      <p:cBhvr>
                                        <p:cTn id="22" dur="1000"/>
                                        <p:tgtEl>
                                          <p:spTgt spid="12290"/>
                                        </p:tgtEl>
                                      </p:cBhvr>
                                    </p:animEffect>
                                    <p:anim calcmode="lin" valueType="num">
                                      <p:cBhvr>
                                        <p:cTn id="23" dur="1000" fill="hold"/>
                                        <p:tgtEl>
                                          <p:spTgt spid="12290"/>
                                        </p:tgtEl>
                                        <p:attrNameLst>
                                          <p:attrName>ppt_x</p:attrName>
                                        </p:attrNameLst>
                                      </p:cBhvr>
                                      <p:tavLst>
                                        <p:tav tm="0">
                                          <p:val>
                                            <p:strVal val="#ppt_x"/>
                                          </p:val>
                                        </p:tav>
                                        <p:tav tm="100000">
                                          <p:val>
                                            <p:strVal val="#ppt_x"/>
                                          </p:val>
                                        </p:tav>
                                      </p:tavLst>
                                    </p:anim>
                                    <p:anim calcmode="lin" valueType="num">
                                      <p:cBhvr>
                                        <p:cTn id="24" dur="1000" fill="hold"/>
                                        <p:tgtEl>
                                          <p:spTgt spid="12290"/>
                                        </p:tgtEl>
                                        <p:attrNameLst>
                                          <p:attrName>ppt_y</p:attrName>
                                        </p:attrNameLst>
                                      </p:cBhvr>
                                      <p:tavLst>
                                        <p:tav tm="0">
                                          <p:val>
                                            <p:strVal val="#ppt_y-.1"/>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0" presetClass="entr" presetSubtype="0" fill="hold" nodeType="clickEffect">
                                  <p:stCondLst>
                                    <p:cond delay="0"/>
                                  </p:stCondLst>
                                  <p:childTnLst>
                                    <p:set>
                                      <p:cBhvr>
                                        <p:cTn id="28" dur="1" fill="hold">
                                          <p:stCondLst>
                                            <p:cond delay="0"/>
                                          </p:stCondLst>
                                        </p:cTn>
                                        <p:tgtEl>
                                          <p:spTgt spid="12292"/>
                                        </p:tgtEl>
                                        <p:attrNameLst>
                                          <p:attrName>style.visibility</p:attrName>
                                        </p:attrNameLst>
                                      </p:cBhvr>
                                      <p:to>
                                        <p:strVal val="visible"/>
                                      </p:to>
                                    </p:set>
                                    <p:animEffect transition="in" filter="wedge">
                                      <p:cBhvr>
                                        <p:cTn id="29" dur="2000"/>
                                        <p:tgtEl>
                                          <p:spTgt spid="1229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12291"/>
                                        </p:tgtEl>
                                        <p:attrNameLst>
                                          <p:attrName>style.visibility</p:attrName>
                                        </p:attrNameLst>
                                      </p:cBhvr>
                                      <p:to>
                                        <p:strVal val="visible"/>
                                      </p:to>
                                    </p:set>
                                    <p:anim calcmode="lin" valueType="num">
                                      <p:cBhvr>
                                        <p:cTn id="34" dur="1000" fill="hold"/>
                                        <p:tgtEl>
                                          <p:spTgt spid="12291"/>
                                        </p:tgtEl>
                                        <p:attrNameLst>
                                          <p:attrName>ppt_w</p:attrName>
                                        </p:attrNameLst>
                                      </p:cBhvr>
                                      <p:tavLst>
                                        <p:tav tm="0">
                                          <p:val>
                                            <p:strVal val="#ppt_w*0.70"/>
                                          </p:val>
                                        </p:tav>
                                        <p:tav tm="100000">
                                          <p:val>
                                            <p:strVal val="#ppt_w"/>
                                          </p:val>
                                        </p:tav>
                                      </p:tavLst>
                                    </p:anim>
                                    <p:anim calcmode="lin" valueType="num">
                                      <p:cBhvr>
                                        <p:cTn id="35" dur="1000" fill="hold"/>
                                        <p:tgtEl>
                                          <p:spTgt spid="12291"/>
                                        </p:tgtEl>
                                        <p:attrNameLst>
                                          <p:attrName>ppt_h</p:attrName>
                                        </p:attrNameLst>
                                      </p:cBhvr>
                                      <p:tavLst>
                                        <p:tav tm="0">
                                          <p:val>
                                            <p:strVal val="#ppt_h"/>
                                          </p:val>
                                        </p:tav>
                                        <p:tav tm="100000">
                                          <p:val>
                                            <p:strVal val="#ppt_h"/>
                                          </p:val>
                                        </p:tav>
                                      </p:tavLst>
                                    </p:anim>
                                    <p:animEffect transition="in" filter="fade">
                                      <p:cBhvr>
                                        <p:cTn id="36" dur="10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ru-RU" altLang="ru-RU" sz="4000"/>
              <a:t>Кто является главой нашего государства?</a:t>
            </a:r>
          </a:p>
        </p:txBody>
      </p:sp>
      <p:sp>
        <p:nvSpPr>
          <p:cNvPr id="19459" name="Rectangle 3"/>
          <p:cNvSpPr>
            <a:spLocks noGrp="1" noChangeArrowheads="1"/>
          </p:cNvSpPr>
          <p:nvPr>
            <p:ph idx="1"/>
          </p:nvPr>
        </p:nvSpPr>
        <p:spPr/>
        <p:txBody>
          <a:bodyPr/>
          <a:lstStyle/>
          <a:p>
            <a:pPr marL="0" indent="0">
              <a:buNone/>
            </a:pPr>
            <a:r>
              <a:rPr lang="ru-RU" altLang="ru-RU" dirty="0" smtClean="0"/>
              <a:t>Владимир</a:t>
            </a:r>
          </a:p>
          <a:p>
            <a:pPr marL="0" indent="0">
              <a:buNone/>
            </a:pPr>
            <a:r>
              <a:rPr lang="ru-RU" altLang="ru-RU" dirty="0" smtClean="0"/>
              <a:t>Владимирович</a:t>
            </a:r>
          </a:p>
          <a:p>
            <a:pPr marL="0" indent="0">
              <a:buNone/>
            </a:pPr>
            <a:r>
              <a:rPr lang="ru-RU" altLang="ru-RU" dirty="0" smtClean="0"/>
              <a:t>Путин</a:t>
            </a:r>
            <a:endParaRPr lang="ru-RU" altLang="ru-RU" dirty="0" smtClean="0"/>
          </a:p>
        </p:txBody>
      </p:sp>
      <p:sp>
        <p:nvSpPr>
          <p:cNvPr id="19460" name="AutoShape 5" descr="2Q==">
            <a:hlinkClick r:id="rId2"/>
          </p:cNvPr>
          <p:cNvSpPr>
            <a:spLocks noChangeAspect="1" noChangeArrowheads="1"/>
          </p:cNvSpPr>
          <p:nvPr/>
        </p:nvSpPr>
        <p:spPr bwMode="auto">
          <a:xfrm>
            <a:off x="1679576" y="46038"/>
            <a:ext cx="1381125"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ru-RU" altLang="ru-RU"/>
          </a:p>
        </p:txBody>
      </p:sp>
      <p:pic>
        <p:nvPicPr>
          <p:cNvPr id="10248" name="Picture 8" descr="http://www.orenburg-gov.ru/magnoliaPublic/regportal/News/OfficialChronics/2009-11-06-12-34-5/PageContent/0/body_files/file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9875" y="2285999"/>
            <a:ext cx="3817216" cy="3992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79644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1000"/>
                                        <p:tgtEl>
                                          <p:spTgt spid="10242"/>
                                        </p:tgtEl>
                                      </p:cBhvr>
                                    </p:animEffect>
                                    <p:anim calcmode="lin" valueType="num">
                                      <p:cBhvr>
                                        <p:cTn id="8" dur="1000" fill="hold"/>
                                        <p:tgtEl>
                                          <p:spTgt spid="10242"/>
                                        </p:tgtEl>
                                        <p:attrNameLst>
                                          <p:attrName>ppt_x</p:attrName>
                                        </p:attrNameLst>
                                      </p:cBhvr>
                                      <p:tavLst>
                                        <p:tav tm="0">
                                          <p:val>
                                            <p:strVal val="#ppt_x"/>
                                          </p:val>
                                        </p:tav>
                                        <p:tav tm="100000">
                                          <p:val>
                                            <p:strVal val="#ppt_x"/>
                                          </p:val>
                                        </p:tav>
                                      </p:tavLst>
                                    </p:anim>
                                    <p:anim calcmode="lin" valueType="num">
                                      <p:cBhvr>
                                        <p:cTn id="9"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0" presetClass="entr" presetSubtype="0" fill="hold" nodeType="clickEffect">
                                  <p:stCondLst>
                                    <p:cond delay="0"/>
                                  </p:stCondLst>
                                  <p:childTnLst>
                                    <p:set>
                                      <p:cBhvr>
                                        <p:cTn id="13" dur="1" fill="hold">
                                          <p:stCondLst>
                                            <p:cond delay="0"/>
                                          </p:stCondLst>
                                        </p:cTn>
                                        <p:tgtEl>
                                          <p:spTgt spid="10248"/>
                                        </p:tgtEl>
                                        <p:attrNameLst>
                                          <p:attrName>style.visibility</p:attrName>
                                        </p:attrNameLst>
                                      </p:cBhvr>
                                      <p:to>
                                        <p:strVal val="visible"/>
                                      </p:to>
                                    </p:set>
                                    <p:animEffect transition="in" filter="wedge">
                                      <p:cBhvr>
                                        <p:cTn id="14" dur="2000"/>
                                        <p:tgtEl>
                                          <p:spTgt spid="10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255" y="0"/>
            <a:ext cx="11454938" cy="6858000"/>
          </a:xfrm>
          <a:prstGeom prst="rect">
            <a:avLst/>
          </a:prstGeom>
        </p:spPr>
      </p:pic>
      <p:sp>
        <p:nvSpPr>
          <p:cNvPr id="7" name="Прямоугольник 6"/>
          <p:cNvSpPr/>
          <p:nvPr/>
        </p:nvSpPr>
        <p:spPr>
          <a:xfrm>
            <a:off x="2829988" y="1011880"/>
            <a:ext cx="6532025" cy="2492990"/>
          </a:xfrm>
          <a:prstGeom prst="rect">
            <a:avLst/>
          </a:prstGeom>
          <a:effectLst/>
          <a:scene3d>
            <a:camera prst="orthographicFront"/>
            <a:lightRig rig="threePt" dir="t"/>
          </a:scene3d>
          <a:sp3d>
            <a:bevelT w="114300" prst="hardEdge"/>
          </a:sp3d>
        </p:spPr>
        <p:txBody>
          <a:bodyPr wrap="square">
            <a:spAutoFit/>
            <a:sp3d extrusionH="57150">
              <a:bevelT w="38100" h="38100"/>
            </a:sp3d>
          </a:bodyPr>
          <a:lstStyle/>
          <a:p>
            <a:pPr algn="ctr"/>
            <a:r>
              <a:rPr lang="ru-RU" sz="5400" b="1" i="1" dirty="0">
                <a:ln w="3175">
                  <a:solidFill>
                    <a:srgbClr val="002060"/>
                  </a:solidFill>
                  <a:prstDash val="solid"/>
                </a:ln>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l="100000" t="100000"/>
                  </a:path>
                  <a:tileRect r="-100000" b="-100000"/>
                </a:gradFill>
                <a:latin typeface="TagirCTT" pitchFamily="2" charset="0"/>
                <a:cs typeface="Arial" panose="020B0604020202020204" pitchFamily="34" charset="0"/>
              </a:rPr>
              <a:t>Национальная кухня России</a:t>
            </a:r>
            <a:endParaRPr lang="ru-RU" sz="5400" b="1" i="1" dirty="0">
              <a:ln w="3175">
                <a:solidFill>
                  <a:srgbClr val="002060"/>
                </a:solidFill>
                <a:prstDash val="solid"/>
              </a:ln>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l="100000" t="100000"/>
                </a:path>
                <a:tileRect r="-100000" b="-100000"/>
              </a:gradFill>
              <a:latin typeface="TagirCTT" pitchFamily="2" charset="0"/>
              <a:cs typeface="Arial" panose="020B0604020202020204" pitchFamily="34" charset="0"/>
            </a:endParaRPr>
          </a:p>
          <a:p>
            <a:pPr algn="ctr"/>
            <a:endParaRPr lang="ru-RU" sz="4800" b="1" i="1" dirty="0">
              <a:ln>
                <a:solidFill>
                  <a:schemeClr val="bg1">
                    <a:lumMod val="75000"/>
                  </a:schemeClr>
                </a:solidFill>
              </a:ln>
              <a:solidFill>
                <a:srgbClr val="C00000"/>
              </a:solidFill>
              <a:effectLst>
                <a:glow rad="127000">
                  <a:schemeClr val="bg1"/>
                </a:glow>
              </a:effectLst>
              <a:latin typeface="Ralenta" pitchFamily="2" charset="0"/>
              <a:cs typeface="Arial" panose="020B0604020202020204" pitchFamily="34" charset="0"/>
            </a:endParaRPr>
          </a:p>
        </p:txBody>
      </p:sp>
      <p:sp>
        <p:nvSpPr>
          <p:cNvPr id="3" name="Прямоугольник 2"/>
          <p:cNvSpPr/>
          <p:nvPr/>
        </p:nvSpPr>
        <p:spPr>
          <a:xfrm>
            <a:off x="2778034" y="3049328"/>
            <a:ext cx="6139543" cy="646331"/>
          </a:xfrm>
          <a:prstGeom prst="rect">
            <a:avLst/>
          </a:prstGeom>
        </p:spPr>
        <p:txBody>
          <a:bodyPr wrap="square">
            <a:spAutoFit/>
          </a:bodyPr>
          <a:lstStyle/>
          <a:p>
            <a:pPr marL="457200" indent="-457200">
              <a:lnSpc>
                <a:spcPct val="150000"/>
              </a:lnSpc>
            </a:pPr>
            <a:endParaRPr lang="ru-RU" sz="2400" i="1" dirty="0">
              <a:solidFill>
                <a:schemeClr val="accent2">
                  <a:lumMod val="50000"/>
                </a:schemeClr>
              </a:solidFill>
              <a:effectLst>
                <a:outerShdw blurRad="38100" dist="38100" dir="2700000" algn="tl">
                  <a:srgbClr val="000000">
                    <a:alpha val="43137"/>
                  </a:srgbClr>
                </a:outerShdw>
              </a:effectLst>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4119515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11384" y="352698"/>
            <a:ext cx="8704216" cy="2429693"/>
          </a:xfrm>
        </p:spPr>
        <p:txBody>
          <a:bodyPr>
            <a:normAutofit fontScale="90000"/>
          </a:bodyPr>
          <a:lstStyle/>
          <a:p>
            <a:r>
              <a:rPr lang="ru-RU" sz="2000" dirty="0"/>
              <a:t>Как и в других христианских странах, большое влияние на кухню оказала церковь, так как более половины дней в году были постными, когда определённые категории продуктов были запрещены. Именно поэтому в русской национальной кухне преобладают грибные и рыбные блюда, кушанья из зерна, овощей, лесных ягод и трав.</a:t>
            </a:r>
            <a:br>
              <a:rPr lang="ru-RU" sz="2000" dirty="0"/>
            </a:br>
            <a:r>
              <a:rPr lang="ru-RU" sz="2000" dirty="0"/>
              <a:t>До широкого распространения картофеля (со второй половины XIX века) основным овощем служила репа.</a:t>
            </a:r>
            <a:br>
              <a:rPr lang="ru-RU" sz="2000" dirty="0"/>
            </a:br>
            <a:r>
              <a:rPr lang="ru-RU" sz="2000" dirty="0"/>
              <a:t>Овощи едят не только в сыром виде, но и варёными, пареными, печёными, квашеными, солёными, мочёными и маринованными.</a:t>
            </a:r>
            <a:endParaRPr lang="ru-RU" sz="2000" dirty="0"/>
          </a:p>
        </p:txBody>
      </p:sp>
      <p:pic>
        <p:nvPicPr>
          <p:cNvPr id="9218" name="Picture 2" descr="C:\Users\admin\Documents\кухня\images13-11.jpg"/>
          <p:cNvPicPr>
            <a:picLocks noGrp="1" noChangeAspect="1" noChangeArrowheads="1"/>
          </p:cNvPicPr>
          <p:nvPr>
            <p:ph idx="1"/>
          </p:nvPr>
        </p:nvPicPr>
        <p:blipFill>
          <a:blip r:embed="rId2"/>
          <a:srcRect/>
          <a:stretch>
            <a:fillRect/>
          </a:stretch>
        </p:blipFill>
        <p:spPr bwMode="auto">
          <a:xfrm>
            <a:off x="1850154" y="3214144"/>
            <a:ext cx="3926215" cy="3121342"/>
          </a:xfrm>
          <a:prstGeom prst="rect">
            <a:avLst/>
          </a:prstGeom>
          <a:noFill/>
          <a:scene3d>
            <a:camera prst="orthographicFront"/>
            <a:lightRig rig="threePt" dir="t"/>
          </a:scene3d>
          <a:sp3d>
            <a:bevelT/>
          </a:sp3d>
        </p:spPr>
      </p:pic>
      <p:pic>
        <p:nvPicPr>
          <p:cNvPr id="9219" name="Picture 3" descr="C:\Users\admin\Documents\кухня\wx1080.jpg"/>
          <p:cNvPicPr>
            <a:picLocks noChangeAspect="1" noChangeArrowheads="1"/>
          </p:cNvPicPr>
          <p:nvPr/>
        </p:nvPicPr>
        <p:blipFill>
          <a:blip r:embed="rId3" cstate="print"/>
          <a:srcRect/>
          <a:stretch>
            <a:fillRect/>
          </a:stretch>
        </p:blipFill>
        <p:spPr bwMode="auto">
          <a:xfrm>
            <a:off x="6566263" y="3231251"/>
            <a:ext cx="2808513" cy="3122697"/>
          </a:xfrm>
          <a:prstGeom prst="rect">
            <a:avLst/>
          </a:prstGeom>
          <a:noFill/>
          <a:scene3d>
            <a:camera prst="orthographicFront"/>
            <a:lightRig rig="threePt" dir="t"/>
          </a:scene3d>
          <a:sp3d>
            <a:bevelT/>
          </a:sp3d>
        </p:spPr>
      </p:pic>
    </p:spTree>
    <p:extLst>
      <p:ext uri="{BB962C8B-B14F-4D97-AF65-F5344CB8AC3E}">
        <p14:creationId xmlns:p14="http://schemas.microsoft.com/office/powerpoint/2010/main" val="11806086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0571" y="581891"/>
            <a:ext cx="8665028" cy="3506784"/>
          </a:xfrm>
        </p:spPr>
        <p:txBody>
          <a:bodyPr>
            <a:normAutofit fontScale="90000"/>
          </a:bodyPr>
          <a:lstStyle/>
          <a:p>
            <a:r>
              <a:rPr lang="ru-RU" sz="2200" b="1" dirty="0">
                <a:solidFill>
                  <a:srgbClr val="FF0000"/>
                </a:solidFill>
              </a:rPr>
              <a:t>Супы</a:t>
            </a:r>
            <a:r>
              <a:rPr lang="ru-RU" sz="2200" dirty="0"/>
              <a:t/>
            </a:r>
            <a:br>
              <a:rPr lang="ru-RU" sz="2200" dirty="0"/>
            </a:br>
            <a:r>
              <a:rPr lang="ru-RU" sz="2200" dirty="0"/>
              <a:t>Не зря в рамках русского обеда суп называется первым блюдом. Именно он - это основа традиционной трапезы. </a:t>
            </a:r>
            <a:br>
              <a:rPr lang="ru-RU" sz="2200" dirty="0"/>
            </a:br>
            <a:r>
              <a:rPr lang="ru-RU" sz="2200" dirty="0"/>
              <a:t/>
            </a:r>
            <a:br>
              <a:rPr lang="ru-RU" sz="2200" dirty="0"/>
            </a:br>
            <a:r>
              <a:rPr lang="ru-RU" sz="2200" dirty="0"/>
              <a:t>Наиболее  распространенным русским супом много веков оставались </a:t>
            </a:r>
            <a:r>
              <a:rPr lang="ru-RU" sz="2200" dirty="0">
                <a:solidFill>
                  <a:srgbClr val="FF0000"/>
                </a:solidFill>
              </a:rPr>
              <a:t>щи</a:t>
            </a:r>
            <a:r>
              <a:rPr lang="ru-RU" sz="2200" dirty="0"/>
              <a:t>. Этот суп готовился по традиционной русской технологии - томлением в печи. Основной компонент щей - это капуста, свежая или квашеная. Также в состав супа входил бульон - он могу быть овощным, мясным, грибным, изредка рыбным. В щи добавлялись различные овощи - морковь, а с XIX века - и картофель. Специфический кислый вкус щам мог придавать огуречный или капустный рассол. Обычно к этому супу подавалась сметана и ржаной хлеб.</a:t>
            </a:r>
            <a:r>
              <a:rPr lang="ru-RU" sz="2000" dirty="0"/>
              <a:t/>
            </a:r>
            <a:br>
              <a:rPr lang="ru-RU" sz="2000" dirty="0"/>
            </a:br>
            <a:endParaRPr lang="ru-RU" sz="2000" dirty="0"/>
          </a:p>
        </p:txBody>
      </p:sp>
      <p:pic>
        <p:nvPicPr>
          <p:cNvPr id="2050" name="Picture 2" descr="C:\Users\admin\Documents\кухня\skachannyie-faylyi.jpg"/>
          <p:cNvPicPr>
            <a:picLocks noGrp="1" noChangeAspect="1" noChangeArrowheads="1"/>
          </p:cNvPicPr>
          <p:nvPr>
            <p:ph idx="1"/>
          </p:nvPr>
        </p:nvPicPr>
        <p:blipFill>
          <a:blip r:embed="rId2" cstate="print"/>
          <a:srcRect/>
          <a:stretch>
            <a:fillRect/>
          </a:stretch>
        </p:blipFill>
        <p:spPr bwMode="auto">
          <a:xfrm>
            <a:off x="4838007" y="4088675"/>
            <a:ext cx="2833877" cy="2186315"/>
          </a:xfrm>
          <a:prstGeom prst="rect">
            <a:avLst/>
          </a:prstGeom>
          <a:noFill/>
          <a:scene3d>
            <a:camera prst="orthographicFront"/>
            <a:lightRig rig="threePt" dir="t"/>
          </a:scene3d>
          <a:sp3d>
            <a:bevelT/>
          </a:sp3d>
        </p:spPr>
      </p:pic>
    </p:spTree>
    <p:extLst>
      <p:ext uri="{BB962C8B-B14F-4D97-AF65-F5344CB8AC3E}">
        <p14:creationId xmlns:p14="http://schemas.microsoft.com/office/powerpoint/2010/main" val="22708854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6415" y="573578"/>
            <a:ext cx="9069185" cy="1695797"/>
          </a:xfrm>
        </p:spPr>
        <p:txBody>
          <a:bodyPr>
            <a:normAutofit fontScale="90000"/>
          </a:bodyPr>
          <a:lstStyle/>
          <a:p>
            <a:r>
              <a:rPr lang="ru-RU" sz="2200" dirty="0"/>
              <a:t>Еще один известный русский суп - </a:t>
            </a:r>
            <a:r>
              <a:rPr lang="ru-RU" sz="2200" dirty="0">
                <a:hlinkClick r:id="rId2"/>
              </a:rPr>
              <a:t>рассольник</a:t>
            </a:r>
            <a:r>
              <a:rPr lang="ru-RU" sz="2200" dirty="0"/>
              <a:t>. Он обладает специфическим кислым вкусом. Варят рассольник чаще всего на мясном, иногда на овощном бульоне. Важный компонент этого супа - это припущенные в рассоле соленые огурцы.</a:t>
            </a:r>
            <a:r>
              <a:rPr lang="ru-RU" sz="2000" dirty="0"/>
              <a:t/>
            </a:r>
            <a:br>
              <a:rPr lang="ru-RU" sz="2000" dirty="0"/>
            </a:br>
            <a:endParaRPr lang="ru-RU" sz="2000" dirty="0"/>
          </a:p>
        </p:txBody>
      </p:sp>
      <p:pic>
        <p:nvPicPr>
          <p:cNvPr id="4098" name="Picture 2" descr="C:\Users\admin\Documents\кухня\rassolnik-po-domashnemy-e1460991681485.jpg"/>
          <p:cNvPicPr>
            <a:picLocks noGrp="1" noChangeAspect="1" noChangeArrowheads="1"/>
          </p:cNvPicPr>
          <p:nvPr>
            <p:ph idx="1"/>
          </p:nvPr>
        </p:nvPicPr>
        <p:blipFill>
          <a:blip r:embed="rId3"/>
          <a:srcRect/>
          <a:stretch>
            <a:fillRect/>
          </a:stretch>
        </p:blipFill>
        <p:spPr bwMode="auto">
          <a:xfrm>
            <a:off x="2926080" y="2377440"/>
            <a:ext cx="6422571" cy="3712960"/>
          </a:xfrm>
          <a:prstGeom prst="rect">
            <a:avLst/>
          </a:prstGeom>
          <a:noFill/>
          <a:scene3d>
            <a:camera prst="orthographicFront"/>
            <a:lightRig rig="threePt" dir="t"/>
          </a:scene3d>
          <a:sp3d>
            <a:bevelT/>
          </a:sp3d>
        </p:spPr>
      </p:pic>
    </p:spTree>
    <p:extLst>
      <p:ext uri="{BB962C8B-B14F-4D97-AF65-F5344CB8AC3E}">
        <p14:creationId xmlns:p14="http://schemas.microsoft.com/office/powerpoint/2010/main" val="8172980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7509" y="640080"/>
            <a:ext cx="8678091" cy="1546167"/>
          </a:xfrm>
        </p:spPr>
        <p:txBody>
          <a:bodyPr>
            <a:noAutofit/>
          </a:bodyPr>
          <a:lstStyle/>
          <a:p>
            <a:r>
              <a:rPr lang="ru-RU" sz="2000" dirty="0"/>
              <a:t>Главный русский рыбный суп - это </a:t>
            </a:r>
            <a:r>
              <a:rPr lang="ru-RU" sz="2000" dirty="0">
                <a:solidFill>
                  <a:srgbClr val="FF0000"/>
                </a:solidFill>
              </a:rPr>
              <a:t>уха</a:t>
            </a:r>
            <a:r>
              <a:rPr lang="ru-RU" sz="2000" dirty="0"/>
              <a:t>. Она может вариться как из одного сорта рыбы, так и из смеси нескольких видов рыб. Классическая уха варится без добавления круп или лапши и с небольшим количеством овощей - лук в ухе обязателен, а картофель и морковь можно добавлять по желанию.</a:t>
            </a:r>
            <a:endParaRPr lang="ru-RU" sz="2000" dirty="0"/>
          </a:p>
        </p:txBody>
      </p:sp>
      <p:pic>
        <p:nvPicPr>
          <p:cNvPr id="12290" name="Picture 2" descr="C:\Users\admin\Documents\кухня\0_69c980_a197a747_orig.jpg"/>
          <p:cNvPicPr>
            <a:picLocks noGrp="1" noChangeAspect="1" noChangeArrowheads="1"/>
          </p:cNvPicPr>
          <p:nvPr>
            <p:ph idx="1"/>
          </p:nvPr>
        </p:nvPicPr>
        <p:blipFill>
          <a:blip r:embed="rId2"/>
          <a:srcRect/>
          <a:stretch>
            <a:fillRect/>
          </a:stretch>
        </p:blipFill>
        <p:spPr bwMode="auto">
          <a:xfrm>
            <a:off x="2909455" y="2402378"/>
            <a:ext cx="6317857" cy="3780032"/>
          </a:xfrm>
          <a:prstGeom prst="rect">
            <a:avLst/>
          </a:prstGeom>
          <a:noFill/>
          <a:scene3d>
            <a:camera prst="orthographicFront"/>
            <a:lightRig rig="threePt" dir="t"/>
          </a:scene3d>
          <a:sp3d>
            <a:bevelT/>
          </a:sp3d>
        </p:spPr>
      </p:pic>
    </p:spTree>
    <p:extLst>
      <p:ext uri="{BB962C8B-B14F-4D97-AF65-F5344CB8AC3E}">
        <p14:creationId xmlns:p14="http://schemas.microsoft.com/office/powerpoint/2010/main" val="23549449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4446" y="457200"/>
            <a:ext cx="8691154" cy="3226526"/>
          </a:xfrm>
        </p:spPr>
        <p:txBody>
          <a:bodyPr>
            <a:normAutofit fontScale="90000"/>
          </a:bodyPr>
          <a:lstStyle/>
          <a:p>
            <a:r>
              <a:rPr lang="ru-RU" sz="2200" b="1" dirty="0">
                <a:solidFill>
                  <a:srgbClr val="FF0000"/>
                </a:solidFill>
              </a:rPr>
              <a:t>Пироги</a:t>
            </a:r>
            <a:r>
              <a:rPr lang="ru-RU" sz="2200" dirty="0"/>
              <a:t/>
            </a:r>
            <a:br>
              <a:rPr lang="ru-RU" sz="2200" dirty="0"/>
            </a:br>
            <a:r>
              <a:rPr lang="ru-RU" sz="2200" dirty="0"/>
              <a:t>Еще одно </a:t>
            </a:r>
            <a:r>
              <a:rPr lang="ru-RU" sz="2200" dirty="0">
                <a:hlinkClick r:id="rId2"/>
              </a:rPr>
              <a:t>исконно русское</a:t>
            </a:r>
            <a:r>
              <a:rPr lang="ru-RU" sz="2200" dirty="0"/>
              <a:t> блюдо - это </a:t>
            </a:r>
            <a:r>
              <a:rPr lang="ru-RU" sz="2200" dirty="0">
                <a:hlinkClick r:id="rId3"/>
              </a:rPr>
              <a:t>пироги</a:t>
            </a:r>
            <a:r>
              <a:rPr lang="ru-RU" sz="2200" dirty="0"/>
              <a:t>. Традиционные русские пироги готовятся на основе дрожжевого теста. Вкус пирога определяется прежде всего его начинкой. Она может быть самой разнообразной. Часто встречаются пироги с простой начинкой - обжаренным фаршем, кусочками рыбы, яблоками. В отдельную категорию следует выделить кулебяки. Эти традиционные русские пироги готовились с несколькими начинками, которые нужно было укладывать слоями. К пирогам нередко подается соус. Чаще всего это сметана, а для сладких пирогов она может быть смешана с сахаром.</a:t>
            </a:r>
            <a:r>
              <a:rPr lang="ru-RU" sz="2000" dirty="0"/>
              <a:t/>
            </a:r>
            <a:br>
              <a:rPr lang="ru-RU" sz="2000" dirty="0"/>
            </a:br>
            <a:endParaRPr lang="ru-RU" sz="2000" dirty="0"/>
          </a:p>
        </p:txBody>
      </p:sp>
      <p:pic>
        <p:nvPicPr>
          <p:cNvPr id="6146" name="Picture 2" descr="C:\Users\admin\Documents\кухня\S.-Andriyaka.-Domashnie-pirogi.-1996-800-h-600.jpg"/>
          <p:cNvPicPr>
            <a:picLocks noGrp="1" noChangeAspect="1" noChangeArrowheads="1"/>
          </p:cNvPicPr>
          <p:nvPr>
            <p:ph idx="1"/>
          </p:nvPr>
        </p:nvPicPr>
        <p:blipFill>
          <a:blip r:embed="rId4"/>
          <a:stretch>
            <a:fillRect/>
          </a:stretch>
        </p:blipFill>
        <p:spPr bwMode="auto">
          <a:xfrm>
            <a:off x="4125153" y="3316547"/>
            <a:ext cx="3921568" cy="2941176"/>
          </a:xfrm>
          <a:prstGeom prst="rect">
            <a:avLst/>
          </a:prstGeom>
          <a:noFill/>
          <a:scene3d>
            <a:camera prst="orthographicFront"/>
            <a:lightRig rig="threePt" dir="t"/>
          </a:scene3d>
          <a:sp3d>
            <a:bevelT/>
          </a:sp3d>
        </p:spPr>
      </p:pic>
      <p:pic>
        <p:nvPicPr>
          <p:cNvPr id="6147" name="Picture 3" descr="C:\Users\admin\Documents\кухня\562d3637287be.jpg"/>
          <p:cNvPicPr>
            <a:picLocks noChangeAspect="1" noChangeArrowheads="1"/>
          </p:cNvPicPr>
          <p:nvPr/>
        </p:nvPicPr>
        <p:blipFill>
          <a:blip r:embed="rId5"/>
          <a:srcRect/>
          <a:stretch>
            <a:fillRect/>
          </a:stretch>
        </p:blipFill>
        <p:spPr bwMode="auto">
          <a:xfrm>
            <a:off x="945672" y="3937696"/>
            <a:ext cx="3684517" cy="2191460"/>
          </a:xfrm>
          <a:prstGeom prst="rect">
            <a:avLst/>
          </a:prstGeom>
          <a:noFill/>
          <a:scene3d>
            <a:camera prst="orthographicFront"/>
            <a:lightRig rig="threePt" dir="t"/>
          </a:scene3d>
          <a:sp3d>
            <a:bevelT/>
          </a:sp3d>
        </p:spPr>
      </p:pic>
    </p:spTree>
    <p:extLst>
      <p:ext uri="{BB962C8B-B14F-4D97-AF65-F5344CB8AC3E}">
        <p14:creationId xmlns:p14="http://schemas.microsoft.com/office/powerpoint/2010/main" val="20953446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4446" y="565265"/>
            <a:ext cx="8691154" cy="2987832"/>
          </a:xfrm>
        </p:spPr>
        <p:txBody>
          <a:bodyPr>
            <a:normAutofit fontScale="90000"/>
          </a:bodyPr>
          <a:lstStyle/>
          <a:p>
            <a:r>
              <a:rPr lang="ru-RU" sz="2200" dirty="0">
                <a:solidFill>
                  <a:srgbClr val="FF0000"/>
                </a:solidFill>
              </a:rPr>
              <a:t>Блины</a:t>
            </a:r>
            <a:br>
              <a:rPr lang="ru-RU" sz="2200" dirty="0">
                <a:solidFill>
                  <a:srgbClr val="FF0000"/>
                </a:solidFill>
              </a:rPr>
            </a:br>
            <a:r>
              <a:rPr lang="ru-RU" sz="2200" dirty="0"/>
              <a:t>Блины — одно из самых древнейших кушаний русской кухни.</a:t>
            </a:r>
            <a:r>
              <a:rPr lang="ru-RU" sz="2000" dirty="0"/>
              <a:t/>
            </a:r>
            <a:br>
              <a:rPr lang="ru-RU" sz="2000" dirty="0"/>
            </a:br>
            <a:r>
              <a:rPr lang="ru-RU" sz="2200" dirty="0"/>
              <a:t>Блины для русского человека, это не просто любимое блюдо - это генетическая память о русской деревне, о веселых гуляньях на Масленицу, о вековых русских традициях и устоях. Наши предки блинами угощали гостей, блинами встречали рождение детей давая блины роженицам после родов, блинами провожали в последний путь и поминали умерших родственников. Можно без преувеличения сказать, что в русских блинах отражена тысячелетняя история русского мира, его дух, традиции, колорит.</a:t>
            </a:r>
            <a:r>
              <a:rPr lang="ru-RU" sz="1800" dirty="0"/>
              <a:t/>
            </a:r>
            <a:br>
              <a:rPr lang="ru-RU" sz="1800" dirty="0"/>
            </a:br>
            <a:endParaRPr lang="ru-RU" sz="2000" dirty="0"/>
          </a:p>
        </p:txBody>
      </p:sp>
      <p:pic>
        <p:nvPicPr>
          <p:cNvPr id="10242" name="Picture 2" descr="C:\Users\admin\Documents\кухня\f60d0f5a528b772c7ecd8e12c6bae721.jpg"/>
          <p:cNvPicPr>
            <a:picLocks noGrp="1" noChangeAspect="1" noChangeArrowheads="1"/>
          </p:cNvPicPr>
          <p:nvPr>
            <p:ph idx="1"/>
          </p:nvPr>
        </p:nvPicPr>
        <p:blipFill>
          <a:blip r:embed="rId2"/>
          <a:stretch>
            <a:fillRect/>
          </a:stretch>
        </p:blipFill>
        <p:spPr bwMode="auto">
          <a:xfrm>
            <a:off x="3441700" y="3298537"/>
            <a:ext cx="4122882" cy="2576801"/>
          </a:xfrm>
          <a:prstGeom prst="rect">
            <a:avLst/>
          </a:prstGeom>
          <a:noFill/>
          <a:scene3d>
            <a:camera prst="orthographicFront"/>
            <a:lightRig rig="threePt" dir="t"/>
          </a:scene3d>
          <a:sp3d>
            <a:bevelT/>
          </a:sp3d>
        </p:spPr>
      </p:pic>
    </p:spTree>
    <p:extLst>
      <p:ext uri="{BB962C8B-B14F-4D97-AF65-F5344CB8AC3E}">
        <p14:creationId xmlns:p14="http://schemas.microsoft.com/office/powerpoint/2010/main" val="39136328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33451" y="457200"/>
            <a:ext cx="8482149" cy="2167128"/>
          </a:xfrm>
        </p:spPr>
        <p:txBody>
          <a:bodyPr>
            <a:normAutofit fontScale="90000"/>
          </a:bodyPr>
          <a:lstStyle/>
          <a:p>
            <a:r>
              <a:rPr lang="ru-RU" sz="2000" dirty="0"/>
              <a:t/>
            </a:r>
            <a:br>
              <a:rPr lang="ru-RU" sz="2000" dirty="0"/>
            </a:br>
            <a:r>
              <a:rPr lang="ru-RU" sz="2200" dirty="0">
                <a:solidFill>
                  <a:srgbClr val="FF0000"/>
                </a:solidFill>
              </a:rPr>
              <a:t>напитки</a:t>
            </a:r>
            <a:r>
              <a:rPr lang="ru-RU" sz="2200" dirty="0"/>
              <a:t/>
            </a:r>
            <a:br>
              <a:rPr lang="ru-RU" sz="2200" dirty="0"/>
            </a:br>
            <a:r>
              <a:rPr lang="ru-RU" sz="2200" dirty="0"/>
              <a:t>     Национальная кухня России включает в себя такие популярные напитки, как квас, морс и кисель. Существующие рецепты кваса включают в себя несколько десятков вариантов его приготовления. Морс и кисель на основе фруктовых или ягодных отваров тоже являются приятным дополнением к праздничному столу.</a:t>
            </a:r>
            <a:r>
              <a:rPr lang="ru-RU" sz="2000" dirty="0"/>
              <a:t/>
            </a:r>
            <a:br>
              <a:rPr lang="ru-RU" sz="2000" dirty="0"/>
            </a:br>
            <a:endParaRPr lang="ru-RU" sz="2000" dirty="0"/>
          </a:p>
        </p:txBody>
      </p:sp>
      <p:pic>
        <p:nvPicPr>
          <p:cNvPr id="13314" name="Picture 2" descr="C:\Users\admin\Documents\кухня\c7(2).jpg"/>
          <p:cNvPicPr>
            <a:picLocks noGrp="1" noChangeAspect="1" noChangeArrowheads="1"/>
          </p:cNvPicPr>
          <p:nvPr>
            <p:ph idx="1"/>
          </p:nvPr>
        </p:nvPicPr>
        <p:blipFill>
          <a:blip r:embed="rId2"/>
          <a:srcRect/>
          <a:stretch>
            <a:fillRect/>
          </a:stretch>
        </p:blipFill>
        <p:spPr bwMode="auto">
          <a:xfrm>
            <a:off x="2057422" y="3126718"/>
            <a:ext cx="3810000" cy="2543175"/>
          </a:xfrm>
          <a:prstGeom prst="rect">
            <a:avLst/>
          </a:prstGeom>
          <a:noFill/>
          <a:scene3d>
            <a:camera prst="orthographicFront"/>
            <a:lightRig rig="threePt" dir="t"/>
          </a:scene3d>
          <a:sp3d>
            <a:bevelT/>
          </a:sp3d>
        </p:spPr>
      </p:pic>
      <p:pic>
        <p:nvPicPr>
          <p:cNvPr id="13315" name="Picture 3" descr="C:\Users\admin\Documents\кухня\1e038db0d96423f0657e4416bb22f95b.jpg"/>
          <p:cNvPicPr>
            <a:picLocks noChangeAspect="1" noChangeArrowheads="1"/>
          </p:cNvPicPr>
          <p:nvPr/>
        </p:nvPicPr>
        <p:blipFill>
          <a:blip r:embed="rId3"/>
          <a:srcRect/>
          <a:stretch>
            <a:fillRect/>
          </a:stretch>
        </p:blipFill>
        <p:spPr bwMode="auto">
          <a:xfrm>
            <a:off x="6042797" y="3135085"/>
            <a:ext cx="4280398" cy="2547258"/>
          </a:xfrm>
          <a:prstGeom prst="rect">
            <a:avLst/>
          </a:prstGeom>
          <a:noFill/>
          <a:scene3d>
            <a:camera prst="orthographicFront"/>
            <a:lightRig rig="threePt" dir="t"/>
          </a:scene3d>
          <a:sp3d>
            <a:bevelT/>
          </a:sp3d>
        </p:spPr>
      </p:pic>
    </p:spTree>
    <p:extLst>
      <p:ext uri="{BB962C8B-B14F-4D97-AF65-F5344CB8AC3E}">
        <p14:creationId xmlns:p14="http://schemas.microsoft.com/office/powerpoint/2010/main" val="27781051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3818" y="326572"/>
            <a:ext cx="8821782" cy="2442754"/>
          </a:xfrm>
        </p:spPr>
        <p:txBody>
          <a:bodyPr>
            <a:normAutofit/>
          </a:bodyPr>
          <a:lstStyle/>
          <a:p>
            <a:r>
              <a:rPr lang="ru-RU" sz="2000" dirty="0"/>
              <a:t>Русская кухня формировалась веками на основе славянских кулинарных традиций и различных блюд и способов приготовления, привнесенных извне. Современная русская кухня - это не просто способ питания, это еще и важное культурное достояние наряду с языком и обычаями.</a:t>
            </a:r>
            <a:br>
              <a:rPr lang="ru-RU" sz="2000" dirty="0"/>
            </a:br>
            <a:r>
              <a:rPr lang="ru-RU" sz="2000" dirty="0"/>
              <a:t/>
            </a:r>
            <a:br>
              <a:rPr lang="ru-RU" sz="2000" dirty="0"/>
            </a:br>
            <a:endParaRPr lang="ru-RU" sz="2000" dirty="0"/>
          </a:p>
        </p:txBody>
      </p:sp>
      <p:pic>
        <p:nvPicPr>
          <p:cNvPr id="3074" name="Picture 2" descr="C:\Users\admin\Documents\кухня\1.jpg"/>
          <p:cNvPicPr>
            <a:picLocks noGrp="1" noChangeAspect="1" noChangeArrowheads="1"/>
          </p:cNvPicPr>
          <p:nvPr>
            <p:ph idx="1"/>
          </p:nvPr>
        </p:nvPicPr>
        <p:blipFill>
          <a:blip r:embed="rId2"/>
          <a:srcRect/>
          <a:stretch>
            <a:fillRect/>
          </a:stretch>
        </p:blipFill>
        <p:spPr bwMode="auto">
          <a:xfrm>
            <a:off x="4166617" y="2427316"/>
            <a:ext cx="3960264" cy="3782292"/>
          </a:xfrm>
          <a:prstGeom prst="rect">
            <a:avLst/>
          </a:prstGeom>
          <a:noFill/>
          <a:scene3d>
            <a:camera prst="orthographicFront"/>
            <a:lightRig rig="threePt" dir="t"/>
          </a:scene3d>
          <a:sp3d>
            <a:bevelT/>
          </a:sp3d>
        </p:spPr>
      </p:pic>
    </p:spTree>
    <p:extLst>
      <p:ext uri="{BB962C8B-B14F-4D97-AF65-F5344CB8AC3E}">
        <p14:creationId xmlns:p14="http://schemas.microsoft.com/office/powerpoint/2010/main" val="40616666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a:bodyPr>
          <a:lstStyle/>
          <a:p>
            <a:pPr algn="ctr">
              <a:defRPr/>
            </a:pPr>
            <a:r>
              <a:rPr lang="ru-RU" sz="4000" dirty="0"/>
              <a:t>История русского народного костюма</a:t>
            </a:r>
          </a:p>
        </p:txBody>
      </p:sp>
      <p:sp>
        <p:nvSpPr>
          <p:cNvPr id="37891" name="Rectangle 3"/>
          <p:cNvSpPr>
            <a:spLocks noGrp="1" noChangeArrowheads="1"/>
          </p:cNvSpPr>
          <p:nvPr>
            <p:ph idx="1"/>
          </p:nvPr>
        </p:nvSpPr>
        <p:spPr>
          <a:xfrm>
            <a:off x="1897063" y="1895476"/>
            <a:ext cx="4343400" cy="4067175"/>
          </a:xfrm>
        </p:spPr>
        <p:txBody>
          <a:bodyPr/>
          <a:lstStyle/>
          <a:p>
            <a:pPr eaLnBrk="1" hangingPunct="1">
              <a:lnSpc>
                <a:spcPct val="90000"/>
              </a:lnSpc>
            </a:pPr>
            <a:r>
              <a:rPr lang="ru-RU" altLang="ru-RU" sz="2400">
                <a:solidFill>
                  <a:schemeClr val="accent2"/>
                </a:solidFill>
              </a:rPr>
              <a:t>У русской национальной одежды – многовековая история. Общий её характер, сложившийся в быту многих поколений, соответствовал внешнему облику, образу жизни, географическому положению и характеру труда народа.</a:t>
            </a:r>
          </a:p>
        </p:txBody>
      </p:sp>
      <p:pic>
        <p:nvPicPr>
          <p:cNvPr id="37896" name="Picture 8" descr="prazd27_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0825" y="2024064"/>
            <a:ext cx="3581400" cy="381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extLst>
      <p:ext uri="{BB962C8B-B14F-4D97-AF65-F5344CB8AC3E}">
        <p14:creationId xmlns:p14="http://schemas.microsoft.com/office/powerpoint/2010/main" val="8680394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fade">
                                      <p:cBhvr>
                                        <p:cTn id="7" dur="1000"/>
                                        <p:tgtEl>
                                          <p:spTgt spid="37890"/>
                                        </p:tgtEl>
                                      </p:cBhvr>
                                    </p:animEffect>
                                    <p:anim calcmode="lin" valueType="num">
                                      <p:cBhvr>
                                        <p:cTn id="8" dur="1000" fill="hold"/>
                                        <p:tgtEl>
                                          <p:spTgt spid="37890"/>
                                        </p:tgtEl>
                                        <p:attrNameLst>
                                          <p:attrName>ppt_x</p:attrName>
                                        </p:attrNameLst>
                                      </p:cBhvr>
                                      <p:tavLst>
                                        <p:tav tm="0">
                                          <p:val>
                                            <p:strVal val="#ppt_x"/>
                                          </p:val>
                                        </p:tav>
                                        <p:tav tm="100000">
                                          <p:val>
                                            <p:strVal val="#ppt_x"/>
                                          </p:val>
                                        </p:tav>
                                      </p:tavLst>
                                    </p:anim>
                                    <p:anim calcmode="lin" valueType="num">
                                      <p:cBhvr>
                                        <p:cTn id="9" dur="1000" fill="hold"/>
                                        <p:tgtEl>
                                          <p:spTgt spid="37890"/>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37891">
                                            <p:txEl>
                                              <p:pRg st="0" end="0"/>
                                            </p:txEl>
                                          </p:spTgt>
                                        </p:tgtEl>
                                        <p:attrNameLst>
                                          <p:attrName>style.visibility</p:attrName>
                                        </p:attrNameLst>
                                      </p:cBhvr>
                                      <p:to>
                                        <p:strVal val="visible"/>
                                      </p:to>
                                    </p:set>
                                    <p:animEffect transition="in" filter="fade">
                                      <p:cBhvr>
                                        <p:cTn id="13" dur="500"/>
                                        <p:tgtEl>
                                          <p:spTgt spid="37891">
                                            <p:txEl>
                                              <p:pRg st="0" end="0"/>
                                            </p:txEl>
                                          </p:spTgt>
                                        </p:tgtEl>
                                      </p:cBhvr>
                                    </p:animEffect>
                                  </p:childTnLst>
                                </p:cTn>
                              </p:par>
                            </p:childTnLst>
                          </p:cTn>
                        </p:par>
                        <p:par>
                          <p:cTn id="14" fill="hold" nodeType="afterGroup">
                            <p:stCondLst>
                              <p:cond delay="3050"/>
                            </p:stCondLst>
                            <p:childTnLst>
                              <p:par>
                                <p:cTn id="15" presetID="10" presetClass="entr" presetSubtype="0" fill="hold" nodeType="afterEffect">
                                  <p:stCondLst>
                                    <p:cond delay="0"/>
                                  </p:stCondLst>
                                  <p:childTnLst>
                                    <p:set>
                                      <p:cBhvr>
                                        <p:cTn id="16" dur="1" fill="hold">
                                          <p:stCondLst>
                                            <p:cond delay="0"/>
                                          </p:stCondLst>
                                        </p:cTn>
                                        <p:tgtEl>
                                          <p:spTgt spid="37896"/>
                                        </p:tgtEl>
                                        <p:attrNameLst>
                                          <p:attrName>style.visibility</p:attrName>
                                        </p:attrNameLst>
                                      </p:cBhvr>
                                      <p:to>
                                        <p:strVal val="visible"/>
                                      </p:to>
                                    </p:set>
                                    <p:animEffect transition="in" filter="fade">
                                      <p:cBhvr>
                                        <p:cTn id="17" dur="1000"/>
                                        <p:tgtEl>
                                          <p:spTgt spid="378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algn="ctr" eaLnBrk="1" hangingPunct="1"/>
            <a:r>
              <a:rPr lang="ru-RU" altLang="ru-RU" dirty="0" smtClean="0"/>
              <a:t>Мужской костюм</a:t>
            </a:r>
          </a:p>
        </p:txBody>
      </p:sp>
      <p:sp>
        <p:nvSpPr>
          <p:cNvPr id="48131" name="Rectangle 3"/>
          <p:cNvSpPr>
            <a:spLocks noGrp="1" noChangeArrowheads="1"/>
          </p:cNvSpPr>
          <p:nvPr>
            <p:ph idx="1"/>
          </p:nvPr>
        </p:nvSpPr>
        <p:spPr>
          <a:xfrm>
            <a:off x="2225676" y="606830"/>
            <a:ext cx="7954963" cy="1679170"/>
          </a:xfrm>
        </p:spPr>
        <p:txBody>
          <a:bodyPr/>
          <a:lstStyle/>
          <a:p>
            <a:pPr eaLnBrk="1" hangingPunct="1"/>
            <a:r>
              <a:rPr lang="ru-RU" altLang="ru-RU" dirty="0">
                <a:solidFill>
                  <a:schemeClr val="accent2"/>
                </a:solidFill>
              </a:rPr>
              <a:t>Костюм крестьянина Киевской Руси состоял из портов и рубахи из </a:t>
            </a:r>
            <a:r>
              <a:rPr lang="ru-RU" altLang="ru-RU" dirty="0" err="1">
                <a:solidFill>
                  <a:schemeClr val="accent2"/>
                </a:solidFill>
              </a:rPr>
              <a:t>домотканного</a:t>
            </a:r>
            <a:r>
              <a:rPr lang="ru-RU" altLang="ru-RU" dirty="0">
                <a:solidFill>
                  <a:schemeClr val="accent2"/>
                </a:solidFill>
              </a:rPr>
              <a:t> холста. </a:t>
            </a:r>
          </a:p>
        </p:txBody>
      </p:sp>
      <p:pic>
        <p:nvPicPr>
          <p:cNvPr id="4813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7638" y="2735263"/>
            <a:ext cx="2609850"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0589" y="2735263"/>
            <a:ext cx="1849437"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1172524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fade">
                                      <p:cBhvr>
                                        <p:cTn id="7" dur="1000"/>
                                        <p:tgtEl>
                                          <p:spTgt spid="48130"/>
                                        </p:tgtEl>
                                      </p:cBhvr>
                                    </p:animEffect>
                                    <p:anim calcmode="lin" valueType="num">
                                      <p:cBhvr>
                                        <p:cTn id="8" dur="1000" fill="hold"/>
                                        <p:tgtEl>
                                          <p:spTgt spid="48130"/>
                                        </p:tgtEl>
                                        <p:attrNameLst>
                                          <p:attrName>ppt_x</p:attrName>
                                        </p:attrNameLst>
                                      </p:cBhvr>
                                      <p:tavLst>
                                        <p:tav tm="0">
                                          <p:val>
                                            <p:strVal val="#ppt_x"/>
                                          </p:val>
                                        </p:tav>
                                        <p:tav tm="100000">
                                          <p:val>
                                            <p:strVal val="#ppt_x"/>
                                          </p:val>
                                        </p:tav>
                                      </p:tavLst>
                                    </p:anim>
                                    <p:anim calcmode="lin" valueType="num">
                                      <p:cBhvr>
                                        <p:cTn id="9" dur="1000" fill="hold"/>
                                        <p:tgtEl>
                                          <p:spTgt spid="48130"/>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48131">
                                            <p:txEl>
                                              <p:pRg st="0" end="0"/>
                                            </p:txEl>
                                          </p:spTgt>
                                        </p:tgtEl>
                                        <p:attrNameLst>
                                          <p:attrName>style.visibility</p:attrName>
                                        </p:attrNameLst>
                                      </p:cBhvr>
                                      <p:to>
                                        <p:strVal val="visible"/>
                                      </p:to>
                                    </p:set>
                                    <p:animEffect transition="in" filter="fade">
                                      <p:cBhvr>
                                        <p:cTn id="13" dur="500"/>
                                        <p:tgtEl>
                                          <p:spTgt spid="48131">
                                            <p:txEl>
                                              <p:pRg st="0" end="0"/>
                                            </p:txEl>
                                          </p:spTgt>
                                        </p:tgtEl>
                                      </p:cBhvr>
                                    </p:animEffect>
                                  </p:childTnLst>
                                </p:cTn>
                              </p:par>
                            </p:childTnLst>
                          </p:cTn>
                        </p:par>
                        <p:par>
                          <p:cTn id="14" fill="hold" nodeType="afterGroup">
                            <p:stCondLst>
                              <p:cond delay="2150"/>
                            </p:stCondLst>
                            <p:childTnLst>
                              <p:par>
                                <p:cTn id="15" presetID="10" presetClass="entr" presetSubtype="0" fill="hold" nodeType="afterEffect">
                                  <p:stCondLst>
                                    <p:cond delay="0"/>
                                  </p:stCondLst>
                                  <p:childTnLst>
                                    <p:set>
                                      <p:cBhvr>
                                        <p:cTn id="16" dur="1" fill="hold">
                                          <p:stCondLst>
                                            <p:cond delay="0"/>
                                          </p:stCondLst>
                                        </p:cTn>
                                        <p:tgtEl>
                                          <p:spTgt spid="48133"/>
                                        </p:tgtEl>
                                        <p:attrNameLst>
                                          <p:attrName>style.visibility</p:attrName>
                                        </p:attrNameLst>
                                      </p:cBhvr>
                                      <p:to>
                                        <p:strVal val="visible"/>
                                      </p:to>
                                    </p:set>
                                    <p:animEffect transition="in" filter="fade">
                                      <p:cBhvr>
                                        <p:cTn id="17" dur="1000"/>
                                        <p:tgtEl>
                                          <p:spTgt spid="48133"/>
                                        </p:tgtEl>
                                      </p:cBhvr>
                                    </p:animEffect>
                                  </p:childTnLst>
                                </p:cTn>
                              </p:par>
                            </p:childTnLst>
                          </p:cTn>
                        </p:par>
                        <p:par>
                          <p:cTn id="18" fill="hold" nodeType="afterGroup">
                            <p:stCondLst>
                              <p:cond delay="3150"/>
                            </p:stCondLst>
                            <p:childTnLst>
                              <p:par>
                                <p:cTn id="19" presetID="10"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P spid="4813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2225675" y="288925"/>
            <a:ext cx="7772400" cy="1143000"/>
          </a:xfrm>
        </p:spPr>
        <p:txBody>
          <a:bodyPr/>
          <a:lstStyle/>
          <a:p>
            <a:pPr algn="ctr" eaLnBrk="1" hangingPunct="1"/>
            <a:r>
              <a:rPr lang="ru-RU" altLang="ru-RU" smtClean="0"/>
              <a:t>Женский костюм</a:t>
            </a:r>
          </a:p>
        </p:txBody>
      </p:sp>
      <p:sp>
        <p:nvSpPr>
          <p:cNvPr id="54275" name="Rectangle 3"/>
          <p:cNvSpPr>
            <a:spLocks noGrp="1" noChangeArrowheads="1"/>
          </p:cNvSpPr>
          <p:nvPr>
            <p:ph type="body" sz="half" idx="1"/>
          </p:nvPr>
        </p:nvSpPr>
        <p:spPr>
          <a:xfrm>
            <a:off x="2262189" y="2114551"/>
            <a:ext cx="4606925" cy="2239963"/>
          </a:xfrm>
        </p:spPr>
        <p:txBody>
          <a:bodyPr>
            <a:normAutofit fontScale="92500" lnSpcReduction="10000"/>
          </a:bodyPr>
          <a:lstStyle/>
          <a:p>
            <a:pPr eaLnBrk="1" hangingPunct="1"/>
            <a:r>
              <a:rPr lang="ru-RU" altLang="ru-RU" sz="3200">
                <a:solidFill>
                  <a:schemeClr val="accent2"/>
                </a:solidFill>
              </a:rPr>
              <a:t>Основными частями женского народного</a:t>
            </a:r>
            <a:r>
              <a:rPr lang="en-US" altLang="ru-RU" sz="3200">
                <a:solidFill>
                  <a:schemeClr val="accent2"/>
                </a:solidFill>
              </a:rPr>
              <a:t>,</a:t>
            </a:r>
            <a:r>
              <a:rPr lang="ru-RU" altLang="ru-RU" sz="3200">
                <a:solidFill>
                  <a:schemeClr val="accent2"/>
                </a:solidFill>
              </a:rPr>
              <a:t> были </a:t>
            </a:r>
            <a:r>
              <a:rPr lang="ru-RU" altLang="ru-RU" sz="3200" i="1">
                <a:solidFill>
                  <a:schemeClr val="accent2"/>
                </a:solidFill>
              </a:rPr>
              <a:t>рубаха, передник, </a:t>
            </a:r>
            <a:r>
              <a:rPr lang="ru-RU" altLang="ru-RU" sz="3200">
                <a:solidFill>
                  <a:schemeClr val="accent2"/>
                </a:solidFill>
              </a:rPr>
              <a:t>или </a:t>
            </a:r>
            <a:r>
              <a:rPr lang="ru-RU" altLang="ru-RU" sz="3200" i="1">
                <a:solidFill>
                  <a:schemeClr val="accent2"/>
                </a:solidFill>
              </a:rPr>
              <a:t>занавеска, сарафан, понёва, нагрудник, шушпан</a:t>
            </a:r>
            <a:r>
              <a:rPr lang="ru-RU" altLang="ru-RU" sz="2400" i="1">
                <a:solidFill>
                  <a:schemeClr val="accent2"/>
                </a:solidFill>
              </a:rPr>
              <a:t>.</a:t>
            </a:r>
          </a:p>
        </p:txBody>
      </p:sp>
      <p:pic>
        <p:nvPicPr>
          <p:cNvPr id="21508" name="Picture 9" descr="Cost_5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7446964" y="2443164"/>
            <a:ext cx="2503487" cy="3386137"/>
          </a:xfrm>
          <a:noFill/>
        </p:spPr>
      </p:pic>
    </p:spTree>
    <p:extLst>
      <p:ext uri="{BB962C8B-B14F-4D97-AF65-F5344CB8AC3E}">
        <p14:creationId xmlns:p14="http://schemas.microsoft.com/office/powerpoint/2010/main" val="40527775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fade">
                                      <p:cBhvr>
                                        <p:cTn id="7" dur="1000"/>
                                        <p:tgtEl>
                                          <p:spTgt spid="54274"/>
                                        </p:tgtEl>
                                      </p:cBhvr>
                                    </p:animEffect>
                                    <p:anim calcmode="lin" valueType="num">
                                      <p:cBhvr>
                                        <p:cTn id="8" dur="1000" fill="hold"/>
                                        <p:tgtEl>
                                          <p:spTgt spid="54274"/>
                                        </p:tgtEl>
                                        <p:attrNameLst>
                                          <p:attrName>ppt_x</p:attrName>
                                        </p:attrNameLst>
                                      </p:cBhvr>
                                      <p:tavLst>
                                        <p:tav tm="0">
                                          <p:val>
                                            <p:strVal val="#ppt_x"/>
                                          </p:val>
                                        </p:tav>
                                        <p:tav tm="100000">
                                          <p:val>
                                            <p:strVal val="#ppt_x"/>
                                          </p:val>
                                        </p:tav>
                                      </p:tavLst>
                                    </p:anim>
                                    <p:anim calcmode="lin" valueType="num">
                                      <p:cBhvr>
                                        <p:cTn id="9" dur="1000" fill="hold"/>
                                        <p:tgtEl>
                                          <p:spTgt spid="5427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54275">
                                            <p:txEl>
                                              <p:pRg st="0" end="0"/>
                                            </p:txEl>
                                          </p:spTgt>
                                        </p:tgtEl>
                                        <p:attrNameLst>
                                          <p:attrName>style.visibility</p:attrName>
                                        </p:attrNameLst>
                                      </p:cBhvr>
                                      <p:to>
                                        <p:strVal val="visible"/>
                                      </p:to>
                                    </p:set>
                                    <p:animEffect transition="in" filter="fade">
                                      <p:cBhvr>
                                        <p:cTn id="13" dur="500"/>
                                        <p:tgtEl>
                                          <p:spTgt spid="542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P spid="5427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720735" y="856211"/>
            <a:ext cx="8490065" cy="1138844"/>
          </a:xfrm>
        </p:spPr>
        <p:txBody>
          <a:bodyPr>
            <a:normAutofit fontScale="90000"/>
          </a:bodyPr>
          <a:lstStyle/>
          <a:p>
            <a:pPr algn="ctr"/>
            <a:r>
              <a:rPr lang="ru-RU" b="1" i="1" dirty="0" smtClean="0">
                <a:solidFill>
                  <a:schemeClr val="accent6">
                    <a:lumMod val="75000"/>
                  </a:schemeClr>
                </a:solidFill>
              </a:rPr>
              <a:t>Достопримечательности России </a:t>
            </a:r>
            <a:r>
              <a:rPr lang="ru-RU" sz="3600" b="1" i="1" dirty="0" smtClean="0">
                <a:solidFill>
                  <a:srgbClr val="FF0000"/>
                </a:solidFill>
              </a:rPr>
              <a:t>МОСКВА</a:t>
            </a:r>
            <a:r>
              <a:rPr lang="ru-RU" sz="3600" b="1" i="1" dirty="0" smtClean="0">
                <a:solidFill>
                  <a:schemeClr val="accent2"/>
                </a:solidFill>
              </a:rPr>
              <a:t> </a:t>
            </a:r>
            <a:br>
              <a:rPr lang="ru-RU" sz="3600" b="1" i="1" dirty="0" smtClean="0">
                <a:solidFill>
                  <a:schemeClr val="accent2"/>
                </a:solidFill>
              </a:rPr>
            </a:br>
            <a:r>
              <a:rPr lang="ru-RU" sz="3600" b="1" i="1" dirty="0" smtClean="0">
                <a:solidFill>
                  <a:schemeClr val="accent2"/>
                </a:solidFill>
              </a:rPr>
              <a:t>Собор Василия Блаженного</a:t>
            </a:r>
            <a:endParaRPr lang="ru-RU" sz="3600" b="1" i="1" dirty="0">
              <a:solidFill>
                <a:schemeClr val="accent2"/>
              </a:solidFill>
            </a:endParaRPr>
          </a:p>
        </p:txBody>
      </p:sp>
      <p:pic>
        <p:nvPicPr>
          <p:cNvPr id="2050" name="Picture 2" descr="C:\Documents and Settings\Семья\Рабочий стол\Мои рисунки\casedr.jpg"/>
          <p:cNvPicPr>
            <a:picLocks noGrp="1" noChangeAspect="1" noChangeArrowheads="1"/>
          </p:cNvPicPr>
          <p:nvPr>
            <p:ph idx="1"/>
          </p:nvPr>
        </p:nvPicPr>
        <p:blipFill>
          <a:blip r:embed="rId2"/>
          <a:srcRect/>
          <a:stretch>
            <a:fillRect/>
          </a:stretch>
        </p:blipFill>
        <p:spPr bwMode="auto">
          <a:xfrm>
            <a:off x="2228510" y="2435629"/>
            <a:ext cx="3108261" cy="3732416"/>
          </a:xfrm>
          <a:prstGeom prst="rect">
            <a:avLst/>
          </a:prstGeom>
          <a:noFill/>
        </p:spPr>
      </p:pic>
      <p:sp>
        <p:nvSpPr>
          <p:cNvPr id="6" name="Прямоугольник 5"/>
          <p:cNvSpPr/>
          <p:nvPr/>
        </p:nvSpPr>
        <p:spPr>
          <a:xfrm>
            <a:off x="6453190" y="2435629"/>
            <a:ext cx="3970970" cy="3785652"/>
          </a:xfrm>
          <a:prstGeom prst="rect">
            <a:avLst/>
          </a:prstGeom>
        </p:spPr>
        <p:txBody>
          <a:bodyPr wrap="square">
            <a:spAutoFit/>
          </a:bodyPr>
          <a:lstStyle/>
          <a:p>
            <a:pPr algn="ctr"/>
            <a:r>
              <a:rPr lang="ru-RU" sz="2000" b="1" i="1" dirty="0">
                <a:solidFill>
                  <a:schemeClr val="accent2">
                    <a:lumMod val="75000"/>
                  </a:schemeClr>
                </a:solidFill>
              </a:rPr>
              <a:t>Собор Василия Блаженного не только главный храм Красной площади, но и символ всей России. Он построен в 1555-1561 годах по указу Ивана Грозного в честь взятия Казанского ханства. Штурм Казани начался 1 октября 1552 года, в праздник Покрова Божией Матери, поэтому "официальное" название храма - храм Покрова Божией Матери.</a:t>
            </a:r>
          </a:p>
        </p:txBody>
      </p:sp>
    </p:spTree>
    <p:extLst>
      <p:ext uri="{BB962C8B-B14F-4D97-AF65-F5344CB8AC3E}">
        <p14:creationId xmlns:p14="http://schemas.microsoft.com/office/powerpoint/2010/main" val="11416679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mph" presetSubtype="0" fill="hold" nodeType="withEffect">
                                  <p:stCondLst>
                                    <p:cond delay="0"/>
                                  </p:stCondLst>
                                  <p:iterate type="lt">
                                    <p:tmPct val="0"/>
                                  </p:iterate>
                                  <p:childTnLst>
                                    <p:animClr clrSpc="hsl" dir="cw">
                                      <p:cBhvr override="childStyle">
                                        <p:cTn id="6" dur="500" fill="hold"/>
                                        <p:tgtEl>
                                          <p:spTgt spid="2050"/>
                                        </p:tgtEl>
                                        <p:attrNameLst>
                                          <p:attrName>style.color</p:attrName>
                                        </p:attrNameLst>
                                      </p:cBhvr>
                                      <p:by>
                                        <p:hsl h="0" s="12549" l="25098"/>
                                      </p:by>
                                    </p:animClr>
                                    <p:animClr clrSpc="hsl" dir="cw">
                                      <p:cBhvr>
                                        <p:cTn id="7" dur="500" fill="hold"/>
                                        <p:tgtEl>
                                          <p:spTgt spid="2050"/>
                                        </p:tgtEl>
                                        <p:attrNameLst>
                                          <p:attrName>fillcolor</p:attrName>
                                        </p:attrNameLst>
                                      </p:cBhvr>
                                      <p:by>
                                        <p:hsl h="0" s="12549" l="25098"/>
                                      </p:by>
                                    </p:animClr>
                                    <p:animClr clrSpc="hsl" dir="cw">
                                      <p:cBhvr>
                                        <p:cTn id="8" dur="500" fill="hold"/>
                                        <p:tgtEl>
                                          <p:spTgt spid="2050"/>
                                        </p:tgtEl>
                                        <p:attrNameLst>
                                          <p:attrName>stroke.color</p:attrName>
                                        </p:attrNameLst>
                                      </p:cBhvr>
                                      <p:by>
                                        <p:hsl h="0" s="12549" l="25098"/>
                                      </p:by>
                                    </p:animClr>
                                    <p:set>
                                      <p:cBhvr>
                                        <p:cTn id="9" dur="500" fill="hold"/>
                                        <p:tgtEl>
                                          <p:spTgt spid="205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childTnLst>
                                </p:cTn>
                              </p:par>
                            </p:childTnLst>
                          </p:cTn>
                        </p:par>
                        <p:par>
                          <p:cTn id="15" fill="hold">
                            <p:stCondLst>
                              <p:cond delay="2000"/>
                            </p:stCondLst>
                            <p:childTnLst>
                              <p:par>
                                <p:cTn id="16" presetID="8" presetClass="entr" presetSubtype="16" fill="hold" nodeType="after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diamond(in)">
                                      <p:cBhvr>
                                        <p:cTn id="18" dur="2000"/>
                                        <p:tgtEl>
                                          <p:spTgt spid="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0" presetClass="entr" presetSubtype="0" fill="hold" nodeType="clickEffect">
                                  <p:stCondLst>
                                    <p:cond delay="0"/>
                                  </p:stCondLst>
                                  <p:iterate type="lt">
                                    <p:tmPct val="10000"/>
                                  </p:iterate>
                                  <p:childTnLst>
                                    <p:set>
                                      <p:cBhvr>
                                        <p:cTn id="22" dur="1" fill="hold">
                                          <p:stCondLst>
                                            <p:cond delay="0"/>
                                          </p:stCondLst>
                                        </p:cTn>
                                        <p:tgtEl>
                                          <p:spTgt spid="2050"/>
                                        </p:tgtEl>
                                        <p:attrNameLst>
                                          <p:attrName>style.visibility</p:attrName>
                                        </p:attrNameLst>
                                      </p:cBhvr>
                                      <p:to>
                                        <p:strVal val="visible"/>
                                      </p:to>
                                    </p:set>
                                    <p:animEffect transition="in" filter="fade">
                                      <p:cBhvr>
                                        <p:cTn id="23" dur="1000"/>
                                        <p:tgtEl>
                                          <p:spTgt spid="2050"/>
                                        </p:tgtEl>
                                      </p:cBhvr>
                                    </p:animEffect>
                                    <p:anim calcmode="lin" valueType="num">
                                      <p:cBhvr>
                                        <p:cTn id="24" dur="1000" fill="hold"/>
                                        <p:tgtEl>
                                          <p:spTgt spid="2050"/>
                                        </p:tgtEl>
                                        <p:attrNameLst>
                                          <p:attrName>ppt_x</p:attrName>
                                        </p:attrNameLst>
                                      </p:cBhvr>
                                      <p:tavLst>
                                        <p:tav tm="0">
                                          <p:val>
                                            <p:strVal val="#ppt_x-.1"/>
                                          </p:val>
                                        </p:tav>
                                        <p:tav tm="100000">
                                          <p:val>
                                            <p:strVal val="#ppt_x"/>
                                          </p:val>
                                        </p:tav>
                                      </p:tavLst>
                                    </p:anim>
                                    <p:anim calcmode="lin" valueType="num">
                                      <p:cBhvr>
                                        <p:cTn id="25" dur="1000" fill="hold"/>
                                        <p:tgtEl>
                                          <p:spTgt spid="20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dirty="0"/>
          </a:p>
        </p:txBody>
      </p:sp>
      <p:sp>
        <p:nvSpPr>
          <p:cNvPr id="5" name="Содержимое 4"/>
          <p:cNvSpPr>
            <a:spLocks noGrp="1"/>
          </p:cNvSpPr>
          <p:nvPr>
            <p:ph idx="1"/>
          </p:nvPr>
        </p:nvSpPr>
        <p:spPr>
          <a:xfrm>
            <a:off x="1524000" y="5214950"/>
            <a:ext cx="5643570" cy="1643050"/>
          </a:xfrm>
        </p:spPr>
        <p:txBody>
          <a:bodyPr>
            <a:noAutofit/>
          </a:bodyPr>
          <a:lstStyle/>
          <a:p>
            <a:r>
              <a:rPr lang="ru-RU" sz="1400" i="1" dirty="0">
                <a:solidFill>
                  <a:srgbClr val="002060"/>
                </a:solidFill>
              </a:rPr>
              <a:t>Древний как мир, Байкал существует около 25-30 миллионов лет. Поражает феноменальная глубина Байкала, достигающая 1637 метров. На его территорию приходится более 23 тысяч квадратных километров, что составляет около 22 процентов запасов всей пресной воды земного шара. Обычно спокойные волны озера при сильном ветре могут достигать шести метров. </a:t>
            </a:r>
          </a:p>
          <a:p>
            <a:endParaRPr lang="ru-RU" sz="1400" i="1" dirty="0">
              <a:solidFill>
                <a:schemeClr val="tx2"/>
              </a:solidFill>
            </a:endParaRPr>
          </a:p>
        </p:txBody>
      </p:sp>
      <p:pic>
        <p:nvPicPr>
          <p:cNvPr id="7171" name="Picture 3" descr="C:\Documents and Settings\Семья\Рабочий стол\Мои рисунки\baikal1.jpg"/>
          <p:cNvPicPr>
            <a:picLocks noChangeAspect="1" noChangeArrowheads="1"/>
          </p:cNvPicPr>
          <p:nvPr/>
        </p:nvPicPr>
        <p:blipFill>
          <a:blip r:embed="rId2"/>
          <a:srcRect/>
          <a:stretch>
            <a:fillRect/>
          </a:stretch>
        </p:blipFill>
        <p:spPr bwMode="auto">
          <a:xfrm>
            <a:off x="1105593" y="527006"/>
            <a:ext cx="10299469" cy="4616505"/>
          </a:xfrm>
          <a:prstGeom prst="rect">
            <a:avLst/>
          </a:prstGeom>
          <a:noFill/>
        </p:spPr>
      </p:pic>
      <p:pic>
        <p:nvPicPr>
          <p:cNvPr id="6" name="Picture 5" descr="C:\Documents and Settings\Семья\Рабочий стол\Мои рисунки\36d51f0ff821bdf00ce739221a3.jpg"/>
          <p:cNvPicPr>
            <a:picLocks noChangeAspect="1" noChangeArrowheads="1"/>
          </p:cNvPicPr>
          <p:nvPr/>
        </p:nvPicPr>
        <p:blipFill>
          <a:blip r:embed="rId3"/>
          <a:srcRect/>
          <a:stretch>
            <a:fillRect/>
          </a:stretch>
        </p:blipFill>
        <p:spPr bwMode="auto">
          <a:xfrm>
            <a:off x="7712482" y="2880240"/>
            <a:ext cx="3026987" cy="3370932"/>
          </a:xfrm>
          <a:prstGeom prst="rect">
            <a:avLst/>
          </a:prstGeom>
          <a:noFill/>
        </p:spPr>
      </p:pic>
      <p:sp>
        <p:nvSpPr>
          <p:cNvPr id="7" name="Прямоугольник 6"/>
          <p:cNvSpPr/>
          <p:nvPr/>
        </p:nvSpPr>
        <p:spPr>
          <a:xfrm>
            <a:off x="2381224" y="910693"/>
            <a:ext cx="7236601" cy="1323439"/>
          </a:xfrm>
          <a:prstGeom prst="rect">
            <a:avLst/>
          </a:prstGeom>
        </p:spPr>
        <p:txBody>
          <a:bodyPr wrap="square">
            <a:spAutoFit/>
          </a:bodyPr>
          <a:lstStyle/>
          <a:p>
            <a:pPr algn="ctr"/>
            <a:r>
              <a:rPr lang="ru-RU" sz="4000" b="1" i="1" dirty="0">
                <a:solidFill>
                  <a:srgbClr val="FF0000"/>
                </a:solidFill>
              </a:rPr>
              <a:t>О З Е Р О    Б А Й К А Л </a:t>
            </a:r>
            <a:br>
              <a:rPr lang="ru-RU" sz="4000" b="1" i="1" dirty="0">
                <a:solidFill>
                  <a:srgbClr val="FF0000"/>
                </a:solidFill>
              </a:rPr>
            </a:br>
            <a:endParaRPr lang="ru-RU" sz="4000" dirty="0">
              <a:solidFill>
                <a:srgbClr val="FF0000"/>
              </a:solidFill>
            </a:endParaRPr>
          </a:p>
        </p:txBody>
      </p:sp>
    </p:spTree>
    <p:extLst>
      <p:ext uri="{BB962C8B-B14F-4D97-AF65-F5344CB8AC3E}">
        <p14:creationId xmlns:p14="http://schemas.microsoft.com/office/powerpoint/2010/main" val="5304222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8"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5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8" dur="15000" fill="hold"/>
                                        <p:tgtEl>
                                          <p:spTgt spid="5">
                                            <p:txEl>
                                              <p:pRg st="0" end="0"/>
                                            </p:txEl>
                                          </p:spTgt>
                                        </p:tgtEl>
                                        <p:attrNameLst>
                                          <p:attrName>ppt_y</p:attrName>
                                        </p:attrNameLst>
                                      </p:cBhvr>
                                      <p:tavLst>
                                        <p:tav tm="0">
                                          <p:val>
                                            <p:strVal val="#ppt_y+1"/>
                                          </p:val>
                                        </p:tav>
                                        <p:tav tm="100000">
                                          <p:val>
                                            <p:strVal val="#ppt_y-1"/>
                                          </p:val>
                                        </p:tav>
                                      </p:tavLst>
                                    </p:anim>
                                  </p:childTnLst>
                                </p:cTn>
                              </p:par>
                            </p:childTnLst>
                          </p:cTn>
                        </p:par>
                        <p:par>
                          <p:cTn id="9" fill="hold">
                            <p:stCondLst>
                              <p:cond delay="15000"/>
                            </p:stCondLst>
                            <p:childTnLst>
                              <p:par>
                                <p:cTn id="10" presetID="10"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71"/>
                                        </p:tgtEl>
                                        <p:attrNameLst>
                                          <p:attrName>style.visibility</p:attrName>
                                        </p:attrNameLst>
                                      </p:cBhvr>
                                      <p:to>
                                        <p:strVal val="visible"/>
                                      </p:to>
                                    </p:set>
                                    <p:animEffect transition="in" filter="fade">
                                      <p:cBhvr>
                                        <p:cTn id="17" dur="5000"/>
                                        <p:tgtEl>
                                          <p:spTgt spid="7171"/>
                                        </p:tgtEl>
                                      </p:cBhvr>
                                    </p:animEffect>
                                  </p:childTnLst>
                                </p:cTn>
                              </p:par>
                            </p:childTnLst>
                          </p:cTn>
                        </p:par>
                      </p:childTnLst>
                    </p:cTn>
                  </p:par>
                  <p:par>
                    <p:cTn id="18" fill="hold">
                      <p:stCondLst>
                        <p:cond delay="indefinite"/>
                      </p:stCondLst>
                      <p:childTnLst>
                        <p:par>
                          <p:cTn id="19" fill="hold">
                            <p:stCondLst>
                              <p:cond delay="0"/>
                            </p:stCondLst>
                            <p:childTnLst>
                              <p:par>
                                <p:cTn id="20" presetID="40" presetClass="entr" presetSubtype="0" fill="hold" nodeType="clickEffect">
                                  <p:stCondLst>
                                    <p:cond delay="0"/>
                                  </p:stCondLst>
                                  <p:iterate type="lt">
                                    <p:tmPct val="10000"/>
                                  </p:iterate>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1000"/>
                                        <p:tgtEl>
                                          <p:spTgt spid="7">
                                            <p:txEl>
                                              <p:pRg st="0" end="0"/>
                                            </p:txEl>
                                          </p:spTgt>
                                        </p:tgtEl>
                                      </p:cBhvr>
                                    </p:animEffect>
                                    <p:anim calcmode="lin" valueType="num">
                                      <p:cBhvr>
                                        <p:cTn id="23" dur="1000" fill="hold"/>
                                        <p:tgtEl>
                                          <p:spTgt spid="7">
                                            <p:txEl>
                                              <p:pRg st="0" end="0"/>
                                            </p:txEl>
                                          </p:spTgt>
                                        </p:tgtEl>
                                        <p:attrNameLst>
                                          <p:attrName>ppt_x</p:attrName>
                                        </p:attrNameLst>
                                      </p:cBhvr>
                                      <p:tavLst>
                                        <p:tav tm="0">
                                          <p:val>
                                            <p:strVal val="#ppt_x-.1"/>
                                          </p:val>
                                        </p:tav>
                                        <p:tav tm="100000">
                                          <p:val>
                                            <p:strVal val="#ppt_x"/>
                                          </p:val>
                                        </p:tav>
                                      </p:tavLst>
                                    </p:anim>
                                    <p:anim calcmode="lin" valueType="num">
                                      <p:cBhvr>
                                        <p:cTn id="24" dur="10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0" presetClass="entr" presetSubtype="0" fill="hold" grpId="1"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Effect transition="in" filter="fade">
                                      <p:cBhvr>
                                        <p:cTn id="29" dur="800" decel="100000"/>
                                        <p:tgtEl>
                                          <p:spTgt spid="5">
                                            <p:txEl>
                                              <p:pRg st="0" end="0"/>
                                            </p:txEl>
                                          </p:spTgt>
                                        </p:tgtEl>
                                      </p:cBhvr>
                                    </p:animEffect>
                                    <p:anim calcmode="lin" valueType="num">
                                      <p:cBhvr>
                                        <p:cTn id="30" dur="800" decel="100000" fill="hold"/>
                                        <p:tgtEl>
                                          <p:spTgt spid="5">
                                            <p:txEl>
                                              <p:pRg st="0" end="0"/>
                                            </p:txEl>
                                          </p:spTgt>
                                        </p:tgtEl>
                                        <p:attrNameLst>
                                          <p:attrName>style.rotation</p:attrName>
                                        </p:attrNameLst>
                                      </p:cBhvr>
                                      <p:tavLst>
                                        <p:tav tm="0">
                                          <p:val>
                                            <p:fltVal val="-90"/>
                                          </p:val>
                                        </p:tav>
                                        <p:tav tm="100000">
                                          <p:val>
                                            <p:fltVal val="0"/>
                                          </p:val>
                                        </p:tav>
                                      </p:tavLst>
                                    </p:anim>
                                    <p:anim calcmode="lin" valueType="num">
                                      <p:cBhvr>
                                        <p:cTn id="31" dur="800" decel="100000" fill="hold"/>
                                        <p:tgtEl>
                                          <p:spTgt spid="5">
                                            <p:txEl>
                                              <p:pRg st="0" end="0"/>
                                            </p:txEl>
                                          </p:spTgt>
                                        </p:tgtEl>
                                        <p:attrNameLst>
                                          <p:attrName>ppt_x</p:attrName>
                                        </p:attrNameLst>
                                      </p:cBhvr>
                                      <p:tavLst>
                                        <p:tav tm="0">
                                          <p:val>
                                            <p:strVal val="#ppt_x+0.4"/>
                                          </p:val>
                                        </p:tav>
                                        <p:tav tm="100000">
                                          <p:val>
                                            <p:strVal val="#ppt_x-0.05"/>
                                          </p:val>
                                        </p:tav>
                                      </p:tavLst>
                                    </p:anim>
                                    <p:anim calcmode="lin" valueType="num">
                                      <p:cBhvr>
                                        <p:cTn id="32" dur="800" decel="100000" fill="hold"/>
                                        <p:tgtEl>
                                          <p:spTgt spid="5">
                                            <p:txEl>
                                              <p:pRg st="0" end="0"/>
                                            </p:txEl>
                                          </p:spTgt>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5">
                                            <p:txEl>
                                              <p:pRg st="0" end="0"/>
                                            </p:txEl>
                                          </p:spTgt>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5">
                                            <p:txEl>
                                              <p:pRg st="0" end="0"/>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5" grpI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524000" y="285728"/>
            <a:ext cx="5214942" cy="2643206"/>
          </a:xfrm>
        </p:spPr>
        <p:txBody>
          <a:bodyPr>
            <a:noAutofit/>
          </a:bodyPr>
          <a:lstStyle/>
          <a:p>
            <a:r>
              <a:rPr lang="ru-RU" b="1" dirty="0">
                <a:solidFill>
                  <a:schemeClr val="accent3">
                    <a:lumMod val="60000"/>
                    <a:lumOff val="40000"/>
                  </a:schemeClr>
                </a:solidFill>
              </a:rPr>
              <a:t/>
            </a:r>
            <a:br>
              <a:rPr lang="ru-RU" b="1" dirty="0">
                <a:solidFill>
                  <a:schemeClr val="accent3">
                    <a:lumMod val="60000"/>
                    <a:lumOff val="40000"/>
                  </a:schemeClr>
                </a:solidFill>
              </a:rPr>
            </a:br>
            <a:r>
              <a:rPr lang="ru-RU" b="1" dirty="0">
                <a:solidFill>
                  <a:schemeClr val="accent3">
                    <a:lumMod val="60000"/>
                    <a:lumOff val="40000"/>
                  </a:schemeClr>
                </a:solidFill>
              </a:rPr>
              <a:t/>
            </a:r>
            <a:br>
              <a:rPr lang="ru-RU" b="1" dirty="0">
                <a:solidFill>
                  <a:schemeClr val="accent3">
                    <a:lumMod val="60000"/>
                    <a:lumOff val="40000"/>
                  </a:schemeClr>
                </a:solidFill>
              </a:rPr>
            </a:br>
            <a:r>
              <a:rPr lang="ru-RU" b="1" dirty="0">
                <a:solidFill>
                  <a:schemeClr val="accent3">
                    <a:lumMod val="60000"/>
                    <a:lumOff val="40000"/>
                  </a:schemeClr>
                </a:solidFill>
              </a:rPr>
              <a:t/>
            </a:r>
            <a:br>
              <a:rPr lang="ru-RU" b="1" dirty="0">
                <a:solidFill>
                  <a:schemeClr val="accent3">
                    <a:lumMod val="60000"/>
                    <a:lumOff val="40000"/>
                  </a:schemeClr>
                </a:solidFill>
              </a:rPr>
            </a:br>
            <a:r>
              <a:rPr lang="ru-RU" b="1" dirty="0">
                <a:solidFill>
                  <a:schemeClr val="accent3">
                    <a:lumMod val="60000"/>
                    <a:lumOff val="40000"/>
                  </a:schemeClr>
                </a:solidFill>
              </a:rPr>
              <a:t/>
            </a:r>
            <a:br>
              <a:rPr lang="ru-RU" b="1" dirty="0">
                <a:solidFill>
                  <a:schemeClr val="accent3">
                    <a:lumMod val="60000"/>
                    <a:lumOff val="40000"/>
                  </a:schemeClr>
                </a:solidFill>
              </a:rPr>
            </a:br>
            <a:r>
              <a:rPr lang="ru-RU" b="1" dirty="0">
                <a:solidFill>
                  <a:schemeClr val="accent3">
                    <a:lumMod val="60000"/>
                    <a:lumOff val="40000"/>
                  </a:schemeClr>
                </a:solidFill>
              </a:rPr>
              <a:t> </a:t>
            </a:r>
            <a:r>
              <a:rPr lang="ru-RU" b="1" dirty="0">
                <a:solidFill>
                  <a:srgbClr val="FF0000"/>
                </a:solidFill>
              </a:rPr>
              <a:t> </a:t>
            </a:r>
            <a:r>
              <a:rPr lang="ru-RU" b="1" i="1" dirty="0">
                <a:solidFill>
                  <a:schemeClr val="accent3">
                    <a:lumMod val="60000"/>
                    <a:lumOff val="40000"/>
                  </a:schemeClr>
                </a:solidFill>
              </a:rPr>
              <a:t>    </a:t>
            </a:r>
            <a:r>
              <a:rPr lang="ru-RU" i="1" dirty="0">
                <a:solidFill>
                  <a:schemeClr val="accent3">
                    <a:lumMod val="60000"/>
                    <a:lumOff val="40000"/>
                  </a:schemeClr>
                </a:solidFill>
              </a:rPr>
              <a:t/>
            </a:r>
            <a:br>
              <a:rPr lang="ru-RU" i="1" dirty="0">
                <a:solidFill>
                  <a:schemeClr val="accent3">
                    <a:lumMod val="60000"/>
                    <a:lumOff val="40000"/>
                  </a:schemeClr>
                </a:solidFill>
              </a:rPr>
            </a:br>
            <a:endParaRPr lang="ru-RU" i="1" dirty="0">
              <a:solidFill>
                <a:schemeClr val="accent3">
                  <a:lumMod val="60000"/>
                  <a:lumOff val="40000"/>
                </a:schemeClr>
              </a:solidFill>
            </a:endParaRPr>
          </a:p>
        </p:txBody>
      </p:sp>
      <p:sp>
        <p:nvSpPr>
          <p:cNvPr id="2" name="Содержимое 1"/>
          <p:cNvSpPr>
            <a:spLocks noGrp="1"/>
          </p:cNvSpPr>
          <p:nvPr>
            <p:ph idx="1"/>
          </p:nvPr>
        </p:nvSpPr>
        <p:spPr>
          <a:xfrm>
            <a:off x="1738282" y="2071678"/>
            <a:ext cx="4143404" cy="4572032"/>
          </a:xfrm>
        </p:spPr>
        <p:txBody>
          <a:bodyPr>
            <a:normAutofit/>
          </a:bodyPr>
          <a:lstStyle/>
          <a:p>
            <a:r>
              <a:rPr lang="ru-RU" b="1" i="1" dirty="0" smtClean="0">
                <a:solidFill>
                  <a:srgbClr val="0070C0"/>
                </a:solidFill>
              </a:rPr>
              <a:t>Двуглавый Эльбрус, высочайшая точка России. Западная вершина Эльбруса возвышается над уровнем моря на 5642 метра, восточная - на 5621 метр. Вершины разделены глубокой седловиной.</a:t>
            </a:r>
            <a:endParaRPr lang="ru-RU" b="1" i="1" dirty="0">
              <a:solidFill>
                <a:srgbClr val="0070C0"/>
              </a:solidFill>
            </a:endParaRPr>
          </a:p>
        </p:txBody>
      </p:sp>
      <p:pic>
        <p:nvPicPr>
          <p:cNvPr id="5" name="Picture 4" descr="C:\Documents and Settings\Семья\Рабочий стол\Мои рисунки\d18dd0bbd18cd0b1d180d183d181.jpg"/>
          <p:cNvPicPr>
            <a:picLocks noChangeAspect="1" noChangeArrowheads="1"/>
          </p:cNvPicPr>
          <p:nvPr/>
        </p:nvPicPr>
        <p:blipFill>
          <a:blip r:embed="rId2"/>
          <a:srcRect/>
          <a:stretch>
            <a:fillRect/>
          </a:stretch>
        </p:blipFill>
        <p:spPr bwMode="auto">
          <a:xfrm>
            <a:off x="6810379" y="1000108"/>
            <a:ext cx="4170733" cy="5175999"/>
          </a:xfrm>
          <a:prstGeom prst="rect">
            <a:avLst/>
          </a:prstGeom>
          <a:noFill/>
        </p:spPr>
      </p:pic>
      <p:sp>
        <p:nvSpPr>
          <p:cNvPr id="7" name="Молния 6"/>
          <p:cNvSpPr/>
          <p:nvPr/>
        </p:nvSpPr>
        <p:spPr>
          <a:xfrm>
            <a:off x="1666844" y="214290"/>
            <a:ext cx="8143932" cy="214314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solidFill>
                  <a:srgbClr val="FF0000"/>
                </a:solidFill>
              </a:rPr>
              <a:t>ЭЛЬБРУС</a:t>
            </a:r>
            <a:endParaRPr lang="ru-RU" sz="2800" b="1" dirty="0">
              <a:solidFill>
                <a:srgbClr val="FF0000"/>
              </a:solidFill>
            </a:endParaRPr>
          </a:p>
        </p:txBody>
      </p:sp>
    </p:spTree>
    <p:extLst>
      <p:ext uri="{BB962C8B-B14F-4D97-AF65-F5344CB8AC3E}">
        <p14:creationId xmlns:p14="http://schemas.microsoft.com/office/powerpoint/2010/main" val="35690867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4" name="Picture 4" descr="C:\Documents and Settings\Семья\Рабочий стол\Мои рисунки\2d18195b0ad6.jpg"/>
          <p:cNvPicPr>
            <a:picLocks noGrp="1" noChangeAspect="1" noChangeArrowheads="1"/>
          </p:cNvPicPr>
          <p:nvPr>
            <p:ph idx="1"/>
          </p:nvPr>
        </p:nvPicPr>
        <p:blipFill>
          <a:blip r:embed="rId2"/>
          <a:srcRect/>
          <a:stretch>
            <a:fillRect/>
          </a:stretch>
        </p:blipFill>
        <p:spPr bwMode="auto">
          <a:xfrm>
            <a:off x="1030779" y="673331"/>
            <a:ext cx="10424159" cy="5548746"/>
          </a:xfrm>
          <a:prstGeom prst="rect">
            <a:avLst/>
          </a:prstGeom>
          <a:noFill/>
        </p:spPr>
      </p:pic>
      <p:sp>
        <p:nvSpPr>
          <p:cNvPr id="6" name="Прямоугольник 5"/>
          <p:cNvSpPr/>
          <p:nvPr/>
        </p:nvSpPr>
        <p:spPr>
          <a:xfrm>
            <a:off x="2095472" y="673331"/>
            <a:ext cx="7871488" cy="923330"/>
          </a:xfrm>
          <a:prstGeom prst="rect">
            <a:avLst/>
          </a:prstGeom>
        </p:spPr>
        <p:txBody>
          <a:bodyPr wrap="square">
            <a:spAutoFit/>
          </a:bodyPr>
          <a:lstStyle/>
          <a:p>
            <a:r>
              <a:rPr lang="ru-RU" dirty="0">
                <a:solidFill>
                  <a:srgbClr val="FFFF00"/>
                </a:solidFill>
              </a:rPr>
              <a:t>Скульптура </a:t>
            </a:r>
            <a:r>
              <a:rPr lang="ru-RU" dirty="0">
                <a:solidFill>
                  <a:srgbClr val="FFFF00"/>
                </a:solidFill>
              </a:rPr>
              <a:t>"Родина-мать зовет!", </a:t>
            </a:r>
            <a:r>
              <a:rPr lang="ru-RU" dirty="0">
                <a:solidFill>
                  <a:srgbClr val="FFFF00"/>
                </a:solidFill>
              </a:rPr>
              <a:t>создана </a:t>
            </a:r>
            <a:r>
              <a:rPr lang="ru-RU" dirty="0">
                <a:solidFill>
                  <a:srgbClr val="FFFF00"/>
                </a:solidFill>
              </a:rPr>
              <a:t>знаменитым скульптором Евгением </a:t>
            </a:r>
            <a:r>
              <a:rPr lang="ru-RU" dirty="0">
                <a:solidFill>
                  <a:srgbClr val="FFFF00"/>
                </a:solidFill>
              </a:rPr>
              <a:t>Вучетичем.</a:t>
            </a:r>
            <a:r>
              <a:rPr lang="ru-RU" dirty="0">
                <a:solidFill>
                  <a:srgbClr val="FFFF00"/>
                </a:solidFill>
              </a:rPr>
              <a:t> Сегодня историко-мемориальный комплекс "Героям Сталинградской битвы" является одним из самых посещаемых в </a:t>
            </a:r>
            <a:r>
              <a:rPr lang="ru-RU" dirty="0">
                <a:solidFill>
                  <a:srgbClr val="FFFF00"/>
                </a:solidFill>
              </a:rPr>
              <a:t>России</a:t>
            </a:r>
          </a:p>
        </p:txBody>
      </p:sp>
    </p:spTree>
    <p:extLst>
      <p:ext uri="{BB962C8B-B14F-4D97-AF65-F5344CB8AC3E}">
        <p14:creationId xmlns:p14="http://schemas.microsoft.com/office/powerpoint/2010/main" val="12998766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738282" y="857232"/>
            <a:ext cx="2500330" cy="4857784"/>
          </a:xfrm>
        </p:spPr>
        <p:txBody>
          <a:bodyPr>
            <a:normAutofit/>
          </a:bodyPr>
          <a:lstStyle/>
          <a:p>
            <a:r>
              <a:rPr lang="ru-RU" sz="1800" b="1" i="1" dirty="0">
                <a:solidFill>
                  <a:srgbClr val="7030A0"/>
                </a:solidFill>
              </a:rPr>
              <a:t>Считается, что Петергоф был основан в мае 1714 года, когда начались строительные работы. На самом деле ему уже более 300 лет. Старая мыза стала зваться "Двором Петра" - а именно так переводится Петергоф - 13 сентября 1705 года.                                                                                                                                                                                                             </a:t>
            </a:r>
            <a:endParaRPr lang="ru-RU" sz="1800" b="1" i="1" dirty="0">
              <a:solidFill>
                <a:srgbClr val="7030A0"/>
              </a:solidFill>
            </a:endParaRPr>
          </a:p>
        </p:txBody>
      </p:sp>
      <p:pic>
        <p:nvPicPr>
          <p:cNvPr id="17410" name="Picture 2" descr="C:\Documents and Settings\Семья\Рабочий стол\Мои рисунки\Russia_Peterhof_The_Great_Cascade.jpg"/>
          <p:cNvPicPr>
            <a:picLocks noGrp="1" noChangeAspect="1" noChangeArrowheads="1"/>
          </p:cNvPicPr>
          <p:nvPr>
            <p:ph idx="1"/>
          </p:nvPr>
        </p:nvPicPr>
        <p:blipFill>
          <a:blip r:embed="rId2"/>
          <a:stretch>
            <a:fillRect/>
          </a:stretch>
        </p:blipFill>
        <p:spPr bwMode="auto">
          <a:xfrm>
            <a:off x="5024759" y="2028687"/>
            <a:ext cx="5033642" cy="4189233"/>
          </a:xfrm>
          <a:prstGeom prst="rect">
            <a:avLst/>
          </a:prstGeom>
          <a:noFill/>
        </p:spPr>
      </p:pic>
      <p:sp>
        <p:nvSpPr>
          <p:cNvPr id="5" name="Прямоугольник 4"/>
          <p:cNvSpPr/>
          <p:nvPr/>
        </p:nvSpPr>
        <p:spPr>
          <a:xfrm>
            <a:off x="2238348" y="706582"/>
            <a:ext cx="7537419" cy="1446550"/>
          </a:xfrm>
          <a:prstGeom prst="rect">
            <a:avLst/>
          </a:prstGeom>
        </p:spPr>
        <p:txBody>
          <a:bodyPr wrap="square">
            <a:spAutoFit/>
          </a:bodyPr>
          <a:lstStyle/>
          <a:p>
            <a:pPr algn="ctr"/>
            <a:r>
              <a:rPr lang="ru-RU" sz="4400" b="1" dirty="0">
                <a:solidFill>
                  <a:srgbClr val="00B0F0"/>
                </a:solidFill>
              </a:rPr>
              <a:t>Дворцовый ансамбль в Петергофе</a:t>
            </a:r>
            <a:endParaRPr lang="ru-RU" sz="4400" i="1" dirty="0">
              <a:solidFill>
                <a:srgbClr val="00B0F0"/>
              </a:solidFill>
            </a:endParaRPr>
          </a:p>
        </p:txBody>
      </p:sp>
    </p:spTree>
    <p:extLst>
      <p:ext uri="{BB962C8B-B14F-4D97-AF65-F5344CB8AC3E}">
        <p14:creationId xmlns:p14="http://schemas.microsoft.com/office/powerpoint/2010/main" val="12881094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sp>
        <p:nvSpPr>
          <p:cNvPr id="2" name="Содержимое 1"/>
          <p:cNvSpPr>
            <a:spLocks noGrp="1"/>
          </p:cNvSpPr>
          <p:nvPr>
            <p:ph idx="1"/>
          </p:nvPr>
        </p:nvSpPr>
        <p:spPr/>
        <p:txBody>
          <a:bodyPr>
            <a:normAutofit fontScale="47500" lnSpcReduction="20000"/>
          </a:bodyPr>
          <a:lstStyle/>
          <a:p>
            <a:r>
              <a:rPr lang="ru-RU" i="1" dirty="0">
                <a:solidFill>
                  <a:schemeClr val="tx2">
                    <a:lumMod val="75000"/>
                  </a:schemeClr>
                </a:solidFill>
                <a:latin typeface="Arial Black" pitchFamily="34" charset="0"/>
                <a:ea typeface="Times New Roman" pitchFamily="18" charset="0"/>
                <a:cs typeface="Times New Roman" pitchFamily="18" charset="0"/>
              </a:rPr>
              <a:t>Моя возлюбленная Русь</a:t>
            </a:r>
            <a:br>
              <a:rPr lang="ru-RU" i="1" dirty="0">
                <a:solidFill>
                  <a:schemeClr val="tx2">
                    <a:lumMod val="75000"/>
                  </a:schemeClr>
                </a:solidFill>
                <a:latin typeface="Arial Black" pitchFamily="34" charset="0"/>
                <a:ea typeface="Times New Roman" pitchFamily="18" charset="0"/>
                <a:cs typeface="Times New Roman" pitchFamily="18" charset="0"/>
              </a:rPr>
            </a:br>
            <a:r>
              <a:rPr lang="ru-RU" i="1" dirty="0">
                <a:solidFill>
                  <a:srgbClr val="000080"/>
                </a:solidFill>
                <a:latin typeface="Arial Black" pitchFamily="34" charset="0"/>
                <a:ea typeface="Times New Roman" pitchFamily="18" charset="0"/>
                <a:cs typeface="Times New Roman" pitchFamily="18" charset="0"/>
              </a:rPr>
              <a:t/>
            </a:r>
            <a:br>
              <a:rPr lang="ru-RU" i="1" dirty="0">
                <a:solidFill>
                  <a:srgbClr val="000080"/>
                </a:solidFill>
                <a:latin typeface="Arial Black" pitchFamily="34"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Моя возлюбленная Русь,</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Твои исхоженные дали,</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Твоя несказанная грусть</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Сквозь дым веков бледней не стали.</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Твоя хмельная красота</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Не иссякает с каждым вдохом</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И искренняя простота</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Смешалась с мудростью глубокой.</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Твоих озёр густую синь</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В пурпурном мареве заката</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И стройность сосен и осин</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Не портят скачущие даты.</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И колоколен звонный глас</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Будил малиновые зори.</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Их свет сквозь будни не угас</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И небо радугой </a:t>
            </a:r>
            <a:r>
              <a:rPr lang="ru-RU" b="1" i="1" dirty="0" err="1">
                <a:solidFill>
                  <a:schemeClr val="tx2"/>
                </a:solidFill>
                <a:latin typeface="Georgia" pitchFamily="18" charset="0"/>
                <a:ea typeface="Times New Roman" pitchFamily="18" charset="0"/>
                <a:cs typeface="Times New Roman" pitchFamily="18" charset="0"/>
              </a:rPr>
              <a:t>узорит</a:t>
            </a:r>
            <a:r>
              <a:rPr lang="ru-RU" b="1" i="1" dirty="0">
                <a:solidFill>
                  <a:schemeClr val="tx2"/>
                </a:solidFill>
                <a:latin typeface="Georgia" pitchFamily="18" charset="0"/>
                <a:ea typeface="Times New Roman" pitchFamily="18" charset="0"/>
                <a:cs typeface="Times New Roman" pitchFamily="18" charset="0"/>
              </a:rPr>
              <a:t>.</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Моя возлюбленная Русь,</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Храни берёзовую тайну!</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Я дочерью твоей зовусь</a:t>
            </a:r>
            <a:br>
              <a:rPr lang="ru-RU" b="1" i="1" dirty="0">
                <a:solidFill>
                  <a:schemeClr val="tx2"/>
                </a:solidFill>
                <a:latin typeface="Georgia" pitchFamily="18" charset="0"/>
                <a:ea typeface="Times New Roman" pitchFamily="18" charset="0"/>
                <a:cs typeface="Times New Roman" pitchFamily="18" charset="0"/>
              </a:rPr>
            </a:br>
            <a:r>
              <a:rPr lang="ru-RU" b="1" i="1" dirty="0">
                <a:solidFill>
                  <a:schemeClr val="tx2"/>
                </a:solidFill>
                <a:latin typeface="Georgia" pitchFamily="18" charset="0"/>
                <a:ea typeface="Times New Roman" pitchFamily="18" charset="0"/>
                <a:cs typeface="Times New Roman" pitchFamily="18" charset="0"/>
              </a:rPr>
              <a:t>И родилась здесь не случайно</a:t>
            </a:r>
            <a:endParaRPr lang="ru-RU" dirty="0"/>
          </a:p>
        </p:txBody>
      </p:sp>
      <p:pic>
        <p:nvPicPr>
          <p:cNvPr id="1026" name="Picture 2" descr="C:\Documents and Settings\Владелец\Мои документы\Мои рисунки\0_10dbf_3c638984_XL.jpg"/>
          <p:cNvPicPr>
            <a:picLocks noChangeAspect="1" noChangeArrowheads="1"/>
          </p:cNvPicPr>
          <p:nvPr/>
        </p:nvPicPr>
        <p:blipFill>
          <a:blip r:embed="rId2"/>
          <a:srcRect/>
          <a:stretch>
            <a:fillRect/>
          </a:stretch>
        </p:blipFill>
        <p:spPr bwMode="auto">
          <a:xfrm>
            <a:off x="1" y="0"/>
            <a:ext cx="12192000" cy="6858000"/>
          </a:xfrm>
          <a:prstGeom prst="rect">
            <a:avLst/>
          </a:prstGeom>
          <a:noFill/>
        </p:spPr>
      </p:pic>
      <p:sp>
        <p:nvSpPr>
          <p:cNvPr id="5" name="Прямоугольник 4"/>
          <p:cNvSpPr/>
          <p:nvPr/>
        </p:nvSpPr>
        <p:spPr>
          <a:xfrm>
            <a:off x="2809852" y="1142985"/>
            <a:ext cx="7215238" cy="5262979"/>
          </a:xfrm>
          <a:prstGeom prst="rect">
            <a:avLst/>
          </a:prstGeom>
        </p:spPr>
        <p:txBody>
          <a:bodyPr wrap="square">
            <a:spAutoFit/>
          </a:bodyPr>
          <a:lstStyle/>
          <a:p>
            <a:pPr lvl="0" algn="ctr"/>
            <a:r>
              <a:rPr lang="ru-RU" sz="4800" b="1" i="1" dirty="0">
                <a:solidFill>
                  <a:srgbClr val="FFFF00"/>
                </a:solidFill>
                <a:latin typeface="Calibri" pitchFamily="34" charset="0"/>
                <a:ea typeface="Times New Roman" pitchFamily="18" charset="0"/>
                <a:cs typeface="Times New Roman" pitchFamily="18" charset="0"/>
              </a:rPr>
              <a:t>Если крикнет рать святая:</a:t>
            </a:r>
            <a:br>
              <a:rPr lang="ru-RU" sz="4800" b="1" i="1" dirty="0">
                <a:solidFill>
                  <a:srgbClr val="FFFF00"/>
                </a:solidFill>
                <a:latin typeface="Calibri" pitchFamily="34" charset="0"/>
                <a:ea typeface="Times New Roman" pitchFamily="18" charset="0"/>
                <a:cs typeface="Times New Roman" pitchFamily="18" charset="0"/>
              </a:rPr>
            </a:br>
            <a:r>
              <a:rPr lang="ru-RU" sz="4800" b="1" i="1" dirty="0">
                <a:solidFill>
                  <a:srgbClr val="FFFF00"/>
                </a:solidFill>
                <a:latin typeface="Calibri" pitchFamily="34" charset="0"/>
                <a:ea typeface="Times New Roman" pitchFamily="18" charset="0"/>
                <a:cs typeface="Times New Roman" pitchFamily="18" charset="0"/>
              </a:rPr>
              <a:t>"Кинь ты Русь, живи в раю!"</a:t>
            </a:r>
            <a:br>
              <a:rPr lang="ru-RU" sz="4800" b="1" i="1" dirty="0">
                <a:solidFill>
                  <a:srgbClr val="FFFF00"/>
                </a:solidFill>
                <a:latin typeface="Calibri" pitchFamily="34" charset="0"/>
                <a:ea typeface="Times New Roman" pitchFamily="18" charset="0"/>
                <a:cs typeface="Times New Roman" pitchFamily="18" charset="0"/>
              </a:rPr>
            </a:br>
            <a:r>
              <a:rPr lang="ru-RU" sz="4800" b="1" i="1" dirty="0">
                <a:solidFill>
                  <a:srgbClr val="FFFF00"/>
                </a:solidFill>
                <a:latin typeface="Calibri" pitchFamily="34" charset="0"/>
                <a:ea typeface="Times New Roman" pitchFamily="18" charset="0"/>
                <a:cs typeface="Times New Roman" pitchFamily="18" charset="0"/>
              </a:rPr>
              <a:t>Я скажу: "Не надо рая,</a:t>
            </a:r>
            <a:br>
              <a:rPr lang="ru-RU" sz="4800" b="1" i="1" dirty="0">
                <a:solidFill>
                  <a:srgbClr val="FFFF00"/>
                </a:solidFill>
                <a:latin typeface="Calibri" pitchFamily="34" charset="0"/>
                <a:ea typeface="Times New Roman" pitchFamily="18" charset="0"/>
                <a:cs typeface="Times New Roman" pitchFamily="18" charset="0"/>
              </a:rPr>
            </a:br>
            <a:r>
              <a:rPr lang="ru-RU" sz="4800" b="1" i="1" dirty="0">
                <a:solidFill>
                  <a:srgbClr val="FFFF00"/>
                </a:solidFill>
                <a:latin typeface="Calibri" pitchFamily="34" charset="0"/>
                <a:ea typeface="Times New Roman" pitchFamily="18" charset="0"/>
                <a:cs typeface="Times New Roman" pitchFamily="18" charset="0"/>
              </a:rPr>
              <a:t>Дайте родину мою"</a:t>
            </a:r>
            <a:br>
              <a:rPr lang="ru-RU" sz="4800" b="1" i="1" dirty="0">
                <a:solidFill>
                  <a:srgbClr val="FFFF00"/>
                </a:solidFill>
                <a:latin typeface="Calibri" pitchFamily="34" charset="0"/>
                <a:ea typeface="Times New Roman" pitchFamily="18" charset="0"/>
                <a:cs typeface="Times New Roman" pitchFamily="18" charset="0"/>
              </a:rPr>
            </a:br>
            <a:r>
              <a:rPr lang="ru-RU" sz="4800" b="1" i="1" dirty="0">
                <a:solidFill>
                  <a:srgbClr val="FFFF00"/>
                </a:solidFill>
                <a:latin typeface="Calibri" pitchFamily="34" charset="0"/>
                <a:ea typeface="Times New Roman" pitchFamily="18" charset="0"/>
                <a:cs typeface="Times New Roman" pitchFamily="18" charset="0"/>
              </a:rPr>
              <a:t>                         С. Есенин</a:t>
            </a:r>
            <a:endParaRPr lang="ru-RU" sz="4800" dirty="0">
              <a:solidFill>
                <a:srgbClr val="FFFF00"/>
              </a:solidFill>
              <a:latin typeface="Arial" pitchFamily="34" charset="0"/>
            </a:endParaRPr>
          </a:p>
        </p:txBody>
      </p:sp>
      <p:sp>
        <p:nvSpPr>
          <p:cNvPr id="6" name="TextBox 5"/>
          <p:cNvSpPr txBox="1"/>
          <p:nvPr/>
        </p:nvSpPr>
        <p:spPr>
          <a:xfrm>
            <a:off x="4238612" y="1571612"/>
            <a:ext cx="6000792" cy="1477328"/>
          </a:xfrm>
          <a:prstGeom prst="rect">
            <a:avLst/>
          </a:prstGeom>
          <a:noFill/>
        </p:spPr>
        <p:txBody>
          <a:bodyPr wrap="square" rtlCol="0">
            <a:spAutoFit/>
          </a:bodyPr>
          <a:lstStyle/>
          <a:p>
            <a:endParaRPr lang="ru-RU" dirty="0"/>
          </a:p>
          <a:p>
            <a:endParaRPr lang="ru-RU" dirty="0"/>
          </a:p>
          <a:p>
            <a:endParaRPr lang="ru-RU" dirty="0"/>
          </a:p>
          <a:p>
            <a:endParaRPr lang="ru-RU" dirty="0"/>
          </a:p>
          <a:p>
            <a:endParaRPr lang="ru-RU" dirty="0"/>
          </a:p>
        </p:txBody>
      </p:sp>
    </p:spTree>
    <p:extLst>
      <p:ext uri="{BB962C8B-B14F-4D97-AF65-F5344CB8AC3E}">
        <p14:creationId xmlns:p14="http://schemas.microsoft.com/office/powerpoint/2010/main" val="41379322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28</TotalTime>
  <Words>502</Words>
  <Application>Microsoft Office PowerPoint</Application>
  <PresentationFormat>Широкоэкранный</PresentationFormat>
  <Paragraphs>42</Paragraphs>
  <Slides>22</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22</vt:i4>
      </vt:variant>
    </vt:vector>
  </HeadingPairs>
  <TitlesOfParts>
    <vt:vector size="33" baseType="lpstr">
      <vt:lpstr>Arial</vt:lpstr>
      <vt:lpstr>Arial Black</vt:lpstr>
      <vt:lpstr>Calibri</vt:lpstr>
      <vt:lpstr>Garamond</vt:lpstr>
      <vt:lpstr>Georgia</vt:lpstr>
      <vt:lpstr>Impact</vt:lpstr>
      <vt:lpstr>Ralenta</vt:lpstr>
      <vt:lpstr>TagirCTT</vt:lpstr>
      <vt:lpstr>Times New Roman</vt:lpstr>
      <vt:lpstr>Ubuntu</vt:lpstr>
      <vt:lpstr>Натуральные материалы</vt:lpstr>
      <vt:lpstr>Презентация PowerPoint</vt:lpstr>
      <vt:lpstr>Презентация PowerPoint</vt:lpstr>
      <vt:lpstr>Презентация PowerPoint</vt:lpstr>
      <vt:lpstr>Кто является главой нашего государства?</vt:lpstr>
      <vt:lpstr>Презентация PowerPoint</vt:lpstr>
      <vt:lpstr>Как и в других христианских странах, большое влияние на кухню оказала церковь, так как более половины дней в году были постными, когда определённые категории продуктов были запрещены. Именно поэтому в русской национальной кухне преобладают грибные и рыбные блюда, кушанья из зерна, овощей, лесных ягод и трав. До широкого распространения картофеля (со второй половины XIX века) основным овощем служила репа. Овощи едят не только в сыром виде, но и варёными, пареными, печёными, квашеными, солёными, мочёными и маринованными.</vt:lpstr>
      <vt:lpstr>Супы Не зря в рамках русского обеда суп называется первым блюдом. Именно он - это основа традиционной трапезы.   Наиболее  распространенным русским супом много веков оставались щи. Этот суп готовился по традиционной русской технологии - томлением в печи. Основной компонент щей - это капуста, свежая или квашеная. Также в состав супа входил бульон - он могу быть овощным, мясным, грибным, изредка рыбным. В щи добавлялись различные овощи - морковь, а с XIX века - и картофель. Специфический кислый вкус щам мог придавать огуречный или капустный рассол. Обычно к этому супу подавалась сметана и ржаной хлеб. </vt:lpstr>
      <vt:lpstr>Еще один известный русский суп - рассольник. Он обладает специфическим кислым вкусом. Варят рассольник чаще всего на мясном, иногда на овощном бульоне. Важный компонент этого супа - это припущенные в рассоле соленые огурцы. </vt:lpstr>
      <vt:lpstr>Главный русский рыбный суп - это уха. Она может вариться как из одного сорта рыбы, так и из смеси нескольких видов рыб. Классическая уха варится без добавления круп или лапши и с небольшим количеством овощей - лук в ухе обязателен, а картофель и морковь можно добавлять по желанию.</vt:lpstr>
      <vt:lpstr>Пироги Еще одно исконно русское блюдо - это пироги. Традиционные русские пироги готовятся на основе дрожжевого теста. Вкус пирога определяется прежде всего его начинкой. Она может быть самой разнообразной. Часто встречаются пироги с простой начинкой - обжаренным фаршем, кусочками рыбы, яблоками. В отдельную категорию следует выделить кулебяки. Эти традиционные русские пироги готовились с несколькими начинками, которые нужно было укладывать слоями. К пирогам нередко подается соус. Чаще всего это сметана, а для сладких пирогов она может быть смешана с сахаром. </vt:lpstr>
      <vt:lpstr>Блины Блины — одно из самых древнейших кушаний русской кухни. Блины для русского человека, это не просто любимое блюдо - это генетическая память о русской деревне, о веселых гуляньях на Масленицу, о вековых русских традициях и устоях. Наши предки блинами угощали гостей, блинами встречали рождение детей давая блины роженицам после родов, блинами провожали в последний путь и поминали умерших родственников. Можно без преувеличения сказать, что в русских блинах отражена тысячелетняя история русского мира, его дух, традиции, колорит. </vt:lpstr>
      <vt:lpstr> напитки      Национальная кухня России включает в себя такие популярные напитки, как квас, морс и кисель. Существующие рецепты кваса включают в себя несколько десятков вариантов его приготовления. Морс и кисель на основе фруктовых или ягодных отваров тоже являются приятным дополнением к праздничному столу. </vt:lpstr>
      <vt:lpstr>Русская кухня формировалась веками на основе славянских кулинарных традиций и различных блюд и способов приготовления, привнесенных извне. Современная русская кухня - это не просто способ питания, это еще и важное культурное достояние наряду с языком и обычаями.  </vt:lpstr>
      <vt:lpstr>История русского народного костюма</vt:lpstr>
      <vt:lpstr>Мужской костюм</vt:lpstr>
      <vt:lpstr>Женский костюм</vt:lpstr>
      <vt:lpstr>Достопримечательности России МОСКВА  Собор Василия Блаженного</vt:lpstr>
      <vt:lpstr>Презентация PowerPoint</vt:lpstr>
      <vt:lpstr>           </vt:lpstr>
      <vt:lpstr>Презентация PowerPoint</vt:lpstr>
      <vt:lpstr>Считается, что Петергоф был основан в мае 1714 года, когда начались строительные работы. На самом деле ему уже более 300 лет. Старая мыза стала зваться "Двором Петра" - а именно так переводится Петергоф - 13 сентября 1705 года.                                                                                                                                                                                                             </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 Windows</dc:creator>
  <cp:lastModifiedBy>Пользователь Windows</cp:lastModifiedBy>
  <cp:revision>5</cp:revision>
  <dcterms:created xsi:type="dcterms:W3CDTF">2024-11-06T11:47:28Z</dcterms:created>
  <dcterms:modified xsi:type="dcterms:W3CDTF">2024-11-06T12:15:47Z</dcterms:modified>
</cp:coreProperties>
</file>