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3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444" autoAdjust="0"/>
  </p:normalViewPr>
  <p:slideViewPr>
    <p:cSldViewPr>
      <p:cViewPr varScale="1">
        <p:scale>
          <a:sx n="67" d="100"/>
          <a:sy n="67" d="100"/>
        </p:scale>
        <p:origin x="16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82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B7ED2-6916-4332-9CBC-87E57642FEA8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9904A-7BCF-4A1B-8931-CDFF6A0BC1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9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533400"/>
            <a:ext cx="8186548" cy="3609980"/>
          </a:xfrm>
        </p:spPr>
        <p:txBody>
          <a:bodyPr/>
          <a:lstStyle/>
          <a:p>
            <a:pPr algn="ctr"/>
            <a:r>
              <a:rPr lang="ru-RU" sz="2400" dirty="0"/>
              <a:t>Мастер-класс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Тема: Использование «звездочки обдумывания» в проектировании.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4857760"/>
            <a:ext cx="6215106" cy="178595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/>
              <a:t>Проводит: Родина Ирина Владимировна</a:t>
            </a:r>
          </a:p>
          <a:p>
            <a:pPr algn="ctr"/>
            <a:r>
              <a:rPr lang="ru-RU" dirty="0"/>
              <a:t>руководитель</a:t>
            </a:r>
            <a:r>
              <a:rPr lang="en-US" dirty="0"/>
              <a:t> </a:t>
            </a:r>
            <a:r>
              <a:rPr lang="ru-RU" dirty="0"/>
              <a:t>народного коллектива</a:t>
            </a:r>
          </a:p>
          <a:p>
            <a:pPr algn="ctr"/>
            <a:r>
              <a:rPr lang="ru-RU" dirty="0"/>
              <a:t> студии «Бисеринка» Центра детского и юношеского творчества</a:t>
            </a:r>
          </a:p>
          <a:p>
            <a:pPr algn="ctr"/>
            <a:r>
              <a:rPr lang="ru-RU"/>
              <a:t>Петровского района </a:t>
            </a:r>
            <a:r>
              <a:rPr lang="ru-RU" dirty="0"/>
              <a:t>г. Донецка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28596" y="214290"/>
            <a:ext cx="7239000" cy="121444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</a:rPr>
              <a:t>Цель :  </a:t>
            </a:r>
            <a:r>
              <a:rPr lang="ru-RU" sz="2000" dirty="0"/>
              <a:t>повысить мотивацию  к овладению проектной деятельностью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7239000" cy="509843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1800" i="1" dirty="0"/>
              <a:t>Расскажи мне – и я услышу,</a:t>
            </a:r>
            <a:endParaRPr lang="ru-RU" sz="1800" dirty="0"/>
          </a:p>
          <a:p>
            <a:pPr>
              <a:buNone/>
            </a:pPr>
            <a:r>
              <a:rPr lang="ru-RU" sz="1800" i="1" dirty="0"/>
              <a:t>                                                           Покажи мне – и я запомню,</a:t>
            </a:r>
            <a:endParaRPr lang="ru-RU" sz="1800" dirty="0"/>
          </a:p>
          <a:p>
            <a:pPr>
              <a:buNone/>
            </a:pPr>
            <a:r>
              <a:rPr lang="ru-RU" sz="1800" i="1" dirty="0"/>
              <a:t>                                                           Дай мне сделать самому –</a:t>
            </a:r>
            <a:endParaRPr lang="ru-RU" sz="1800" dirty="0"/>
          </a:p>
          <a:p>
            <a:pPr>
              <a:buNone/>
            </a:pPr>
            <a:r>
              <a:rPr lang="ru-RU" sz="1800" i="1" dirty="0"/>
              <a:t>                                                           И я пойму!</a:t>
            </a:r>
            <a:endParaRPr lang="ru-RU" sz="1800" dirty="0"/>
          </a:p>
          <a:p>
            <a:pPr>
              <a:buNone/>
            </a:pPr>
            <a:r>
              <a:rPr lang="ru-RU" sz="1800" i="1" dirty="0"/>
              <a:t>                                                                 </a:t>
            </a:r>
            <a:r>
              <a:rPr lang="ru-RU" sz="1400" i="1" dirty="0"/>
              <a:t>Японская пословица.</a:t>
            </a:r>
            <a:endParaRPr lang="ru-RU" sz="1800" dirty="0"/>
          </a:p>
          <a:p>
            <a:pPr>
              <a:buNone/>
            </a:pPr>
            <a:r>
              <a:rPr lang="ru-RU" sz="2400" b="1" dirty="0">
                <a:solidFill>
                  <a:schemeClr val="tx2"/>
                </a:solidFill>
              </a:rPr>
              <a:t>Задачи:</a:t>
            </a:r>
            <a:r>
              <a:rPr lang="ru-RU" sz="2400" dirty="0">
                <a:solidFill>
                  <a:schemeClr val="tx2"/>
                </a:solidFill>
              </a:rPr>
              <a:t>  </a:t>
            </a:r>
            <a:r>
              <a:rPr lang="ru-RU" sz="1800" dirty="0"/>
              <a:t>- познакомить  с приемами, помогающими в работе над проектом, - «звездочкой обдумывания» на примере выполнения работ в технике </a:t>
            </a:r>
            <a:r>
              <a:rPr lang="ru-RU" sz="1800" dirty="0" err="1"/>
              <a:t>бисеронизания</a:t>
            </a:r>
            <a:r>
              <a:rPr lang="ru-RU" sz="1800" dirty="0"/>
              <a:t>;</a:t>
            </a:r>
          </a:p>
          <a:p>
            <a:pPr>
              <a:buNone/>
            </a:pPr>
            <a:r>
              <a:rPr lang="ru-RU" sz="1800" dirty="0"/>
              <a:t>    -рассмотреть </a:t>
            </a:r>
            <a:r>
              <a:rPr lang="ru-RU" sz="1800" dirty="0" err="1"/>
              <a:t>бисеронизание</a:t>
            </a:r>
            <a:r>
              <a:rPr lang="ru-RU" sz="1800" dirty="0"/>
              <a:t> как вид декоративно-прикладного искусства и его значение для развития ребенка;</a:t>
            </a:r>
          </a:p>
          <a:p>
            <a:pPr>
              <a:buNone/>
            </a:pPr>
            <a:r>
              <a:rPr lang="ru-RU" sz="1800" dirty="0"/>
              <a:t>    -создать условия для плодотворного общения участников мастер-класса с целью развития творческого  мышления, фантазии педагогов, выполнить брошь «Нарцисс» в технике </a:t>
            </a:r>
            <a:r>
              <a:rPr lang="ru-RU" sz="1800" dirty="0" err="1"/>
              <a:t>бисеронизания</a:t>
            </a:r>
            <a:r>
              <a:rPr lang="ru-RU" sz="1800" dirty="0"/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686700" cy="75150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dirty="0"/>
              <a:t>Этапы творческого проекта: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357298"/>
            <a:ext cx="8643998" cy="5286412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None/>
            </a:pPr>
            <a:r>
              <a:rPr lang="en-US" sz="3600" b="1" dirty="0"/>
              <a:t>1</a:t>
            </a:r>
            <a:r>
              <a:rPr lang="ru-RU" sz="3600" b="1" dirty="0"/>
              <a:t>.Поисково-конструкторский (проектировочный);</a:t>
            </a:r>
          </a:p>
          <a:p>
            <a:pPr marL="609600" indent="-609600" eaLnBrk="1" hangingPunct="1">
              <a:lnSpc>
                <a:spcPct val="90000"/>
              </a:lnSpc>
              <a:buNone/>
            </a:pPr>
            <a:endParaRPr lang="ru-RU" sz="3600" b="1" dirty="0"/>
          </a:p>
          <a:p>
            <a:pPr>
              <a:buNone/>
            </a:pPr>
            <a:r>
              <a:rPr lang="ru-RU" sz="3600" b="1" dirty="0"/>
              <a:t>2.Технологический (этап реализации проекта);</a:t>
            </a:r>
          </a:p>
          <a:p>
            <a:pPr>
              <a:buNone/>
            </a:pPr>
            <a:endParaRPr lang="ru-RU" sz="3600" b="1" dirty="0"/>
          </a:p>
          <a:p>
            <a:pPr>
              <a:buNone/>
            </a:pPr>
            <a:r>
              <a:rPr lang="ru-RU" sz="3600" b="1" dirty="0"/>
              <a:t>3.Заключительный (презентация и практическое применение проекта).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ru-RU" sz="4000" dirty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ru-RU" sz="2400" dirty="0"/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endParaRPr lang="ru-RU" sz="2400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/>
          <a:lstStyle/>
          <a:p>
            <a:r>
              <a:rPr lang="ru-RU" dirty="0"/>
              <a:t>Звездочка обдумывания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215998" y="1428736"/>
            <a:ext cx="71438" cy="5027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000364" y="3071810"/>
            <a:ext cx="2000264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Брошь к празднику</a:t>
            </a:r>
          </a:p>
        </p:txBody>
      </p:sp>
      <p:sp>
        <p:nvSpPr>
          <p:cNvPr id="6" name="Овал 5"/>
          <p:cNvSpPr/>
          <p:nvPr/>
        </p:nvSpPr>
        <p:spPr>
          <a:xfrm>
            <a:off x="4857752" y="2000240"/>
            <a:ext cx="1071570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5х5</a:t>
            </a:r>
          </a:p>
        </p:txBody>
      </p:sp>
      <p:sp>
        <p:nvSpPr>
          <p:cNvPr id="7" name="Овал 6"/>
          <p:cNvSpPr/>
          <p:nvPr/>
        </p:nvSpPr>
        <p:spPr>
          <a:xfrm>
            <a:off x="5286380" y="3000372"/>
            <a:ext cx="1214446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Бисер </a:t>
            </a:r>
          </a:p>
        </p:txBody>
      </p:sp>
      <p:sp>
        <p:nvSpPr>
          <p:cNvPr id="8" name="Овал 7"/>
          <p:cNvSpPr/>
          <p:nvPr/>
        </p:nvSpPr>
        <p:spPr>
          <a:xfrm>
            <a:off x="5143504" y="4071942"/>
            <a:ext cx="12858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Бисеро</a:t>
            </a:r>
            <a:r>
              <a:rPr lang="ru-RU" sz="1600" dirty="0"/>
              <a:t> -</a:t>
            </a:r>
          </a:p>
          <a:p>
            <a:pPr algn="ctr"/>
            <a:r>
              <a:rPr lang="ru-RU" sz="1500" dirty="0"/>
              <a:t>низание</a:t>
            </a:r>
            <a:r>
              <a:rPr lang="ru-RU" sz="1600" dirty="0"/>
              <a:t> </a:t>
            </a:r>
          </a:p>
        </p:txBody>
      </p:sp>
      <p:sp>
        <p:nvSpPr>
          <p:cNvPr id="9" name="Овал 8"/>
          <p:cNvSpPr/>
          <p:nvPr/>
        </p:nvSpPr>
        <p:spPr>
          <a:xfrm>
            <a:off x="4429124" y="5072074"/>
            <a:ext cx="1214446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/>
              <a:t>Проволока </a:t>
            </a:r>
          </a:p>
        </p:txBody>
      </p:sp>
      <p:sp>
        <p:nvSpPr>
          <p:cNvPr id="10" name="Овал 9"/>
          <p:cNvSpPr/>
          <p:nvPr/>
        </p:nvSpPr>
        <p:spPr>
          <a:xfrm>
            <a:off x="3357554" y="5286388"/>
            <a:ext cx="1214446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Для себя </a:t>
            </a:r>
          </a:p>
        </p:txBody>
      </p:sp>
      <p:sp>
        <p:nvSpPr>
          <p:cNvPr id="11" name="Овал 10"/>
          <p:cNvSpPr/>
          <p:nvPr/>
        </p:nvSpPr>
        <p:spPr>
          <a:xfrm>
            <a:off x="3714744" y="1643050"/>
            <a:ext cx="128588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Брошь «Нарцисс»</a:t>
            </a:r>
            <a:r>
              <a:rPr lang="ru-RU" sz="1600" dirty="0"/>
              <a:t> </a:t>
            </a:r>
          </a:p>
        </p:txBody>
      </p:sp>
      <p:sp>
        <p:nvSpPr>
          <p:cNvPr id="12" name="Овал 11"/>
          <p:cNvSpPr/>
          <p:nvPr/>
        </p:nvSpPr>
        <p:spPr>
          <a:xfrm>
            <a:off x="2571736" y="1785926"/>
            <a:ext cx="1214446" cy="11430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Выставка </a:t>
            </a:r>
          </a:p>
        </p:txBody>
      </p:sp>
      <p:sp>
        <p:nvSpPr>
          <p:cNvPr id="13" name="Овал 12"/>
          <p:cNvSpPr/>
          <p:nvPr/>
        </p:nvSpPr>
        <p:spPr>
          <a:xfrm>
            <a:off x="1428728" y="2357430"/>
            <a:ext cx="1357322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Интернет книги</a:t>
            </a:r>
          </a:p>
        </p:txBody>
      </p:sp>
      <p:sp>
        <p:nvSpPr>
          <p:cNvPr id="14" name="Овал 13"/>
          <p:cNvSpPr/>
          <p:nvPr/>
        </p:nvSpPr>
        <p:spPr>
          <a:xfrm>
            <a:off x="1357290" y="3571876"/>
            <a:ext cx="1428760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Освоить </a:t>
            </a:r>
            <a:r>
              <a:rPr lang="ru-RU" sz="1600" dirty="0" err="1"/>
              <a:t>бисеро</a:t>
            </a:r>
            <a:r>
              <a:rPr lang="ru-RU" sz="1600" dirty="0"/>
              <a:t> -</a:t>
            </a:r>
          </a:p>
          <a:p>
            <a:pPr algn="ctr"/>
            <a:r>
              <a:rPr lang="ru-RU" sz="1600" dirty="0"/>
              <a:t>низание</a:t>
            </a:r>
          </a:p>
        </p:txBody>
      </p:sp>
      <p:sp>
        <p:nvSpPr>
          <p:cNvPr id="15" name="Овал 14"/>
          <p:cNvSpPr/>
          <p:nvPr/>
        </p:nvSpPr>
        <p:spPr>
          <a:xfrm>
            <a:off x="1857356" y="4786322"/>
            <a:ext cx="1571636" cy="16430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Затраченные средства на материалы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rot="5400000">
            <a:off x="4036215" y="2893215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6" idx="3"/>
            <a:endCxn id="5" idx="7"/>
          </p:cNvCxnSpPr>
          <p:nvPr/>
        </p:nvCxnSpPr>
        <p:spPr>
          <a:xfrm rot="5400000">
            <a:off x="4646720" y="2975858"/>
            <a:ext cx="428936" cy="306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0800000" flipV="1">
            <a:off x="5000628" y="3786190"/>
            <a:ext cx="428628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0800000">
            <a:off x="4857752" y="4429132"/>
            <a:ext cx="571504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4321967" y="4893479"/>
            <a:ext cx="500066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3643307" y="4929199"/>
            <a:ext cx="500067" cy="714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>
            <a:off x="3010826" y="4632984"/>
            <a:ext cx="428936" cy="306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endCxn id="14" idx="6"/>
          </p:cNvCxnSpPr>
          <p:nvPr/>
        </p:nvCxnSpPr>
        <p:spPr>
          <a:xfrm rot="10800000" flipV="1">
            <a:off x="2786050" y="4214819"/>
            <a:ext cx="357190" cy="357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endCxn id="13" idx="5"/>
          </p:cNvCxnSpPr>
          <p:nvPr/>
        </p:nvCxnSpPr>
        <p:spPr>
          <a:xfrm rot="10800000">
            <a:off x="2587276" y="3455002"/>
            <a:ext cx="484533" cy="454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3214678" y="2928934"/>
            <a:ext cx="357190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7239000" cy="857256"/>
          </a:xfrm>
        </p:spPr>
        <p:txBody>
          <a:bodyPr/>
          <a:lstStyle/>
          <a:p>
            <a:pPr algn="ctr"/>
            <a:r>
              <a:rPr lang="ru-RU" dirty="0"/>
              <a:t>Варианты  идей</a:t>
            </a:r>
          </a:p>
        </p:txBody>
      </p:sp>
      <p:sp>
        <p:nvSpPr>
          <p:cNvPr id="16" name="Содержимое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.</a:t>
            </a:r>
          </a:p>
        </p:txBody>
      </p:sp>
      <p:pic>
        <p:nvPicPr>
          <p:cNvPr id="1027" name="Picture 3" descr="C:\Users\Admin\Desktop\0_47659_e101b11b_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071546"/>
            <a:ext cx="2063756" cy="1534448"/>
          </a:xfrm>
          <a:prstGeom prst="rect">
            <a:avLst/>
          </a:prstGeom>
          <a:noFill/>
        </p:spPr>
      </p:pic>
      <p:pic>
        <p:nvPicPr>
          <p:cNvPr id="1028" name="Picture 4" descr="C:\Users\Admin\Desktop\5a169f0935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90284">
            <a:off x="6166094" y="4218940"/>
            <a:ext cx="1889226" cy="2306430"/>
          </a:xfrm>
          <a:prstGeom prst="rect">
            <a:avLst/>
          </a:prstGeom>
          <a:noFill/>
        </p:spPr>
      </p:pic>
      <p:pic>
        <p:nvPicPr>
          <p:cNvPr id="1029" name="Picture 5" descr="C:\Users\Admin\Desktop\c83791920bb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72242">
            <a:off x="197700" y="3480314"/>
            <a:ext cx="2071702" cy="2101914"/>
          </a:xfrm>
          <a:prstGeom prst="rect">
            <a:avLst/>
          </a:prstGeom>
          <a:noFill/>
        </p:spPr>
      </p:pic>
      <p:pic>
        <p:nvPicPr>
          <p:cNvPr id="1030" name="Picture 6" descr="C:\Users\Admin\Desktop\Brosh_Morskoi_ej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5000636"/>
            <a:ext cx="1767513" cy="1714488"/>
          </a:xfrm>
          <a:prstGeom prst="rect">
            <a:avLst/>
          </a:prstGeom>
          <a:noFill/>
        </p:spPr>
      </p:pic>
      <p:pic>
        <p:nvPicPr>
          <p:cNvPr id="1031" name="Picture 7" descr="C:\Users\Admin\Desktop\13591965c0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1142984"/>
            <a:ext cx="2076487" cy="2124073"/>
          </a:xfrm>
          <a:prstGeom prst="rect">
            <a:avLst/>
          </a:prstGeom>
          <a:noFill/>
        </p:spPr>
      </p:pic>
      <p:pic>
        <p:nvPicPr>
          <p:cNvPr id="1032" name="Picture 8" descr="C:\Users\Admin\Desktop\0a62227ed3b7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704062">
            <a:off x="411897" y="1431443"/>
            <a:ext cx="2482565" cy="1859165"/>
          </a:xfrm>
          <a:prstGeom prst="rect">
            <a:avLst/>
          </a:prstGeom>
          <a:noFill/>
        </p:spPr>
      </p:pic>
      <p:pic>
        <p:nvPicPr>
          <p:cNvPr id="1033" name="Picture 9" descr="C:\Users\Admin\Desktop\брошь\DSC0592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2714620"/>
            <a:ext cx="2714644" cy="2239805"/>
          </a:xfrm>
          <a:prstGeom prst="rect">
            <a:avLst/>
          </a:prstGeom>
          <a:noFill/>
        </p:spPr>
      </p:pic>
      <p:pic>
        <p:nvPicPr>
          <p:cNvPr id="4" name="Picture 2" descr="C:\Users\Admin\Desktop\a5610adc6e0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072875">
            <a:off x="1780422" y="4999567"/>
            <a:ext cx="1691992" cy="15941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/>
          <a:lstStyle/>
          <a:p>
            <a:pPr algn="ctr"/>
            <a:r>
              <a:rPr lang="ru-RU" dirty="0" err="1"/>
              <a:t>бисеронизание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3858940" y="-785842"/>
            <a:ext cx="45719" cy="519593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D:\бисер\Бисерные работы в кабинете\IMG_12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3500438"/>
            <a:ext cx="2357454" cy="2857496"/>
          </a:xfrm>
          <a:prstGeom prst="rect">
            <a:avLst/>
          </a:prstGeom>
          <a:noFill/>
        </p:spPr>
      </p:pic>
      <p:pic>
        <p:nvPicPr>
          <p:cNvPr id="2051" name="Picture 3" descr="C:\Users\Admin\Desktop\IMG_1154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85794">
            <a:off x="6150699" y="1067827"/>
            <a:ext cx="2372772" cy="2471687"/>
          </a:xfrm>
          <a:prstGeom prst="rect">
            <a:avLst/>
          </a:prstGeom>
          <a:noFill/>
        </p:spPr>
      </p:pic>
      <p:pic>
        <p:nvPicPr>
          <p:cNvPr id="2052" name="Picture 4" descr="D:\бисер\Бисерные работы в кабинете\IMG_01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80468">
            <a:off x="285720" y="1214422"/>
            <a:ext cx="2559956" cy="2622874"/>
          </a:xfrm>
          <a:prstGeom prst="rect">
            <a:avLst/>
          </a:prstGeom>
          <a:noFill/>
        </p:spPr>
      </p:pic>
      <p:pic>
        <p:nvPicPr>
          <p:cNvPr id="2053" name="Picture 5" descr="D:\бисер\Бисерные работы в кабинете\IMG_09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1071546"/>
            <a:ext cx="2928958" cy="2196719"/>
          </a:xfrm>
          <a:prstGeom prst="rect">
            <a:avLst/>
          </a:prstGeom>
          <a:noFill/>
        </p:spPr>
      </p:pic>
      <p:pic>
        <p:nvPicPr>
          <p:cNvPr id="2054" name="Picture 6" descr="D:\бисер\Бисерные работы в кабинете\Фото008джж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73879">
            <a:off x="5998770" y="3825059"/>
            <a:ext cx="2180270" cy="2714620"/>
          </a:xfrm>
          <a:prstGeom prst="rect">
            <a:avLst/>
          </a:prstGeom>
          <a:noFill/>
        </p:spPr>
      </p:pic>
      <p:pic>
        <p:nvPicPr>
          <p:cNvPr id="2055" name="Picture 7" descr="D:\бисер\Бисерные работы в кабинете\IMG_096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087344">
            <a:off x="306944" y="4045815"/>
            <a:ext cx="2714251" cy="2422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0" y="571500"/>
            <a:ext cx="5794375" cy="5929313"/>
          </a:xfrm>
        </p:spPr>
        <p:txBody>
          <a:bodyPr rtlCol="0">
            <a:normAutofit/>
          </a:bodyPr>
          <a:lstStyle/>
          <a:p>
            <a:pPr marL="357188" indent="-357188" algn="just"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3600" b="1" dirty="0">
              <a:solidFill>
                <a:srgbClr val="007EEA"/>
              </a:solidFill>
            </a:endParaRPr>
          </a:p>
          <a:p>
            <a:pPr marL="357188" indent="-357188" algn="ctr"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 3" pitchFamily="18" charset="2"/>
              <a:buNone/>
              <a:tabLst>
                <a:tab pos="268288" algn="l"/>
              </a:tabLst>
              <a:defRPr/>
            </a:pPr>
            <a:r>
              <a:rPr lang="ru-RU" sz="3600" b="1" dirty="0">
                <a:solidFill>
                  <a:srgbClr val="007EEA"/>
                </a:solidFill>
              </a:rPr>
              <a:t>   Изготовление броши «Нарцисс» </a:t>
            </a:r>
            <a:endParaRPr sz="3600" b="1" dirty="0">
              <a:solidFill>
                <a:srgbClr val="007EEA"/>
              </a:solidFill>
            </a:endParaRPr>
          </a:p>
          <a:p>
            <a:pPr marL="357188" indent="-357188" algn="just"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b="1" dirty="0">
              <a:solidFill>
                <a:srgbClr val="007EEA"/>
              </a:solidFill>
            </a:endParaRPr>
          </a:p>
          <a:p>
            <a:pPr marL="361950" indent="-361950" algn="just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r>
              <a:rPr lang="ru-RU" sz="2400" b="1" dirty="0"/>
              <a:t>1шаг: </a:t>
            </a:r>
            <a:r>
              <a:rPr lang="ru-RU" sz="2400" dirty="0"/>
              <a:t>нанизываем на проволоку бусину и бисеринку, выходим проволокой в обратном направлении через бусину.</a:t>
            </a:r>
          </a:p>
          <a:p>
            <a:pPr marL="361950" indent="-361950" algn="just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None/>
              <a:tabLst>
                <a:tab pos="268288" algn="l"/>
              </a:tabLst>
              <a:defRPr/>
            </a:pPr>
            <a:endParaRPr lang="ru-RU" sz="2400" dirty="0"/>
          </a:p>
          <a:p>
            <a:pPr marL="361950" indent="-361950" algn="just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r>
              <a:rPr lang="ru-RU" sz="2400" b="1" dirty="0"/>
              <a:t>2шаг: </a:t>
            </a:r>
            <a:r>
              <a:rPr lang="ru-RU" sz="2400" dirty="0"/>
              <a:t>повторяем еще пять раз.</a:t>
            </a:r>
          </a:p>
          <a:p>
            <a:pPr marL="266700" indent="0" algn="just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dirty="0"/>
          </a:p>
          <a:p>
            <a:pPr marL="357188" indent="-357188" algn="just"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dirty="0"/>
          </a:p>
          <a:p>
            <a:pPr marL="357188" indent="-357188" algn="just"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dirty="0"/>
          </a:p>
          <a:p>
            <a:pPr marL="357188" indent="-357188" algn="just" eaLnBrk="1" fontAlgn="auto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dirty="0"/>
          </a:p>
        </p:txBody>
      </p:sp>
      <p:pic>
        <p:nvPicPr>
          <p:cNvPr id="3074" name="Picture 2" descr="C:\Users\Admin\Desktop\брошь\DSC059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2855" y="2357430"/>
            <a:ext cx="2710785" cy="2143116"/>
          </a:xfrm>
          <a:prstGeom prst="rect">
            <a:avLst/>
          </a:prstGeom>
          <a:noFill/>
        </p:spPr>
      </p:pic>
      <p:pic>
        <p:nvPicPr>
          <p:cNvPr id="3075" name="Picture 3" descr="C:\Users\Admin\Desktop\брошь\DSC059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643446"/>
            <a:ext cx="2665463" cy="1857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0" y="1285875"/>
            <a:ext cx="4579938" cy="4929188"/>
          </a:xfrm>
        </p:spPr>
        <p:txBody>
          <a:bodyPr rtlCol="0">
            <a:normAutofit/>
          </a:bodyPr>
          <a:lstStyle/>
          <a:p>
            <a:pPr marL="357188" indent="-357188" algn="just">
              <a:lnSpc>
                <a:spcPct val="90000"/>
              </a:lnSpc>
              <a:spcBef>
                <a:spcPct val="0"/>
              </a:spcBef>
              <a:buNone/>
              <a:tabLst>
                <a:tab pos="268288" algn="l"/>
              </a:tabLst>
              <a:defRPr/>
            </a:pPr>
            <a:r>
              <a:rPr lang="ru-RU" b="1" dirty="0"/>
              <a:t>3шаг</a:t>
            </a:r>
            <a:r>
              <a:rPr lang="ru-RU" dirty="0"/>
              <a:t>: приступаем к плетению серединки цветка. На проволоку нанизываем оранжевую бусину-серединку.</a:t>
            </a: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 3" pitchFamily="18" charset="2"/>
              <a:buNone/>
              <a:tabLst>
                <a:tab pos="268288" algn="l"/>
              </a:tabLst>
              <a:defRPr/>
            </a:pPr>
            <a:endParaRPr lang="ru-RU" dirty="0"/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 3" pitchFamily="18" charset="2"/>
              <a:buNone/>
              <a:tabLst>
                <a:tab pos="268288" algn="l"/>
              </a:tabLst>
              <a:defRPr/>
            </a:pPr>
            <a:endParaRPr lang="ru-RU" dirty="0">
              <a:solidFill>
                <a:srgbClr val="007EEA"/>
              </a:solidFill>
            </a:endParaRPr>
          </a:p>
          <a:p>
            <a:pPr marL="357188" indent="-357188" algn="just">
              <a:lnSpc>
                <a:spcPct val="90000"/>
              </a:lnSpc>
              <a:spcBef>
                <a:spcPct val="0"/>
              </a:spcBef>
              <a:buNone/>
              <a:tabLst>
                <a:tab pos="268288" algn="l"/>
              </a:tabLst>
              <a:defRPr/>
            </a:pPr>
            <a:r>
              <a:rPr lang="ru-RU" dirty="0"/>
              <a:t>4</a:t>
            </a:r>
            <a:r>
              <a:rPr lang="ru-RU" b="1" dirty="0"/>
              <a:t>шаг:</a:t>
            </a:r>
            <a:r>
              <a:rPr lang="ru-RU" dirty="0"/>
              <a:t> наденем на проволоку 8 желтых бисерин и пройдем через оранжевую бусинку- серединку.</a:t>
            </a:r>
          </a:p>
        </p:txBody>
      </p:sp>
      <p:sp>
        <p:nvSpPr>
          <p:cNvPr id="11270" name="Текст 4"/>
          <p:cNvSpPr txBox="1">
            <a:spLocks/>
          </p:cNvSpPr>
          <p:nvPr/>
        </p:nvSpPr>
        <p:spPr bwMode="auto">
          <a:xfrm>
            <a:off x="644525" y="214313"/>
            <a:ext cx="79279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7188" indent="-357188" algn="just">
              <a:lnSpc>
                <a:spcPct val="90000"/>
              </a:lnSpc>
              <a:buClr>
                <a:schemeClr val="accent1"/>
              </a:buClr>
              <a:buSzPct val="90000"/>
              <a:buFont typeface="Wingdings" pitchFamily="2" charset="2"/>
              <a:buChar char="v"/>
              <a:tabLst>
                <a:tab pos="268288" algn="l"/>
              </a:tabLst>
            </a:pPr>
            <a:endParaRPr lang="ru-RU" sz="3200" b="1" dirty="0">
              <a:solidFill>
                <a:srgbClr val="007EEA"/>
              </a:solidFill>
              <a:latin typeface="Calibri" pitchFamily="34" charset="0"/>
            </a:endParaRPr>
          </a:p>
          <a:p>
            <a:pPr marL="357188" indent="-357188">
              <a:lnSpc>
                <a:spcPct val="90000"/>
              </a:lnSpc>
              <a:buClr>
                <a:schemeClr val="accent1"/>
              </a:buClr>
              <a:buSzPct val="90000"/>
              <a:buFont typeface="Wingdings 3" pitchFamily="18" charset="2"/>
              <a:buNone/>
              <a:tabLst>
                <a:tab pos="268288" algn="l"/>
              </a:tabLst>
            </a:pPr>
            <a:r>
              <a:rPr lang="ru-RU" sz="3200" b="1" dirty="0">
                <a:solidFill>
                  <a:srgbClr val="007EEA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4098" name="Picture 2" descr="C:\Users\Admin\Desktop\брошь\DSC059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285860"/>
            <a:ext cx="3020180" cy="2670888"/>
          </a:xfrm>
          <a:prstGeom prst="rect">
            <a:avLst/>
          </a:prstGeom>
          <a:noFill/>
        </p:spPr>
      </p:pic>
      <p:pic>
        <p:nvPicPr>
          <p:cNvPr id="4099" name="Picture 3" descr="C:\Users\Admin\Desktop\брошь\DSC059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4000504"/>
            <a:ext cx="3000396" cy="264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0" y="642938"/>
            <a:ext cx="4794250" cy="5786458"/>
          </a:xfrm>
        </p:spPr>
        <p:txBody>
          <a:bodyPr rtlCol="0">
            <a:normAutofit fontScale="92500" lnSpcReduction="10000"/>
          </a:bodyPr>
          <a:lstStyle/>
          <a:p>
            <a:pPr marL="357188" indent="-357188" algn="just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  <a:tabLst>
                <a:tab pos="268288" algn="l"/>
              </a:tabLst>
              <a:defRPr/>
            </a:pPr>
            <a:r>
              <a:rPr lang="ru-RU" sz="2400" b="1" dirty="0"/>
              <a:t>5шаг:</a:t>
            </a:r>
            <a:r>
              <a:rPr lang="ru-RU" sz="2400" dirty="0"/>
              <a:t> затем наденем еще 8 бисерин и снова пройдем через бусину-серединку. Формируем цветок.</a:t>
            </a: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algn="just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algn="just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  <a:tabLst>
                <a:tab pos="268288" algn="l"/>
              </a:tabLst>
              <a:defRPr/>
            </a:pPr>
            <a:r>
              <a:rPr lang="ru-RU" sz="2400" b="1" dirty="0"/>
              <a:t>6шаг:</a:t>
            </a:r>
            <a:r>
              <a:rPr lang="ru-RU" sz="2400" dirty="0"/>
              <a:t> на проволоку нанизываем зеленый и желтый бисер произвольно, определив длину. Поворачиваем, отодвинув последнюю бисерину. Выходим по всем набранным бисеринкам в обратном направлении.</a:t>
            </a:r>
          </a:p>
        </p:txBody>
      </p:sp>
      <p:pic>
        <p:nvPicPr>
          <p:cNvPr id="5122" name="Picture 2" descr="C:\Users\Admin\Desktop\брошь\DSC05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785794"/>
            <a:ext cx="3162234" cy="2643181"/>
          </a:xfrm>
          <a:prstGeom prst="rect">
            <a:avLst/>
          </a:prstGeom>
          <a:noFill/>
        </p:spPr>
      </p:pic>
      <p:pic>
        <p:nvPicPr>
          <p:cNvPr id="5123" name="Picture 3" descr="C:\Users\Admin\Desktop\брошь\DSC059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4071942"/>
            <a:ext cx="3178553" cy="2121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0" y="642938"/>
            <a:ext cx="5214938" cy="5572125"/>
          </a:xfrm>
        </p:spPr>
        <p:txBody>
          <a:bodyPr rtlCol="0">
            <a:normAutofit/>
          </a:bodyPr>
          <a:lstStyle/>
          <a:p>
            <a:pPr marL="357188" indent="-357188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  <a:tabLst>
                <a:tab pos="268288" algn="l"/>
              </a:tabLst>
              <a:defRPr/>
            </a:pPr>
            <a:r>
              <a:rPr lang="ru-RU" sz="2400" b="1" dirty="0"/>
              <a:t>7шаг: </a:t>
            </a:r>
            <a:r>
              <a:rPr lang="ru-RU" sz="2400" dirty="0"/>
              <a:t>веточек делаем не менее 7 штук.</a:t>
            </a:r>
          </a:p>
          <a:p>
            <a:pPr marL="357188" indent="-357188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tabLst>
                <a:tab pos="268288" algn="l"/>
              </a:tabLst>
              <a:defRPr/>
            </a:pPr>
            <a:endParaRPr lang="ru-RU" sz="2400" dirty="0"/>
          </a:p>
          <a:p>
            <a:pPr marL="357188" indent="-357188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 eaLnBrk="1" fontAlgn="auto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Char char="v"/>
              <a:tabLst>
                <a:tab pos="268288" algn="l"/>
              </a:tabLst>
              <a:defRPr/>
            </a:pPr>
            <a:endParaRPr lang="ru-RU" sz="2400" dirty="0">
              <a:solidFill>
                <a:srgbClr val="007EEA"/>
              </a:solidFill>
            </a:endParaRPr>
          </a:p>
          <a:p>
            <a:pPr marL="357188" indent="-357188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  <a:tabLst>
                <a:tab pos="268288" algn="l"/>
              </a:tabLst>
              <a:defRPr/>
            </a:pPr>
            <a:r>
              <a:rPr lang="ru-RU" sz="2400" b="1" dirty="0"/>
              <a:t> 8шаг: </a:t>
            </a:r>
            <a:r>
              <a:rPr lang="ru-RU" sz="2400" dirty="0"/>
              <a:t>прикрепляем застежку.</a:t>
            </a:r>
          </a:p>
        </p:txBody>
      </p:sp>
      <p:pic>
        <p:nvPicPr>
          <p:cNvPr id="6146" name="Picture 2" descr="C:\Users\Admin\Desktop\брошь\DSC05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571480"/>
            <a:ext cx="3121068" cy="2643206"/>
          </a:xfrm>
          <a:prstGeom prst="rect">
            <a:avLst/>
          </a:prstGeom>
          <a:noFill/>
        </p:spPr>
      </p:pic>
      <p:pic>
        <p:nvPicPr>
          <p:cNvPr id="6147" name="Picture 3" descr="C:\Users\Admin\Desktop\брошь\DSC059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3714752"/>
            <a:ext cx="3143272" cy="2528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Текст 4"/>
          <p:cNvSpPr>
            <a:spLocks noGrp="1"/>
          </p:cNvSpPr>
          <p:nvPr>
            <p:ph type="body" idx="4294967295"/>
          </p:nvPr>
        </p:nvSpPr>
        <p:spPr>
          <a:xfrm>
            <a:off x="0" y="642938"/>
            <a:ext cx="4651375" cy="5572125"/>
          </a:xfrm>
        </p:spPr>
        <p:txBody>
          <a:bodyPr>
            <a:normAutofit/>
          </a:bodyPr>
          <a:lstStyle/>
          <a:p>
            <a:pPr marL="357188" indent="-357188" eaLnBrk="1" hangingPunct="1">
              <a:lnSpc>
                <a:spcPct val="90000"/>
              </a:lnSpc>
              <a:spcBef>
                <a:spcPct val="0"/>
              </a:spcBef>
              <a:buNone/>
              <a:tabLst>
                <a:tab pos="268288" algn="l"/>
              </a:tabLst>
            </a:pPr>
            <a:r>
              <a:rPr lang="ru-RU" sz="2400" dirty="0"/>
              <a:t>         Готовое изделие –</a:t>
            </a:r>
          </a:p>
          <a:p>
            <a:pPr marL="357188" indent="-357188" eaLnBrk="1" hangingPunct="1">
              <a:lnSpc>
                <a:spcPct val="90000"/>
              </a:lnSpc>
              <a:spcBef>
                <a:spcPct val="0"/>
              </a:spcBef>
              <a:buNone/>
              <a:tabLst>
                <a:tab pos="268288" algn="l"/>
              </a:tabLst>
            </a:pPr>
            <a:r>
              <a:rPr lang="ru-RU" sz="2400" dirty="0"/>
              <a:t>         брошь «НАРЦИСС»</a:t>
            </a:r>
          </a:p>
        </p:txBody>
      </p:sp>
      <p:pic>
        <p:nvPicPr>
          <p:cNvPr id="7170" name="Picture 2" descr="C:\Users\Admin\Desktop\брошь\DSC059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500174"/>
            <a:ext cx="4921551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242048" cy="5371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Брошь «Нарцисс»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5720" y="150017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29058" y="214311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16325" y="3357562"/>
            <a:ext cx="142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 flipH="1">
            <a:off x="15859204" y="6357958"/>
            <a:ext cx="21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  <p:pic>
        <p:nvPicPr>
          <p:cNvPr id="8194" name="Picture 2" descr="C:\Users\Admin\Desktop\брошь\DSC059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2102236" cy="1662004"/>
          </a:xfrm>
          <a:prstGeom prst="rect">
            <a:avLst/>
          </a:prstGeom>
          <a:noFill/>
        </p:spPr>
      </p:pic>
      <p:pic>
        <p:nvPicPr>
          <p:cNvPr id="8195" name="Picture 3" descr="C:\Users\Admin\Desktop\брошь\DSC059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857232"/>
            <a:ext cx="2357905" cy="1643050"/>
          </a:xfrm>
          <a:prstGeom prst="rect">
            <a:avLst/>
          </a:prstGeom>
          <a:noFill/>
        </p:spPr>
      </p:pic>
      <p:pic>
        <p:nvPicPr>
          <p:cNvPr id="8196" name="Picture 4" descr="C:\Users\Admin\Desktop\брошь\DSC059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785794"/>
            <a:ext cx="2143140" cy="1832104"/>
          </a:xfrm>
          <a:prstGeom prst="rect">
            <a:avLst/>
          </a:prstGeom>
          <a:noFill/>
        </p:spPr>
      </p:pic>
      <p:pic>
        <p:nvPicPr>
          <p:cNvPr id="8197" name="Picture 5" descr="C:\Users\Admin\Desktop\брошь\DSC059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2634713"/>
            <a:ext cx="2286016" cy="2015006"/>
          </a:xfrm>
          <a:prstGeom prst="rect">
            <a:avLst/>
          </a:prstGeom>
          <a:noFill/>
        </p:spPr>
      </p:pic>
      <p:pic>
        <p:nvPicPr>
          <p:cNvPr id="8198" name="Picture 6" descr="C:\Users\Admin\Desktop\брошь\DSC059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714620"/>
            <a:ext cx="2286016" cy="1910786"/>
          </a:xfrm>
          <a:prstGeom prst="rect">
            <a:avLst/>
          </a:prstGeom>
          <a:noFill/>
        </p:spPr>
      </p:pic>
      <p:pic>
        <p:nvPicPr>
          <p:cNvPr id="8199" name="Picture 7" descr="C:\Users\Admin\Desktop\брошь\DSC059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4786322"/>
            <a:ext cx="2857520" cy="1907423"/>
          </a:xfrm>
          <a:prstGeom prst="rect">
            <a:avLst/>
          </a:prstGeom>
          <a:noFill/>
        </p:spPr>
      </p:pic>
      <p:pic>
        <p:nvPicPr>
          <p:cNvPr id="8200" name="Picture 8" descr="C:\Users\Admin\Desktop\брошь\DSC0592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8992" y="4786322"/>
            <a:ext cx="2286016" cy="1875506"/>
          </a:xfrm>
          <a:prstGeom prst="rect">
            <a:avLst/>
          </a:prstGeom>
          <a:noFill/>
        </p:spPr>
      </p:pic>
      <p:pic>
        <p:nvPicPr>
          <p:cNvPr id="8201" name="Picture 9" descr="C:\Users\Admin\Desktop\брошь\DSC0592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29322" y="4786322"/>
            <a:ext cx="2286016" cy="1838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01750" y="320040"/>
            <a:ext cx="142876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Admin\Desktop\брошь\DSC059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571480"/>
            <a:ext cx="6338363" cy="5715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609026"/>
          </a:xfrm>
        </p:spPr>
        <p:txBody>
          <a:bodyPr>
            <a:normAutofit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sz="5300" dirty="0"/>
            </a:br>
            <a:r>
              <a:rPr lang="ru-RU" sz="5300" dirty="0"/>
              <a:t>Спасибо за работу!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1014</TotalTime>
  <Words>327</Words>
  <Application>Microsoft Office PowerPoint</Application>
  <PresentationFormat>Экран (4:3)</PresentationFormat>
  <Paragraphs>80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Trebuchet MS</vt:lpstr>
      <vt:lpstr>Wingdings</vt:lpstr>
      <vt:lpstr>Wingdings 2</vt:lpstr>
      <vt:lpstr>Wingdings 3</vt:lpstr>
      <vt:lpstr>Изящная</vt:lpstr>
      <vt:lpstr>Мастер-класс  Тема: Использование «звездочки обдумывания» в проектировании. </vt:lpstr>
      <vt:lpstr>Цель :  повысить мотивацию  к овладению проектной деятельностью </vt:lpstr>
      <vt:lpstr>Этапы творческого проекта:</vt:lpstr>
      <vt:lpstr>Звездочка обдумывания</vt:lpstr>
      <vt:lpstr>Варианты  идей</vt:lpstr>
      <vt:lpstr>бисеронизание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Брошь «Нарцисс»</vt:lpstr>
      <vt:lpstr>Презентация PowerPoint</vt:lpstr>
      <vt:lpstr>    Спасибо за работу!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Мастер-класс.  Тема: Использование «звездочки обдумывания» и технологической карты в проектировании.</dc:title>
  <dc:creator>Admin</dc:creator>
  <cp:lastModifiedBy>Родина Ирина</cp:lastModifiedBy>
  <cp:revision>108</cp:revision>
  <dcterms:modified xsi:type="dcterms:W3CDTF">2024-02-19T13:21:22Z</dcterms:modified>
</cp:coreProperties>
</file>