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56" r:id="rId3"/>
    <p:sldId id="261" r:id="rId4"/>
    <p:sldId id="313" r:id="rId5"/>
    <p:sldId id="315" r:id="rId6"/>
    <p:sldId id="304" r:id="rId7"/>
    <p:sldId id="314" r:id="rId8"/>
    <p:sldId id="258" r:id="rId9"/>
    <p:sldId id="257" r:id="rId10"/>
    <p:sldId id="316" r:id="rId11"/>
    <p:sldId id="312" r:id="rId12"/>
    <p:sldId id="265" r:id="rId13"/>
    <p:sldId id="264" r:id="rId14"/>
    <p:sldId id="266" r:id="rId15"/>
    <p:sldId id="26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3"/>
    <p:restoredTop sz="94696"/>
  </p:normalViewPr>
  <p:slideViewPr>
    <p:cSldViewPr>
      <p:cViewPr varScale="1">
        <p:scale>
          <a:sx n="103" d="100"/>
          <a:sy n="103" d="100"/>
        </p:scale>
        <p:origin x="34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B037F1-F0AF-4EA2-A3F7-5625FE84A94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37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A65818-E698-4BCC-A087-F6075D97B5D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6715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21B8DF-13A0-4589-A1FE-C1A2FB1DA6E7}" type="slidenum">
              <a:rPr lang="ru-RU"/>
              <a:pPr/>
              <a:t>2</a:t>
            </a:fld>
            <a:endParaRPr lang="ru-RU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89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21B8DF-13A0-4589-A1FE-C1A2FB1DA6E7}" type="slidenum">
              <a:rPr lang="ru-RU"/>
              <a:pPr/>
              <a:t>3</a:t>
            </a:fld>
            <a:endParaRPr lang="ru-RU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191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90D60-DADC-47F6-8331-025CEEC6936B}" type="slidenum">
              <a:rPr lang="ru-RU"/>
              <a:pPr/>
              <a:t>9</a:t>
            </a:fld>
            <a:endParaRPr lang="ru-RU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043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>
            <a:extLst>
              <a:ext uri="{FF2B5EF4-FFF2-40B4-BE49-F238E27FC236}">
                <a16:creationId xmlns:a16="http://schemas.microsoft.com/office/drawing/2014/main" xmlns="" id="{AE32723A-57D3-C144-9C1D-B333AFF632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>
            <a:extLst>
              <a:ext uri="{FF2B5EF4-FFF2-40B4-BE49-F238E27FC236}">
                <a16:creationId xmlns:a16="http://schemas.microsoft.com/office/drawing/2014/main" xmlns="" id="{B7744CAF-4BF7-7441-9DF2-B7B837DB3E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4340" name="Номер слайда 3">
            <a:extLst>
              <a:ext uri="{FF2B5EF4-FFF2-40B4-BE49-F238E27FC236}">
                <a16:creationId xmlns:a16="http://schemas.microsoft.com/office/drawing/2014/main" xmlns="" id="{AFE70210-7A07-6A40-874D-F1A64EB5F4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fld id="{05BB5800-0E53-BD42-8B10-28D92967D150}" type="slidenum">
              <a:rPr lang="ru-RU" altLang="ru-RU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96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21B8DF-13A0-4589-A1FE-C1A2FB1DA6E7}" type="slidenum">
              <a:rPr lang="ru-RU"/>
              <a:pPr/>
              <a:t>14</a:t>
            </a:fld>
            <a:endParaRPr lang="ru-RU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72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AFCEFD-AFDA-4962-ABF0-AC2C5497C5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4BDC0-CE00-44C7-8607-811A15B9E0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30535-6189-4288-A0FF-E3D7D04B96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C4E395-E8FE-48BD-8158-026AC7BEE4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4B5A47-5992-41B7-B9C6-E9D2B7242C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4AE9E-F11F-45C4-BE54-0E16175C5F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DB875-7FCA-49E9-9A2A-0150D85688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FE81C-9593-4E2F-B26C-0DD99A127E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ACC16-08C0-48CA-95F0-58650B6701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41A6B-E536-407F-9A03-CE5A9448B7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670F6-6A16-46F4-9DEC-DB43B8A439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D96400-244B-4CF7-A54A-D0E8C539F68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1.jpe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уквы в картинках (К, Л, М, Н, О, П, Р, С, Т, У) | БебиКлад | Логопедия,  Дошкольные учебные мероприятия, Логопедические игры">
            <a:extLst>
              <a:ext uri="{FF2B5EF4-FFF2-40B4-BE49-F238E27FC236}">
                <a16:creationId xmlns:a16="http://schemas.microsoft.com/office/drawing/2014/main" xmlns="" id="{F4EA7734-E4EB-D149-81DD-A89902466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0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27368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24745" y="475368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042" y="3965805"/>
            <a:ext cx="2192338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15175" y="560388"/>
            <a:ext cx="27305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7050" y="3500438"/>
            <a:ext cx="1752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3848" y="3068638"/>
            <a:ext cx="36732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600" b="1" dirty="0"/>
              <a:t>[</a:t>
            </a:r>
            <a:r>
              <a:rPr lang="ru-RU" sz="9600" b="1" dirty="0">
                <a:solidFill>
                  <a:srgbClr val="0070C0"/>
                </a:solidFill>
              </a:rPr>
              <a:t>т</a:t>
            </a:r>
            <a:r>
              <a:rPr lang="en-US" sz="9600" b="1" dirty="0"/>
              <a:t>][</a:t>
            </a:r>
            <a:r>
              <a:rPr lang="ru-RU" sz="9600" b="1" dirty="0">
                <a:solidFill>
                  <a:srgbClr val="00B050"/>
                </a:solidFill>
              </a:rPr>
              <a:t>т</a:t>
            </a:r>
            <a:r>
              <a:rPr lang="en-US" sz="9600" b="1" dirty="0">
                <a:solidFill>
                  <a:srgbClr val="00B050"/>
                </a:solidFill>
              </a:rPr>
              <a:t>’</a:t>
            </a:r>
            <a:r>
              <a:rPr lang="en-US" sz="9600" b="1" dirty="0"/>
              <a:t>]</a:t>
            </a:r>
            <a:endParaRPr lang="ru-RU" sz="9600" b="1" dirty="0"/>
          </a:p>
        </p:txBody>
      </p:sp>
      <p:pic>
        <p:nvPicPr>
          <p:cNvPr id="9" name="Picture 2" descr="Стихи про букву Т | Стишки для детей о букве Т, короткие детские  стихотворения | Сказочный домик">
            <a:extLst>
              <a:ext uri="{FF2B5EF4-FFF2-40B4-BE49-F238E27FC236}">
                <a16:creationId xmlns:a16="http://schemas.microsoft.com/office/drawing/2014/main" xmlns="" id="{AC88D57A-DDA1-C747-B21D-411E18E99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87"/>
          <a:stretch/>
        </p:blipFill>
        <p:spPr bwMode="auto">
          <a:xfrm>
            <a:off x="6062358" y="560388"/>
            <a:ext cx="2830817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9181" y="1167104"/>
            <a:ext cx="2736850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6122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9045" y="2535529"/>
            <a:ext cx="2192338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2500" y="1383157"/>
            <a:ext cx="2809340" cy="171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8914" y="4560443"/>
            <a:ext cx="1752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Стихи про букву Т | Стишки для детей о букве Т, короткие детские  стихотворения | Сказочный домик">
            <a:extLst>
              <a:ext uri="{FF2B5EF4-FFF2-40B4-BE49-F238E27FC236}">
                <a16:creationId xmlns:a16="http://schemas.microsoft.com/office/drawing/2014/main" xmlns="" id="{AC88D57A-DDA1-C747-B21D-411E18E99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87"/>
          <a:stretch/>
        </p:blipFill>
        <p:spPr bwMode="auto">
          <a:xfrm>
            <a:off x="6010593" y="3359441"/>
            <a:ext cx="2245639" cy="158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0">
            <a:extLst>
              <a:ext uri="{FF2B5EF4-FFF2-40B4-BE49-F238E27FC236}">
                <a16:creationId xmlns:a16="http://schemas.microsoft.com/office/drawing/2014/main" xmlns="" id="{500A7DBE-A511-AB4A-97A8-4FF185DDF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746" y="15092"/>
            <a:ext cx="158417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600" b="1" dirty="0"/>
              <a:t>[</a:t>
            </a:r>
            <a:r>
              <a:rPr lang="ru-RU" sz="6600" b="1" dirty="0">
                <a:solidFill>
                  <a:srgbClr val="00B050"/>
                </a:solidFill>
              </a:rPr>
              <a:t>т</a:t>
            </a:r>
            <a:r>
              <a:rPr lang="en-US" sz="6600" b="1" dirty="0">
                <a:solidFill>
                  <a:srgbClr val="00B050"/>
                </a:solidFill>
              </a:rPr>
              <a:t>’</a:t>
            </a:r>
            <a:r>
              <a:rPr lang="en-US" sz="6600" b="1" dirty="0"/>
              <a:t>]</a:t>
            </a:r>
            <a:endParaRPr lang="ru-RU" sz="6600" b="1" dirty="0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xmlns="" id="{D49D7F99-ECEB-9844-A5EE-764591FCF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12" y="0"/>
            <a:ext cx="126320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600" b="1" dirty="0"/>
              <a:t>[</a:t>
            </a:r>
            <a:r>
              <a:rPr lang="ru-RU" sz="6600" b="1" dirty="0">
                <a:solidFill>
                  <a:srgbClr val="0070C0"/>
                </a:solidFill>
              </a:rPr>
              <a:t>т</a:t>
            </a:r>
            <a:r>
              <a:rPr lang="en-US" sz="6600" b="1" dirty="0"/>
              <a:t>]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965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ый треугольник 28">
            <a:extLst>
              <a:ext uri="{FF2B5EF4-FFF2-40B4-BE49-F238E27FC236}">
                <a16:creationId xmlns:a16="http://schemas.microsoft.com/office/drawing/2014/main" xmlns="" id="{56D153D5-B151-0C4B-8A6F-BE4F00C866E3}"/>
              </a:ext>
            </a:extLst>
          </p:cNvPr>
          <p:cNvSpPr/>
          <p:nvPr/>
        </p:nvSpPr>
        <p:spPr>
          <a:xfrm rot="10800000">
            <a:off x="6545674" y="338058"/>
            <a:ext cx="1470217" cy="599546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ый треугольник 38">
            <a:extLst>
              <a:ext uri="{FF2B5EF4-FFF2-40B4-BE49-F238E27FC236}">
                <a16:creationId xmlns:a16="http://schemas.microsoft.com/office/drawing/2014/main" xmlns="" id="{0FA1589F-A675-624C-BEE1-5AF77AECDEE0}"/>
              </a:ext>
            </a:extLst>
          </p:cNvPr>
          <p:cNvSpPr/>
          <p:nvPr/>
        </p:nvSpPr>
        <p:spPr>
          <a:xfrm>
            <a:off x="6513982" y="339147"/>
            <a:ext cx="1501910" cy="636171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CE44C45-85A6-F04D-ABC4-72AA4783E4AA}"/>
              </a:ext>
            </a:extLst>
          </p:cNvPr>
          <p:cNvSpPr/>
          <p:nvPr/>
        </p:nvSpPr>
        <p:spPr>
          <a:xfrm>
            <a:off x="5822313" y="339817"/>
            <a:ext cx="647700" cy="66667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Т</a:t>
            </a:r>
          </a:p>
        </p:txBody>
      </p:sp>
      <p:sp>
        <p:nvSpPr>
          <p:cNvPr id="33" name="Прямоугольный треугольник 32">
            <a:extLst>
              <a:ext uri="{FF2B5EF4-FFF2-40B4-BE49-F238E27FC236}">
                <a16:creationId xmlns:a16="http://schemas.microsoft.com/office/drawing/2014/main" xmlns="" id="{2B07142E-8C51-444A-8078-0CC5A986680E}"/>
              </a:ext>
            </a:extLst>
          </p:cNvPr>
          <p:cNvSpPr/>
          <p:nvPr/>
        </p:nvSpPr>
        <p:spPr>
          <a:xfrm rot="10800000">
            <a:off x="4821153" y="4041146"/>
            <a:ext cx="1243926" cy="619396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ый треугольник 36">
            <a:extLst>
              <a:ext uri="{FF2B5EF4-FFF2-40B4-BE49-F238E27FC236}">
                <a16:creationId xmlns:a16="http://schemas.microsoft.com/office/drawing/2014/main" xmlns="" id="{81F02E9A-4D11-DA44-8CF6-78FA46FC0EB5}"/>
              </a:ext>
            </a:extLst>
          </p:cNvPr>
          <p:cNvSpPr/>
          <p:nvPr/>
        </p:nvSpPr>
        <p:spPr>
          <a:xfrm>
            <a:off x="4818573" y="4042308"/>
            <a:ext cx="1186549" cy="575008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ый треугольник 40">
            <a:extLst>
              <a:ext uri="{FF2B5EF4-FFF2-40B4-BE49-F238E27FC236}">
                <a16:creationId xmlns:a16="http://schemas.microsoft.com/office/drawing/2014/main" xmlns="" id="{1DD36086-81D9-0444-9958-5956F7BC9302}"/>
              </a:ext>
            </a:extLst>
          </p:cNvPr>
          <p:cNvSpPr/>
          <p:nvPr/>
        </p:nvSpPr>
        <p:spPr>
          <a:xfrm>
            <a:off x="4482623" y="374026"/>
            <a:ext cx="1294199" cy="611191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xmlns="" id="{12E5FBD8-F554-9A42-9897-99A8DE717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6949" y="4375765"/>
            <a:ext cx="27237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r>
              <a:rPr lang="ru-RU" alt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- </a:t>
            </a:r>
            <a:r>
              <a:rPr lang="ru-RU" altLang="ru-RU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altLang="ru-RU" sz="6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xmlns="" id="{5BA6F792-84F6-E045-9B52-E97FC8103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597" y="1791874"/>
            <a:ext cx="3326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r>
              <a:rPr lang="ru-RU" altLang="ru-RU" sz="6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altLang="ru-RU" sz="6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alt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Капля 50">
            <a:extLst>
              <a:ext uri="{FF2B5EF4-FFF2-40B4-BE49-F238E27FC236}">
                <a16:creationId xmlns:a16="http://schemas.microsoft.com/office/drawing/2014/main" xmlns="" id="{377DD657-2EED-5C44-AC7C-DAD9204F29C7}"/>
              </a:ext>
            </a:extLst>
          </p:cNvPr>
          <p:cNvSpPr/>
          <p:nvPr/>
        </p:nvSpPr>
        <p:spPr>
          <a:xfrm rot="182975" flipH="1">
            <a:off x="1550193" y="5731389"/>
            <a:ext cx="633413" cy="280987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203" name="Picture 4" descr="наушники PNG рисунок, картинки и пнг прозрачный для ...">
            <a:extLst>
              <a:ext uri="{FF2B5EF4-FFF2-40B4-BE49-F238E27FC236}">
                <a16:creationId xmlns:a16="http://schemas.microsoft.com/office/drawing/2014/main" xmlns="" id="{3B5E50E3-73D0-5446-B78E-F87C0C250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4426744"/>
            <a:ext cx="183038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Кольцо 52">
            <a:extLst>
              <a:ext uri="{FF2B5EF4-FFF2-40B4-BE49-F238E27FC236}">
                <a16:creationId xmlns:a16="http://schemas.microsoft.com/office/drawing/2014/main" xmlns="" id="{709194C8-E2F6-2040-9BF9-AF05425A0FF3}"/>
              </a:ext>
            </a:extLst>
          </p:cNvPr>
          <p:cNvSpPr/>
          <p:nvPr/>
        </p:nvSpPr>
        <p:spPr>
          <a:xfrm>
            <a:off x="875506" y="4850210"/>
            <a:ext cx="914400" cy="914400"/>
          </a:xfrm>
          <a:prstGeom prst="donut">
            <a:avLst>
              <a:gd name="adj" fmla="val 507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205" name="TextBox 28">
            <a:extLst>
              <a:ext uri="{FF2B5EF4-FFF2-40B4-BE49-F238E27FC236}">
                <a16:creationId xmlns:a16="http://schemas.microsoft.com/office/drawing/2014/main" xmlns="" id="{EE9224B8-705C-0641-9A88-B1CC5660D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190" y="4617315"/>
            <a:ext cx="647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</p:txBody>
      </p:sp>
      <p:sp>
        <p:nvSpPr>
          <p:cNvPr id="55" name="Капля 54">
            <a:extLst>
              <a:ext uri="{FF2B5EF4-FFF2-40B4-BE49-F238E27FC236}">
                <a16:creationId xmlns:a16="http://schemas.microsoft.com/office/drawing/2014/main" xmlns="" id="{90563247-0782-554E-B325-C63B974A2A01}"/>
              </a:ext>
            </a:extLst>
          </p:cNvPr>
          <p:cNvSpPr/>
          <p:nvPr/>
        </p:nvSpPr>
        <p:spPr>
          <a:xfrm>
            <a:off x="423340" y="5691160"/>
            <a:ext cx="647700" cy="341313"/>
          </a:xfrm>
          <a:prstGeom prst="teardrop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" name="Picture 1" descr="page55image26989856">
            <a:extLst>
              <a:ext uri="{FF2B5EF4-FFF2-40B4-BE49-F238E27FC236}">
                <a16:creationId xmlns:a16="http://schemas.microsoft.com/office/drawing/2014/main" xmlns="" id="{02F3179F-C8B1-7240-8FFA-11EB1F105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66"/>
          <a:stretch/>
        </p:blipFill>
        <p:spPr bwMode="auto">
          <a:xfrm>
            <a:off x="132513" y="148793"/>
            <a:ext cx="4069249" cy="4277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ый треугольник 23">
            <a:extLst>
              <a:ext uri="{FF2B5EF4-FFF2-40B4-BE49-F238E27FC236}">
                <a16:creationId xmlns:a16="http://schemas.microsoft.com/office/drawing/2014/main" xmlns="" id="{650618EC-0989-D944-AFB4-B9CD9A47A4B9}"/>
              </a:ext>
            </a:extLst>
          </p:cNvPr>
          <p:cNvSpPr/>
          <p:nvPr/>
        </p:nvSpPr>
        <p:spPr>
          <a:xfrm rot="10800000">
            <a:off x="4468436" y="344343"/>
            <a:ext cx="1308385" cy="626314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ый треугольник 24">
            <a:extLst>
              <a:ext uri="{FF2B5EF4-FFF2-40B4-BE49-F238E27FC236}">
                <a16:creationId xmlns:a16="http://schemas.microsoft.com/office/drawing/2014/main" xmlns="" id="{3B45039E-1001-3F44-956F-2358F525442F}"/>
              </a:ext>
            </a:extLst>
          </p:cNvPr>
          <p:cNvSpPr/>
          <p:nvPr/>
        </p:nvSpPr>
        <p:spPr>
          <a:xfrm rot="10800000">
            <a:off x="6110510" y="4068519"/>
            <a:ext cx="1243927" cy="583498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ый треугольник 25">
            <a:extLst>
              <a:ext uri="{FF2B5EF4-FFF2-40B4-BE49-F238E27FC236}">
                <a16:creationId xmlns:a16="http://schemas.microsoft.com/office/drawing/2014/main" xmlns="" id="{5C30B2C7-047D-4240-97F9-86FD592848BA}"/>
              </a:ext>
            </a:extLst>
          </p:cNvPr>
          <p:cNvSpPr/>
          <p:nvPr/>
        </p:nvSpPr>
        <p:spPr>
          <a:xfrm>
            <a:off x="6110509" y="4033816"/>
            <a:ext cx="1295400" cy="583499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8345B0EA-B9E9-FB44-81BB-80C2CBD2A7E8}"/>
              </a:ext>
            </a:extLst>
          </p:cNvPr>
          <p:cNvSpPr/>
          <p:nvPr/>
        </p:nvSpPr>
        <p:spPr>
          <a:xfrm>
            <a:off x="7372026" y="4050569"/>
            <a:ext cx="647700" cy="56674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xmlns="" id="{488052AB-3F9A-804B-BC7A-B3B403E7E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7650" y="960916"/>
            <a:ext cx="33264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r>
              <a:rPr lang="ru-RU" altLang="ru-RU" sz="6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</a:t>
            </a:r>
            <a:r>
              <a:rPr lang="ru-RU" alt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xmlns="" id="{40929B53-082C-C746-AAC9-284092942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1711" y="5182422"/>
            <a:ext cx="373290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r>
              <a:rPr lang="ru-RU" alt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- </a:t>
            </a:r>
            <a:r>
              <a:rPr lang="ru-RU" alt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-</a:t>
            </a:r>
            <a:r>
              <a:rPr lang="ru-RU" alt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</a:p>
        </p:txBody>
      </p:sp>
      <p:sp>
        <p:nvSpPr>
          <p:cNvPr id="35" name="Прямоугольный треугольник 34">
            <a:extLst>
              <a:ext uri="{FF2B5EF4-FFF2-40B4-BE49-F238E27FC236}">
                <a16:creationId xmlns:a16="http://schemas.microsoft.com/office/drawing/2014/main" xmlns="" id="{E248DC99-BA7E-5046-8119-566B0BFF2E60}"/>
              </a:ext>
            </a:extLst>
          </p:cNvPr>
          <p:cNvSpPr/>
          <p:nvPr/>
        </p:nvSpPr>
        <p:spPr>
          <a:xfrm rot="10800000">
            <a:off x="6732472" y="3058660"/>
            <a:ext cx="1479163" cy="629428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ый треугольник 35">
            <a:extLst>
              <a:ext uri="{FF2B5EF4-FFF2-40B4-BE49-F238E27FC236}">
                <a16:creationId xmlns:a16="http://schemas.microsoft.com/office/drawing/2014/main" xmlns="" id="{12BF9A97-4570-FA43-B9F2-8E805E464110}"/>
              </a:ext>
            </a:extLst>
          </p:cNvPr>
          <p:cNvSpPr/>
          <p:nvPr/>
        </p:nvSpPr>
        <p:spPr>
          <a:xfrm>
            <a:off x="6711256" y="3098165"/>
            <a:ext cx="1532852" cy="577769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D2AC4FAF-EA92-254E-9425-33DDB48BAD56}"/>
              </a:ext>
            </a:extLst>
          </p:cNvPr>
          <p:cNvSpPr/>
          <p:nvPr/>
        </p:nvSpPr>
        <p:spPr>
          <a:xfrm>
            <a:off x="6077092" y="3050378"/>
            <a:ext cx="614105" cy="6377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Т</a:t>
            </a:r>
          </a:p>
        </p:txBody>
      </p:sp>
      <p:sp>
        <p:nvSpPr>
          <p:cNvPr id="42" name="Прямоугольный треугольник 41">
            <a:extLst>
              <a:ext uri="{FF2B5EF4-FFF2-40B4-BE49-F238E27FC236}">
                <a16:creationId xmlns:a16="http://schemas.microsoft.com/office/drawing/2014/main" xmlns="" id="{BC5D031A-B5DA-8D41-9430-832C3CD43E92}"/>
              </a:ext>
            </a:extLst>
          </p:cNvPr>
          <p:cNvSpPr/>
          <p:nvPr/>
        </p:nvSpPr>
        <p:spPr>
          <a:xfrm>
            <a:off x="4556653" y="3090245"/>
            <a:ext cx="1522499" cy="556856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ый треугольник 42">
            <a:extLst>
              <a:ext uri="{FF2B5EF4-FFF2-40B4-BE49-F238E27FC236}">
                <a16:creationId xmlns:a16="http://schemas.microsoft.com/office/drawing/2014/main" xmlns="" id="{5D4B10DF-6F78-EE49-98F7-07B8CD2A3F60}"/>
              </a:ext>
            </a:extLst>
          </p:cNvPr>
          <p:cNvSpPr/>
          <p:nvPr/>
        </p:nvSpPr>
        <p:spPr>
          <a:xfrm rot="10800000">
            <a:off x="4519909" y="3050378"/>
            <a:ext cx="1532852" cy="549294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ый треугольник 44">
            <a:extLst>
              <a:ext uri="{FF2B5EF4-FFF2-40B4-BE49-F238E27FC236}">
                <a16:creationId xmlns:a16="http://schemas.microsoft.com/office/drawing/2014/main" xmlns="" id="{08B4B2F1-FA9E-2548-A9A2-2BCCEDC4BD6B}"/>
              </a:ext>
            </a:extLst>
          </p:cNvPr>
          <p:cNvSpPr/>
          <p:nvPr/>
        </p:nvSpPr>
        <p:spPr>
          <a:xfrm rot="10800000">
            <a:off x="4955194" y="6193948"/>
            <a:ext cx="1186549" cy="566148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ый треугольник 45">
            <a:extLst>
              <a:ext uri="{FF2B5EF4-FFF2-40B4-BE49-F238E27FC236}">
                <a16:creationId xmlns:a16="http://schemas.microsoft.com/office/drawing/2014/main" xmlns="" id="{50D0C900-D2ED-504D-9E96-D33B934FB489}"/>
              </a:ext>
            </a:extLst>
          </p:cNvPr>
          <p:cNvSpPr/>
          <p:nvPr/>
        </p:nvSpPr>
        <p:spPr>
          <a:xfrm>
            <a:off x="4909911" y="6142697"/>
            <a:ext cx="1186549" cy="619397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ый треугольник 46">
            <a:extLst>
              <a:ext uri="{FF2B5EF4-FFF2-40B4-BE49-F238E27FC236}">
                <a16:creationId xmlns:a16="http://schemas.microsoft.com/office/drawing/2014/main" xmlns="" id="{D99E7E08-3ABF-B44D-87C5-CA4678F60831}"/>
              </a:ext>
            </a:extLst>
          </p:cNvPr>
          <p:cNvSpPr/>
          <p:nvPr/>
        </p:nvSpPr>
        <p:spPr>
          <a:xfrm rot="10800000">
            <a:off x="7580692" y="6176598"/>
            <a:ext cx="1243927" cy="583498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ый треугольник 47">
            <a:extLst>
              <a:ext uri="{FF2B5EF4-FFF2-40B4-BE49-F238E27FC236}">
                <a16:creationId xmlns:a16="http://schemas.microsoft.com/office/drawing/2014/main" xmlns="" id="{A59AA94B-7D75-9A4D-9188-1E06F23B0047}"/>
              </a:ext>
            </a:extLst>
          </p:cNvPr>
          <p:cNvSpPr/>
          <p:nvPr/>
        </p:nvSpPr>
        <p:spPr>
          <a:xfrm rot="10800000">
            <a:off x="6266601" y="6176598"/>
            <a:ext cx="1243927" cy="583498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ый треугольник 48">
            <a:extLst>
              <a:ext uri="{FF2B5EF4-FFF2-40B4-BE49-F238E27FC236}">
                <a16:creationId xmlns:a16="http://schemas.microsoft.com/office/drawing/2014/main" xmlns="" id="{88DBCEA8-92C2-D945-AAE5-06DCA2AE6BD1}"/>
              </a:ext>
            </a:extLst>
          </p:cNvPr>
          <p:cNvSpPr/>
          <p:nvPr/>
        </p:nvSpPr>
        <p:spPr>
          <a:xfrm>
            <a:off x="6188975" y="6176597"/>
            <a:ext cx="1295400" cy="583499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ый треугольник 49">
            <a:extLst>
              <a:ext uri="{FF2B5EF4-FFF2-40B4-BE49-F238E27FC236}">
                <a16:creationId xmlns:a16="http://schemas.microsoft.com/office/drawing/2014/main" xmlns="" id="{E558F8C8-2B09-644C-9945-60A9647558F2}"/>
              </a:ext>
            </a:extLst>
          </p:cNvPr>
          <p:cNvSpPr/>
          <p:nvPr/>
        </p:nvSpPr>
        <p:spPr>
          <a:xfrm>
            <a:off x="7531606" y="6176597"/>
            <a:ext cx="1295400" cy="583499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Диагональная полоса 51">
            <a:extLst>
              <a:ext uri="{FF2B5EF4-FFF2-40B4-BE49-F238E27FC236}">
                <a16:creationId xmlns:a16="http://schemas.microsoft.com/office/drawing/2014/main" xmlns="" id="{830A9A64-7929-AA4D-BEFC-10C6DC70999A}"/>
              </a:ext>
            </a:extLst>
          </p:cNvPr>
          <p:cNvSpPr/>
          <p:nvPr/>
        </p:nvSpPr>
        <p:spPr>
          <a:xfrm>
            <a:off x="5717202" y="95904"/>
            <a:ext cx="276440" cy="294017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Диагональная полоса 53">
            <a:extLst>
              <a:ext uri="{FF2B5EF4-FFF2-40B4-BE49-F238E27FC236}">
                <a16:creationId xmlns:a16="http://schemas.microsoft.com/office/drawing/2014/main" xmlns="" id="{C7604E0C-E40C-4C43-87FE-C9741211F462}"/>
              </a:ext>
            </a:extLst>
          </p:cNvPr>
          <p:cNvSpPr/>
          <p:nvPr/>
        </p:nvSpPr>
        <p:spPr>
          <a:xfrm>
            <a:off x="5690812" y="2759206"/>
            <a:ext cx="314310" cy="319748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Диагональная полоса 55">
            <a:extLst>
              <a:ext uri="{FF2B5EF4-FFF2-40B4-BE49-F238E27FC236}">
                <a16:creationId xmlns:a16="http://schemas.microsoft.com/office/drawing/2014/main" xmlns="" id="{F939A569-8C89-FF4D-9FA4-C7DE173C1ECC}"/>
              </a:ext>
            </a:extLst>
          </p:cNvPr>
          <p:cNvSpPr/>
          <p:nvPr/>
        </p:nvSpPr>
        <p:spPr>
          <a:xfrm>
            <a:off x="6948572" y="3781117"/>
            <a:ext cx="276440" cy="294017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Диагональная полоса 56">
            <a:extLst>
              <a:ext uri="{FF2B5EF4-FFF2-40B4-BE49-F238E27FC236}">
                <a16:creationId xmlns:a16="http://schemas.microsoft.com/office/drawing/2014/main" xmlns="" id="{82372F0B-E9A9-5C4D-A079-88CAA4D6EE29}"/>
              </a:ext>
            </a:extLst>
          </p:cNvPr>
          <p:cNvSpPr/>
          <p:nvPr/>
        </p:nvSpPr>
        <p:spPr>
          <a:xfrm>
            <a:off x="7104797" y="5927380"/>
            <a:ext cx="276440" cy="294017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2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1BC628C0-A24D-2141-A1D8-8E2E71575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827142"/>
              </p:ext>
            </p:extLst>
          </p:nvPr>
        </p:nvGraphicFramePr>
        <p:xfrm>
          <a:off x="3457749" y="1448200"/>
          <a:ext cx="4786665" cy="2560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7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47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41913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531204">
                <a:tc rowSpan="2"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0" dirty="0">
                          <a:solidFill>
                            <a:schemeClr val="bg1"/>
                          </a:solidFill>
                        </a:rPr>
                        <a:t>н</a:t>
                      </a:r>
                    </a:p>
                  </a:txBody>
                  <a:tcPr marL="91446" marR="91446" marT="45741" marB="4574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1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н</a:t>
                      </a: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3479678"/>
                  </a:ext>
                </a:extLst>
              </a:tr>
              <a:tr h="531204">
                <a:tc rowSpan="2"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с</a:t>
                      </a: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т</a:t>
                      </a: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к</a:t>
                      </a: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1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с</a:t>
                      </a: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т</a:t>
                      </a: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к</a:t>
                      </a: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41" marB="4574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6045482"/>
                  </a:ext>
                </a:extLst>
              </a:tr>
            </a:tbl>
          </a:graphicData>
        </a:graphic>
      </p:graphicFrame>
      <p:graphicFrame>
        <p:nvGraphicFramePr>
          <p:cNvPr id="16" name="Таблица 2">
            <a:extLst>
              <a:ext uri="{FF2B5EF4-FFF2-40B4-BE49-F238E27FC236}">
                <a16:creationId xmlns:a16="http://schemas.microsoft.com/office/drawing/2014/main" xmlns="" id="{0F12A720-88A3-F546-90B5-81C49A958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757710"/>
              </p:ext>
            </p:extLst>
          </p:nvPr>
        </p:nvGraphicFramePr>
        <p:xfrm>
          <a:off x="467544" y="1581152"/>
          <a:ext cx="2619375" cy="1686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8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32172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а</a:t>
                      </a: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о</a:t>
                      </a: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у</a:t>
                      </a: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ы</a:t>
                      </a: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3954"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>
                        <a:solidFill>
                          <a:schemeClr val="bg1"/>
                        </a:solidFill>
                      </a:endParaRP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и</a:t>
                      </a:r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 marL="91434" marR="91434" marT="45729" marB="45729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300" name="Picture 1" descr="page54image26971184">
            <a:extLst>
              <a:ext uri="{FF2B5EF4-FFF2-40B4-BE49-F238E27FC236}">
                <a16:creationId xmlns:a16="http://schemas.microsoft.com/office/drawing/2014/main" xmlns="" id="{71633C30-B19E-EF41-8952-76C7A1B79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57"/>
          <a:stretch>
            <a:fillRect/>
          </a:stretch>
        </p:blipFill>
        <p:spPr bwMode="auto">
          <a:xfrm>
            <a:off x="353219" y="114622"/>
            <a:ext cx="8437562" cy="133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 descr="наушники PNG рисунок, картинки и пнг прозрачный для ...">
            <a:extLst>
              <a:ext uri="{FF2B5EF4-FFF2-40B4-BE49-F238E27FC236}">
                <a16:creationId xmlns:a16="http://schemas.microsoft.com/office/drawing/2014/main" xmlns="" id="{F91D8211-B1D1-F54D-B1C3-A8802B23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750" y="3008945"/>
            <a:ext cx="363537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 descr="Ассоциации к слову «Колокольчик» - Сеть словесных ассоциаций">
            <a:extLst>
              <a:ext uri="{FF2B5EF4-FFF2-40B4-BE49-F238E27FC236}">
                <a16:creationId xmlns:a16="http://schemas.microsoft.com/office/drawing/2014/main" xmlns="" id="{CC5E627A-9179-104A-BED6-31E00AF9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412" y="1856281"/>
            <a:ext cx="3968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3" name="Рисунок 2">
            <a:extLst>
              <a:ext uri="{FF2B5EF4-FFF2-40B4-BE49-F238E27FC236}">
                <a16:creationId xmlns:a16="http://schemas.microsoft.com/office/drawing/2014/main" xmlns="" id="{596EB60C-3F50-D840-9BE8-8240B1EAC4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1" r="9727"/>
          <a:stretch/>
        </p:blipFill>
        <p:spPr bwMode="auto">
          <a:xfrm>
            <a:off x="467544" y="4008689"/>
            <a:ext cx="8208909" cy="284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52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EE5944-5C3E-6F4A-8943-8F961B7D4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62539" y="1907400"/>
            <a:ext cx="2894422" cy="696389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5400" dirty="0">
                <a:solidFill>
                  <a:srgbClr val="0070C0"/>
                </a:solidFill>
              </a:rPr>
              <a:t>  </a:t>
            </a:r>
            <a:r>
              <a:rPr lang="ru-RU" altLang="ru-RU" sz="5400" dirty="0" err="1">
                <a:solidFill>
                  <a:srgbClr val="0070C0"/>
                </a:solidFill>
              </a:rPr>
              <a:t>н</a:t>
            </a:r>
            <a:r>
              <a:rPr lang="ru-RU" altLang="ru-RU" sz="5400" dirty="0" err="1">
                <a:solidFill>
                  <a:srgbClr val="FF0000"/>
                </a:solidFill>
              </a:rPr>
              <a:t>и</a:t>
            </a:r>
            <a:r>
              <a:rPr lang="ru-RU" altLang="ru-RU" sz="5400" dirty="0" err="1">
                <a:solidFill>
                  <a:srgbClr val="0070C0"/>
                </a:solidFill>
              </a:rPr>
              <a:t>т</a:t>
            </a:r>
            <a:r>
              <a:rPr lang="ru-RU" altLang="ru-RU" sz="5400" dirty="0">
                <a:solidFill>
                  <a:srgbClr val="0070C0"/>
                </a:solidFill>
              </a:rPr>
              <a:t>-к</a:t>
            </a:r>
            <a:r>
              <a:rPr lang="ru-RU" altLang="ru-RU" sz="5400" dirty="0">
                <a:solidFill>
                  <a:srgbClr val="FF0000"/>
                </a:solidFill>
              </a:rPr>
              <a:t>а   </a:t>
            </a:r>
            <a:endParaRPr lang="ru-RU" altLang="ru-RU" sz="4900" dirty="0">
              <a:solidFill>
                <a:schemeClr val="tx1"/>
              </a:solidFill>
            </a:endParaRPr>
          </a:p>
        </p:txBody>
      </p:sp>
      <p:grpSp>
        <p:nvGrpSpPr>
          <p:cNvPr id="9219" name="Группа 32">
            <a:extLst>
              <a:ext uri="{FF2B5EF4-FFF2-40B4-BE49-F238E27FC236}">
                <a16:creationId xmlns:a16="http://schemas.microsoft.com/office/drawing/2014/main" xmlns="" id="{744A6054-925A-7448-B9F4-4577ABED393E}"/>
              </a:ext>
            </a:extLst>
          </p:cNvPr>
          <p:cNvGrpSpPr>
            <a:grpSpLocks/>
          </p:cNvGrpSpPr>
          <p:nvPr/>
        </p:nvGrpSpPr>
        <p:grpSpPr bwMode="auto">
          <a:xfrm>
            <a:off x="5054600" y="1109663"/>
            <a:ext cx="1955800" cy="647700"/>
            <a:chOff x="3779912" y="5229200"/>
            <a:chExt cx="1943844" cy="647700"/>
          </a:xfrm>
        </p:grpSpPr>
        <p:grpSp>
          <p:nvGrpSpPr>
            <p:cNvPr id="9248" name="Группа 30">
              <a:extLst>
                <a:ext uri="{FF2B5EF4-FFF2-40B4-BE49-F238E27FC236}">
                  <a16:creationId xmlns:a16="http://schemas.microsoft.com/office/drawing/2014/main" xmlns="" id="{2A12662A-D403-1E4D-8143-79310B28DF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9912" y="5229200"/>
              <a:ext cx="1295400" cy="647700"/>
              <a:chOff x="3779912" y="5229200"/>
              <a:chExt cx="1295400" cy="647700"/>
            </a:xfrm>
          </p:grpSpPr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xmlns="" id="{581891C7-F387-9746-A091-C668304CAC23}"/>
                  </a:ext>
                </a:extLst>
              </p:cNvPr>
              <p:cNvSpPr/>
              <p:nvPr/>
            </p:nvSpPr>
            <p:spPr bwMode="auto">
              <a:xfrm>
                <a:off x="3779912" y="5229200"/>
                <a:ext cx="1295370" cy="6477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xmlns="" id="{D9F6DC00-6A7B-ED49-B7EC-692C8C8876E4}"/>
                  </a:ext>
                </a:extLst>
              </p:cNvPr>
              <p:cNvCxnSpPr/>
              <p:nvPr/>
            </p:nvCxnSpPr>
            <p:spPr>
              <a:xfrm>
                <a:off x="3779912" y="5229200"/>
                <a:ext cx="1295370" cy="647700"/>
              </a:xfrm>
              <a:prstGeom prst="line">
                <a:avLst/>
              </a:prstGeom>
              <a:ln>
                <a:solidFill>
                  <a:schemeClr val="accent1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53140790-D5DC-054C-AB41-AF9595FACC96}"/>
                </a:ext>
              </a:extLst>
            </p:cNvPr>
            <p:cNvSpPr/>
            <p:nvPr/>
          </p:nvSpPr>
          <p:spPr>
            <a:xfrm>
              <a:off x="5076860" y="5229200"/>
              <a:ext cx="646896" cy="6477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0" name="Прямоугольный треугольник 19">
            <a:extLst>
              <a:ext uri="{FF2B5EF4-FFF2-40B4-BE49-F238E27FC236}">
                <a16:creationId xmlns:a16="http://schemas.microsoft.com/office/drawing/2014/main" xmlns="" id="{6191FD85-EF8D-3146-9735-C48C96AFB1F6}"/>
              </a:ext>
            </a:extLst>
          </p:cNvPr>
          <p:cNvSpPr/>
          <p:nvPr/>
        </p:nvSpPr>
        <p:spPr>
          <a:xfrm rot="10800000">
            <a:off x="5064919" y="1109663"/>
            <a:ext cx="1295400" cy="647700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ый треугольник 20">
            <a:extLst>
              <a:ext uri="{FF2B5EF4-FFF2-40B4-BE49-F238E27FC236}">
                <a16:creationId xmlns:a16="http://schemas.microsoft.com/office/drawing/2014/main" xmlns="" id="{70E77AAD-FD3F-C940-8059-BB428C85D97F}"/>
              </a:ext>
            </a:extLst>
          </p:cNvPr>
          <p:cNvSpPr/>
          <p:nvPr/>
        </p:nvSpPr>
        <p:spPr>
          <a:xfrm>
            <a:off x="5062538" y="1082675"/>
            <a:ext cx="1295400" cy="64770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Прямоугольный треугольник 23">
            <a:extLst>
              <a:ext uri="{FF2B5EF4-FFF2-40B4-BE49-F238E27FC236}">
                <a16:creationId xmlns:a16="http://schemas.microsoft.com/office/drawing/2014/main" xmlns="" id="{56CE0B82-1195-0245-8CBF-C126407791F7}"/>
              </a:ext>
            </a:extLst>
          </p:cNvPr>
          <p:cNvSpPr/>
          <p:nvPr/>
        </p:nvSpPr>
        <p:spPr>
          <a:xfrm rot="10800000">
            <a:off x="7048500" y="1100138"/>
            <a:ext cx="1295400" cy="647700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ый треугольник 24">
            <a:extLst>
              <a:ext uri="{FF2B5EF4-FFF2-40B4-BE49-F238E27FC236}">
                <a16:creationId xmlns:a16="http://schemas.microsoft.com/office/drawing/2014/main" xmlns="" id="{ED26A759-337B-D744-9965-09D75BEB1115}"/>
              </a:ext>
            </a:extLst>
          </p:cNvPr>
          <p:cNvSpPr/>
          <p:nvPr/>
        </p:nvSpPr>
        <p:spPr>
          <a:xfrm>
            <a:off x="7058025" y="1109663"/>
            <a:ext cx="1295400" cy="64770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Диагональная полоса 4">
            <a:extLst>
              <a:ext uri="{FF2B5EF4-FFF2-40B4-BE49-F238E27FC236}">
                <a16:creationId xmlns:a16="http://schemas.microsoft.com/office/drawing/2014/main" xmlns="" id="{CBF3F3DC-D52A-4946-86CF-A51F6693CEFA}"/>
              </a:ext>
            </a:extLst>
          </p:cNvPr>
          <p:cNvSpPr/>
          <p:nvPr/>
        </p:nvSpPr>
        <p:spPr>
          <a:xfrm>
            <a:off x="5919377" y="596106"/>
            <a:ext cx="361950" cy="431800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9225" name="Picture 4" descr="наушники PNG рисунок, картинки и пнг прозрачный для ...">
            <a:extLst>
              <a:ext uri="{FF2B5EF4-FFF2-40B4-BE49-F238E27FC236}">
                <a16:creationId xmlns:a16="http://schemas.microsoft.com/office/drawing/2014/main" xmlns="" id="{F1C2BA01-BCE5-FE4C-9098-B3789DEFD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75" y="4818063"/>
            <a:ext cx="1830388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Кольцо 29">
            <a:extLst>
              <a:ext uri="{FF2B5EF4-FFF2-40B4-BE49-F238E27FC236}">
                <a16:creationId xmlns:a16="http://schemas.microsoft.com/office/drawing/2014/main" xmlns="" id="{254528F4-1E9E-B74A-A2D0-1D92DB3BA561}"/>
              </a:ext>
            </a:extLst>
          </p:cNvPr>
          <p:cNvSpPr/>
          <p:nvPr/>
        </p:nvSpPr>
        <p:spPr>
          <a:xfrm>
            <a:off x="6327775" y="5078413"/>
            <a:ext cx="914400" cy="914400"/>
          </a:xfrm>
          <a:prstGeom prst="donut">
            <a:avLst>
              <a:gd name="adj" fmla="val 507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227" name="TextBox 28">
            <a:extLst>
              <a:ext uri="{FF2B5EF4-FFF2-40B4-BE49-F238E27FC236}">
                <a16:creationId xmlns:a16="http://schemas.microsoft.com/office/drawing/2014/main" xmlns="" id="{A6CF3781-6319-A148-83C6-7799CE1DC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4840288"/>
            <a:ext cx="647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r>
              <a:rPr lang="ru-RU" altLang="ru-RU" sz="720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</p:txBody>
      </p:sp>
      <p:sp>
        <p:nvSpPr>
          <p:cNvPr id="27" name="Капля 26">
            <a:extLst>
              <a:ext uri="{FF2B5EF4-FFF2-40B4-BE49-F238E27FC236}">
                <a16:creationId xmlns:a16="http://schemas.microsoft.com/office/drawing/2014/main" xmlns="" id="{19E9DA46-982C-4A4C-AD4A-AA4BAAC8C3C8}"/>
              </a:ext>
            </a:extLst>
          </p:cNvPr>
          <p:cNvSpPr/>
          <p:nvPr/>
        </p:nvSpPr>
        <p:spPr>
          <a:xfrm>
            <a:off x="5862638" y="6129338"/>
            <a:ext cx="647700" cy="341312"/>
          </a:xfrm>
          <a:prstGeom prst="teardrop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Капля 32">
            <a:extLst>
              <a:ext uri="{FF2B5EF4-FFF2-40B4-BE49-F238E27FC236}">
                <a16:creationId xmlns:a16="http://schemas.microsoft.com/office/drawing/2014/main" xmlns="" id="{4C2AA0E1-B391-AE4C-9ABC-DD60222CE7F1}"/>
              </a:ext>
            </a:extLst>
          </p:cNvPr>
          <p:cNvSpPr/>
          <p:nvPr/>
        </p:nvSpPr>
        <p:spPr>
          <a:xfrm rot="182975" flipH="1">
            <a:off x="7016750" y="6159500"/>
            <a:ext cx="633413" cy="280988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16E8932-E76D-3342-BB4E-C0CC3E22CFB6}"/>
              </a:ext>
            </a:extLst>
          </p:cNvPr>
          <p:cNvSpPr/>
          <p:nvPr/>
        </p:nvSpPr>
        <p:spPr>
          <a:xfrm>
            <a:off x="6381397" y="1096187"/>
            <a:ext cx="647700" cy="6477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Т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BC603DA4-CCF0-4242-8218-338F34E7A676}"/>
              </a:ext>
            </a:extLst>
          </p:cNvPr>
          <p:cNvCxnSpPr>
            <a:cxnSpLocks/>
          </p:cNvCxnSpPr>
          <p:nvPr/>
        </p:nvCxnSpPr>
        <p:spPr>
          <a:xfrm flipH="1">
            <a:off x="7024688" y="841375"/>
            <a:ext cx="7937" cy="1182688"/>
          </a:xfrm>
          <a:prstGeom prst="line">
            <a:avLst/>
          </a:prstGeom>
          <a:ln w="508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Группа 32">
            <a:extLst>
              <a:ext uri="{FF2B5EF4-FFF2-40B4-BE49-F238E27FC236}">
                <a16:creationId xmlns:a16="http://schemas.microsoft.com/office/drawing/2014/main" xmlns="" id="{F3367CC1-D73D-8343-906A-DCF3D289D021}"/>
              </a:ext>
            </a:extLst>
          </p:cNvPr>
          <p:cNvGrpSpPr>
            <a:grpSpLocks/>
          </p:cNvGrpSpPr>
          <p:nvPr/>
        </p:nvGrpSpPr>
        <p:grpSpPr bwMode="auto">
          <a:xfrm>
            <a:off x="5194300" y="3417888"/>
            <a:ext cx="1955800" cy="647700"/>
            <a:chOff x="3779912" y="5229200"/>
            <a:chExt cx="1943844" cy="647700"/>
          </a:xfrm>
        </p:grpSpPr>
        <p:grpSp>
          <p:nvGrpSpPr>
            <p:cNvPr id="9244" name="Группа 30">
              <a:extLst>
                <a:ext uri="{FF2B5EF4-FFF2-40B4-BE49-F238E27FC236}">
                  <a16:creationId xmlns:a16="http://schemas.microsoft.com/office/drawing/2014/main" xmlns="" id="{A50777FC-586E-7048-8016-21D5A406DF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9912" y="5229200"/>
              <a:ext cx="1295400" cy="647700"/>
              <a:chOff x="3779912" y="5229200"/>
              <a:chExt cx="1295400" cy="647700"/>
            </a:xfrm>
          </p:grpSpPr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xmlns="" id="{F428DE40-B340-D546-99E3-04AAB0013547}"/>
                  </a:ext>
                </a:extLst>
              </p:cNvPr>
              <p:cNvSpPr/>
              <p:nvPr/>
            </p:nvSpPr>
            <p:spPr bwMode="auto">
              <a:xfrm>
                <a:off x="3779912" y="5229200"/>
                <a:ext cx="1295370" cy="6477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xmlns="" id="{B4100000-12A2-E441-A129-9DCB6ED96BEB}"/>
                  </a:ext>
                </a:extLst>
              </p:cNvPr>
              <p:cNvCxnSpPr/>
              <p:nvPr/>
            </p:nvCxnSpPr>
            <p:spPr>
              <a:xfrm>
                <a:off x="3779912" y="5229200"/>
                <a:ext cx="1295370" cy="647700"/>
              </a:xfrm>
              <a:prstGeom prst="line">
                <a:avLst/>
              </a:prstGeom>
              <a:ln>
                <a:solidFill>
                  <a:schemeClr val="accent1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B482E93B-EB71-E44E-ADAC-1BB662C29EA0}"/>
                </a:ext>
              </a:extLst>
            </p:cNvPr>
            <p:cNvSpPr/>
            <p:nvPr/>
          </p:nvSpPr>
          <p:spPr>
            <a:xfrm>
              <a:off x="5076860" y="5229200"/>
              <a:ext cx="646896" cy="6477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4" name="Прямоугольный треугольник 33">
            <a:extLst>
              <a:ext uri="{FF2B5EF4-FFF2-40B4-BE49-F238E27FC236}">
                <a16:creationId xmlns:a16="http://schemas.microsoft.com/office/drawing/2014/main" xmlns="" id="{9DACDF00-D2AB-FA4A-A822-3697D74619AC}"/>
              </a:ext>
            </a:extLst>
          </p:cNvPr>
          <p:cNvSpPr/>
          <p:nvPr/>
        </p:nvSpPr>
        <p:spPr>
          <a:xfrm rot="10800000">
            <a:off x="5839980" y="3395663"/>
            <a:ext cx="1295400" cy="647700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ый треугольник 34">
            <a:extLst>
              <a:ext uri="{FF2B5EF4-FFF2-40B4-BE49-F238E27FC236}">
                <a16:creationId xmlns:a16="http://schemas.microsoft.com/office/drawing/2014/main" xmlns="" id="{C7900F3A-6C13-F841-87DF-AC78214252CB}"/>
              </a:ext>
            </a:extLst>
          </p:cNvPr>
          <p:cNvSpPr/>
          <p:nvPr/>
        </p:nvSpPr>
        <p:spPr>
          <a:xfrm>
            <a:off x="5828506" y="3395663"/>
            <a:ext cx="1295400" cy="64770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6" name="Прямоугольный треугольник 35">
            <a:extLst>
              <a:ext uri="{FF2B5EF4-FFF2-40B4-BE49-F238E27FC236}">
                <a16:creationId xmlns:a16="http://schemas.microsoft.com/office/drawing/2014/main" xmlns="" id="{586B0BB5-4913-A848-8B2A-0A6A9E59C5A3}"/>
              </a:ext>
            </a:extLst>
          </p:cNvPr>
          <p:cNvSpPr/>
          <p:nvPr/>
        </p:nvSpPr>
        <p:spPr>
          <a:xfrm rot="10800000">
            <a:off x="7240588" y="3411538"/>
            <a:ext cx="1295400" cy="647700"/>
          </a:xfrm>
          <a:prstGeom prst="rt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ый треугольник 36">
            <a:extLst>
              <a:ext uri="{FF2B5EF4-FFF2-40B4-BE49-F238E27FC236}">
                <a16:creationId xmlns:a16="http://schemas.microsoft.com/office/drawing/2014/main" xmlns="" id="{B740F394-8383-094B-97F2-68307528A66D}"/>
              </a:ext>
            </a:extLst>
          </p:cNvPr>
          <p:cNvSpPr/>
          <p:nvPr/>
        </p:nvSpPr>
        <p:spPr>
          <a:xfrm>
            <a:off x="7196138" y="3397250"/>
            <a:ext cx="1295400" cy="647700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6B08900C-4A30-F54E-9516-FA2877F5F019}"/>
              </a:ext>
            </a:extLst>
          </p:cNvPr>
          <p:cNvSpPr/>
          <p:nvPr/>
        </p:nvSpPr>
        <p:spPr>
          <a:xfrm>
            <a:off x="5194300" y="3402158"/>
            <a:ext cx="647700" cy="6477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39" name="TextBox 8">
            <a:extLst>
              <a:ext uri="{FF2B5EF4-FFF2-40B4-BE49-F238E27FC236}">
                <a16:creationId xmlns:a16="http://schemas.microsoft.com/office/drawing/2014/main" xmlns="" id="{6FA6AB87-40BC-4F4F-BDC5-6FEF3FF6E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441700"/>
            <a:ext cx="296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r>
              <a:rPr lang="ru-RU" altLang="ru-RU"/>
              <a:t>Т</a:t>
            </a:r>
          </a:p>
        </p:txBody>
      </p: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xmlns="" id="{99440C5C-AA3B-F043-8388-FCDBB32B2BF1}"/>
              </a:ext>
            </a:extLst>
          </p:cNvPr>
          <p:cNvSpPr txBox="1">
            <a:spLocks noChangeArrowheads="1"/>
          </p:cNvSpPr>
          <p:nvPr/>
        </p:nvSpPr>
        <p:spPr>
          <a:xfrm>
            <a:off x="5230813" y="4139912"/>
            <a:ext cx="3217862" cy="99853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5400" dirty="0">
                <a:solidFill>
                  <a:srgbClr val="0070C0"/>
                </a:solidFill>
              </a:rPr>
              <a:t>  </a:t>
            </a:r>
            <a:r>
              <a:rPr lang="ru-RU" altLang="ru-RU" sz="5400" dirty="0" err="1">
                <a:solidFill>
                  <a:srgbClr val="0070C0"/>
                </a:solidFill>
              </a:rPr>
              <a:t>тк</a:t>
            </a:r>
            <a:r>
              <a:rPr lang="ru-RU" altLang="ru-RU" sz="5400" dirty="0" err="1">
                <a:solidFill>
                  <a:srgbClr val="FF0000"/>
                </a:solidFill>
              </a:rPr>
              <a:t>а</a:t>
            </a:r>
            <a:r>
              <a:rPr lang="ru-RU" altLang="ru-RU" sz="5400" dirty="0">
                <a:solidFill>
                  <a:srgbClr val="0070C0"/>
                </a:solidFill>
              </a:rPr>
              <a:t> - </a:t>
            </a:r>
            <a:r>
              <a:rPr lang="ru-RU" altLang="ru-RU" sz="5400" dirty="0">
                <a:solidFill>
                  <a:srgbClr val="00B050"/>
                </a:solidFill>
              </a:rPr>
              <a:t>н</a:t>
            </a:r>
            <a:r>
              <a:rPr lang="ru-RU" altLang="ru-RU" sz="5400" dirty="0">
                <a:solidFill>
                  <a:srgbClr val="FF0000"/>
                </a:solidFill>
              </a:rPr>
              <a:t>и</a:t>
            </a:r>
            <a:endParaRPr lang="ru-RU" altLang="ru-RU" sz="5400" b="1" dirty="0">
              <a:solidFill>
                <a:srgbClr val="FF0000"/>
              </a:solidFill>
            </a:endParaRPr>
          </a:p>
        </p:txBody>
      </p:sp>
      <p:sp>
        <p:nvSpPr>
          <p:cNvPr id="45" name="Диагональная полоса 44">
            <a:extLst>
              <a:ext uri="{FF2B5EF4-FFF2-40B4-BE49-F238E27FC236}">
                <a16:creationId xmlns:a16="http://schemas.microsoft.com/office/drawing/2014/main" xmlns="" id="{3CC5A8EA-7A9A-ED44-A51F-E7F0662661CF}"/>
              </a:ext>
            </a:extLst>
          </p:cNvPr>
          <p:cNvSpPr/>
          <p:nvPr/>
        </p:nvSpPr>
        <p:spPr>
          <a:xfrm>
            <a:off x="8229600" y="2873375"/>
            <a:ext cx="360363" cy="431800"/>
          </a:xfrm>
          <a:prstGeom prst="diagStri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xmlns="" id="{3B602E91-6004-5F45-AA51-05604C69AC8B}"/>
              </a:ext>
            </a:extLst>
          </p:cNvPr>
          <p:cNvSpPr txBox="1">
            <a:spLocks noChangeArrowheads="1"/>
          </p:cNvSpPr>
          <p:nvPr/>
        </p:nvSpPr>
        <p:spPr>
          <a:xfrm>
            <a:off x="5287963" y="2684463"/>
            <a:ext cx="2668998" cy="69056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4900" dirty="0">
                <a:solidFill>
                  <a:schemeClr val="tx1"/>
                </a:solidFill>
              </a:rPr>
              <a:t>4 5 1 2 3 </a:t>
            </a:r>
            <a:endParaRPr lang="ru-RU" altLang="ru-RU" sz="4900" dirty="0">
              <a:solidFill>
                <a:srgbClr val="FF0000"/>
              </a:solidFill>
            </a:endParaRPr>
          </a:p>
        </p:txBody>
      </p:sp>
      <p:pic>
        <p:nvPicPr>
          <p:cNvPr id="39" name="Picture 1" descr="page55image26989856">
            <a:extLst>
              <a:ext uri="{FF2B5EF4-FFF2-40B4-BE49-F238E27FC236}">
                <a16:creationId xmlns:a16="http://schemas.microsoft.com/office/drawing/2014/main" xmlns="" id="{5A24F9A9-2A62-D843-8F0E-6A4E44BC0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51"/>
          <a:stretch/>
        </p:blipFill>
        <p:spPr bwMode="auto">
          <a:xfrm>
            <a:off x="101806" y="119640"/>
            <a:ext cx="4572000" cy="654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4" grpId="0" animBg="1"/>
      <p:bldP spid="35" grpId="0" animBg="1"/>
      <p:bldP spid="36" grpId="0" animBg="1"/>
      <p:bldP spid="37" grpId="0" animBg="1"/>
      <p:bldP spid="38" grpId="0" animBg="1"/>
      <p:bldP spid="4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BE1DEFD-077A-184E-8987-1932F5AD0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556" y="5995337"/>
            <a:ext cx="8354888" cy="698375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FF0000"/>
                </a:solidFill>
              </a:rPr>
              <a:t>Сколько гласных, столько и слогов</a:t>
            </a:r>
          </a:p>
        </p:txBody>
      </p:sp>
      <p:pic>
        <p:nvPicPr>
          <p:cNvPr id="6" name="Picture 1" descr="page55image26989856">
            <a:extLst>
              <a:ext uri="{FF2B5EF4-FFF2-40B4-BE49-F238E27FC236}">
                <a16:creationId xmlns:a16="http://schemas.microsoft.com/office/drawing/2014/main" xmlns="" id="{80071F7F-CB24-F046-90C2-69AC994A13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2" t="47524" b="37844"/>
          <a:stretch/>
        </p:blipFill>
        <p:spPr bwMode="auto">
          <a:xfrm>
            <a:off x="179512" y="3916709"/>
            <a:ext cx="8507288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2499A170-E19F-2948-A289-4756D852F295}"/>
              </a:ext>
            </a:extLst>
          </p:cNvPr>
          <p:cNvCxnSpPr>
            <a:cxnSpLocks/>
          </p:cNvCxnSpPr>
          <p:nvPr/>
        </p:nvCxnSpPr>
        <p:spPr>
          <a:xfrm>
            <a:off x="1403648" y="3916709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4E2FBA0A-06D2-2346-B99E-F1044DE5FFEB}"/>
              </a:ext>
            </a:extLst>
          </p:cNvPr>
          <p:cNvCxnSpPr>
            <a:cxnSpLocks/>
          </p:cNvCxnSpPr>
          <p:nvPr/>
        </p:nvCxnSpPr>
        <p:spPr>
          <a:xfrm>
            <a:off x="4788024" y="3916709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904E8B8A-6C04-5B4C-9926-C8061C715369}"/>
              </a:ext>
            </a:extLst>
          </p:cNvPr>
          <p:cNvCxnSpPr>
            <a:cxnSpLocks/>
          </p:cNvCxnSpPr>
          <p:nvPr/>
        </p:nvCxnSpPr>
        <p:spPr>
          <a:xfrm>
            <a:off x="7884368" y="3916709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5BF22A88-887E-F049-8006-5E244D27B047}"/>
              </a:ext>
            </a:extLst>
          </p:cNvPr>
          <p:cNvCxnSpPr>
            <a:cxnSpLocks/>
          </p:cNvCxnSpPr>
          <p:nvPr/>
        </p:nvCxnSpPr>
        <p:spPr>
          <a:xfrm>
            <a:off x="2843808" y="4831109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2FD36A79-8493-0E4B-97DD-6D34C6CDE694}"/>
              </a:ext>
            </a:extLst>
          </p:cNvPr>
          <p:cNvCxnSpPr>
            <a:cxnSpLocks/>
          </p:cNvCxnSpPr>
          <p:nvPr/>
        </p:nvCxnSpPr>
        <p:spPr>
          <a:xfrm>
            <a:off x="3347864" y="4831109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2E0C5EFE-34DE-7441-ABBD-2A34776588D2}"/>
              </a:ext>
            </a:extLst>
          </p:cNvPr>
          <p:cNvCxnSpPr>
            <a:cxnSpLocks/>
          </p:cNvCxnSpPr>
          <p:nvPr/>
        </p:nvCxnSpPr>
        <p:spPr>
          <a:xfrm>
            <a:off x="6012160" y="4996829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1C399FC0-EB42-524D-8720-A7BFDC13341B}"/>
              </a:ext>
            </a:extLst>
          </p:cNvPr>
          <p:cNvCxnSpPr>
            <a:cxnSpLocks/>
          </p:cNvCxnSpPr>
          <p:nvPr/>
        </p:nvCxnSpPr>
        <p:spPr>
          <a:xfrm>
            <a:off x="6516216" y="4996829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 descr="page56image26887184">
            <a:extLst>
              <a:ext uri="{FF2B5EF4-FFF2-40B4-BE49-F238E27FC236}">
                <a16:creationId xmlns:a16="http://schemas.microsoft.com/office/drawing/2014/main" xmlns="" id="{6368CE7D-A132-1444-9AA2-F653A254481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65" r="7334"/>
          <a:stretch/>
        </p:blipFill>
        <p:spPr bwMode="auto">
          <a:xfrm>
            <a:off x="127000" y="22691"/>
            <a:ext cx="8890000" cy="343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0CCA5FA4-28D0-6C4E-9B64-7FBA8A7A37FF}"/>
              </a:ext>
            </a:extLst>
          </p:cNvPr>
          <p:cNvCxnSpPr>
            <a:cxnSpLocks/>
          </p:cNvCxnSpPr>
          <p:nvPr/>
        </p:nvCxnSpPr>
        <p:spPr>
          <a:xfrm>
            <a:off x="1115616" y="764704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377B19-D4EF-AE49-8BC0-6016EEFEA6C0}"/>
              </a:ext>
            </a:extLst>
          </p:cNvPr>
          <p:cNvCxnSpPr>
            <a:cxnSpLocks/>
          </p:cNvCxnSpPr>
          <p:nvPr/>
        </p:nvCxnSpPr>
        <p:spPr>
          <a:xfrm>
            <a:off x="755576" y="1844824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94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4140200" y="2781300"/>
            <a:ext cx="1655763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 </a:t>
            </a:r>
            <a:r>
              <a:rPr lang="ru-RU" sz="9600" b="1" dirty="0"/>
              <a:t>т 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835150" y="1412875"/>
            <a:ext cx="14414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9600" b="1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4140200" y="692150"/>
            <a:ext cx="1295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9600" b="1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6443663" y="1484313"/>
            <a:ext cx="1512887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9600" b="1">
                <a:solidFill>
                  <a:srgbClr val="FF0000"/>
                </a:solidFill>
              </a:rPr>
              <a:t>У</a:t>
            </a:r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6372225" y="3644900"/>
            <a:ext cx="1295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9600" b="1">
                <a:solidFill>
                  <a:srgbClr val="FF0000"/>
                </a:solidFill>
              </a:rPr>
              <a:t>ы</a:t>
            </a:r>
          </a:p>
        </p:txBody>
      </p:sp>
      <p:sp>
        <p:nvSpPr>
          <p:cNvPr id="3080" name="Text Box 11"/>
          <p:cNvSpPr txBox="1">
            <a:spLocks noChangeArrowheads="1"/>
          </p:cNvSpPr>
          <p:nvPr/>
        </p:nvSpPr>
        <p:spPr bwMode="auto">
          <a:xfrm>
            <a:off x="1835150" y="3860800"/>
            <a:ext cx="16573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9600" b="1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H="1" flipV="1">
            <a:off x="2916238" y="2565400"/>
            <a:ext cx="1223962" cy="863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V="1">
            <a:off x="5292725" y="2565400"/>
            <a:ext cx="1223963" cy="7905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H="1" flipV="1">
            <a:off x="4643438" y="2205038"/>
            <a:ext cx="1587" cy="79216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5148263" y="3933825"/>
            <a:ext cx="1295400" cy="863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H="1">
            <a:off x="2843213" y="3789363"/>
            <a:ext cx="1296987" cy="863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2636838"/>
            <a:ext cx="546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1916113"/>
            <a:ext cx="546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2133600"/>
            <a:ext cx="546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724400"/>
            <a:ext cx="546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4581525"/>
            <a:ext cx="546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 animBg="1"/>
      <p:bldP spid="3085" grpId="0" animBg="1"/>
      <p:bldP spid="3086" grpId="0" animBg="1"/>
      <p:bldP spid="3087" grpId="0" animBg="1"/>
      <p:bldP spid="30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272492"/>
            <a:ext cx="8928992" cy="346448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/>
              <a:t>Та-та-та –</a:t>
            </a:r>
            <a:r>
              <a:rPr lang="en-US" sz="3600" dirty="0"/>
              <a:t> </a:t>
            </a:r>
            <a:r>
              <a:rPr lang="ru-RU" sz="3600" dirty="0" err="1"/>
              <a:t>Ната</a:t>
            </a:r>
            <a:r>
              <a:rPr lang="ru-RU" sz="3600" dirty="0"/>
              <a:t>, Нина, Никита</a:t>
            </a:r>
          </a:p>
          <a:p>
            <a:pPr marL="0" indent="0">
              <a:buNone/>
            </a:pPr>
            <a:r>
              <a:rPr lang="ru-RU" sz="3600" dirty="0"/>
              <a:t>Ты-ты-ты – ноты, соты, канаты, кусты </a:t>
            </a:r>
          </a:p>
          <a:p>
            <a:pPr marL="0" indent="0">
              <a:buNone/>
            </a:pPr>
            <a:r>
              <a:rPr lang="ru-RU" sz="3600" dirty="0" err="1"/>
              <a:t>Ти-ти-ти</a:t>
            </a:r>
            <a:r>
              <a:rPr lang="ru-RU" sz="3600" dirty="0"/>
              <a:t> – нити, кисти, кости    </a:t>
            </a:r>
          </a:p>
          <a:p>
            <a:pPr marL="0" indent="0">
              <a:buNone/>
            </a:pPr>
            <a:r>
              <a:rPr lang="ru-RU" sz="3600" dirty="0"/>
              <a:t>То-то-то – тонн, тост, ток, каток</a:t>
            </a:r>
          </a:p>
          <a:p>
            <a:pPr marL="0" indent="0">
              <a:buNone/>
            </a:pPr>
            <a:r>
              <a:rPr lang="ru-RU" sz="3600" dirty="0"/>
              <a:t>Ту-ту-ту – Тут кто?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4437063"/>
            <a:ext cx="153987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916238" y="5013325"/>
            <a:ext cx="1079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>
                <a:solidFill>
                  <a:srgbClr val="00B050"/>
                </a:solidFill>
              </a:rPr>
              <a:t>Т</a:t>
            </a:r>
            <a:r>
              <a:rPr lang="ru-RU" sz="4000" b="1" dirty="0">
                <a:solidFill>
                  <a:srgbClr val="C00000"/>
                </a:solidFill>
              </a:rPr>
              <a:t>И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292725" y="4365625"/>
            <a:ext cx="79216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/>
              <a:t>,,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712" y="3944380"/>
            <a:ext cx="4320480" cy="264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page56image26887184">
            <a:extLst>
              <a:ext uri="{FF2B5EF4-FFF2-40B4-BE49-F238E27FC236}">
                <a16:creationId xmlns:a16="http://schemas.microsoft.com/office/drawing/2014/main" xmlns="" id="{9126524E-B3FF-C545-9294-F870629C5BA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91"/>
          <a:stretch/>
        </p:blipFill>
        <p:spPr bwMode="auto">
          <a:xfrm>
            <a:off x="238755" y="102451"/>
            <a:ext cx="4244281" cy="434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 descr="page17image26766304">
            <a:extLst>
              <a:ext uri="{FF2B5EF4-FFF2-40B4-BE49-F238E27FC236}">
                <a16:creationId xmlns:a16="http://schemas.microsoft.com/office/drawing/2014/main" xmlns="" id="{9154A452-6F51-BD46-99FC-6CBF38732BD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17" y="102452"/>
            <a:ext cx="4384103" cy="47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E488EEBA-1183-1246-9151-37DDD1BCEE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3749321"/>
            <a:ext cx="2894422" cy="696389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5400" dirty="0">
                <a:solidFill>
                  <a:srgbClr val="0070C0"/>
                </a:solidFill>
              </a:rPr>
              <a:t>  </a:t>
            </a:r>
            <a:r>
              <a:rPr lang="ru-RU" altLang="ru-RU" sz="5400" dirty="0">
                <a:solidFill>
                  <a:srgbClr val="FF0000"/>
                </a:solidFill>
              </a:rPr>
              <a:t>   </a:t>
            </a:r>
            <a:endParaRPr lang="ru-RU" altLang="ru-RU" sz="4900" dirty="0">
              <a:solidFill>
                <a:schemeClr val="tx1"/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C7661255-C1D2-874C-8553-F4A3697C6476}"/>
              </a:ext>
            </a:extLst>
          </p:cNvPr>
          <p:cNvSpPr txBox="1">
            <a:spLocks/>
          </p:cNvSpPr>
          <p:nvPr/>
        </p:nvSpPr>
        <p:spPr bwMode="auto">
          <a:xfrm>
            <a:off x="0" y="5032227"/>
            <a:ext cx="6749454" cy="6735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fontAlgn="auto">
              <a:buFontTx/>
              <a:buNone/>
              <a:defRPr/>
            </a:pPr>
            <a:r>
              <a:rPr lang="ru-RU" sz="14400" kern="0" dirty="0"/>
              <a:t>Тут Тит, Никита, Антон, Тина.</a:t>
            </a:r>
            <a:r>
              <a:rPr lang="ru-RU" sz="7700" kern="0" dirty="0"/>
              <a:t>   </a:t>
            </a:r>
          </a:p>
          <a:p>
            <a:pPr marL="0" indent="0" algn="r" fontAlgn="auto">
              <a:buFontTx/>
              <a:buNone/>
              <a:defRPr/>
            </a:pPr>
            <a:r>
              <a:rPr lang="ru-RU" sz="7700" kern="0" dirty="0"/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9C65FBA-198A-214F-B2A8-53F54CF7792B}"/>
              </a:ext>
            </a:extLst>
          </p:cNvPr>
          <p:cNvSpPr/>
          <p:nvPr/>
        </p:nvSpPr>
        <p:spPr>
          <a:xfrm>
            <a:off x="298188" y="6111229"/>
            <a:ext cx="732843" cy="36216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C74FE28-D67D-0B45-97AF-F2A4F75E10D6}"/>
              </a:ext>
            </a:extLst>
          </p:cNvPr>
          <p:cNvSpPr/>
          <p:nvPr/>
        </p:nvSpPr>
        <p:spPr>
          <a:xfrm>
            <a:off x="1291868" y="6100814"/>
            <a:ext cx="713196" cy="36216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08BD195-C9AA-754D-9679-A4839BF6094C}"/>
              </a:ext>
            </a:extLst>
          </p:cNvPr>
          <p:cNvSpPr/>
          <p:nvPr/>
        </p:nvSpPr>
        <p:spPr>
          <a:xfrm>
            <a:off x="2278925" y="6112111"/>
            <a:ext cx="1267099" cy="36216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EFB0751-3D00-B84E-AECD-FB88132BDF33}"/>
              </a:ext>
            </a:extLst>
          </p:cNvPr>
          <p:cNvSpPr/>
          <p:nvPr/>
        </p:nvSpPr>
        <p:spPr>
          <a:xfrm>
            <a:off x="3772638" y="6112111"/>
            <a:ext cx="1008112" cy="36216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47B93F4-B8F9-A44E-8396-93C7468F9DDB}"/>
              </a:ext>
            </a:extLst>
          </p:cNvPr>
          <p:cNvSpPr/>
          <p:nvPr/>
        </p:nvSpPr>
        <p:spPr>
          <a:xfrm>
            <a:off x="4994576" y="6112111"/>
            <a:ext cx="1134730" cy="36216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62D610BB-9AAB-7F48-817E-3783F06E18E4}"/>
              </a:ext>
            </a:extLst>
          </p:cNvPr>
          <p:cNvCxnSpPr>
            <a:cxnSpLocks/>
          </p:cNvCxnSpPr>
          <p:nvPr/>
        </p:nvCxnSpPr>
        <p:spPr>
          <a:xfrm flipV="1">
            <a:off x="298188" y="5814567"/>
            <a:ext cx="0" cy="712575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BFF8530C-39BD-A445-B8D4-6A6DEBF4D5ED}"/>
              </a:ext>
            </a:extLst>
          </p:cNvPr>
          <p:cNvCxnSpPr>
            <a:cxnSpLocks/>
          </p:cNvCxnSpPr>
          <p:nvPr/>
        </p:nvCxnSpPr>
        <p:spPr>
          <a:xfrm flipV="1">
            <a:off x="1291868" y="5853573"/>
            <a:ext cx="0" cy="673569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18499CB2-80D9-5144-A484-0E7B85ABC4A2}"/>
              </a:ext>
            </a:extLst>
          </p:cNvPr>
          <p:cNvCxnSpPr>
            <a:cxnSpLocks/>
          </p:cNvCxnSpPr>
          <p:nvPr/>
        </p:nvCxnSpPr>
        <p:spPr>
          <a:xfrm flipV="1">
            <a:off x="2231683" y="5853573"/>
            <a:ext cx="0" cy="712575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5BBEC7B3-B8B5-9745-AF17-ADA3E3A0B972}"/>
              </a:ext>
            </a:extLst>
          </p:cNvPr>
          <p:cNvCxnSpPr>
            <a:cxnSpLocks/>
          </p:cNvCxnSpPr>
          <p:nvPr/>
        </p:nvCxnSpPr>
        <p:spPr>
          <a:xfrm flipV="1">
            <a:off x="3772638" y="5832859"/>
            <a:ext cx="0" cy="712575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8FD6A02D-07B1-8445-8A60-25E200DF5DF9}"/>
              </a:ext>
            </a:extLst>
          </p:cNvPr>
          <p:cNvCxnSpPr>
            <a:cxnSpLocks/>
          </p:cNvCxnSpPr>
          <p:nvPr/>
        </p:nvCxnSpPr>
        <p:spPr>
          <a:xfrm flipV="1">
            <a:off x="4994576" y="5832859"/>
            <a:ext cx="0" cy="712575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F1C9B38-0528-B242-851A-7BFA99C767B9}"/>
              </a:ext>
            </a:extLst>
          </p:cNvPr>
          <p:cNvSpPr txBox="1"/>
          <p:nvPr/>
        </p:nvSpPr>
        <p:spPr>
          <a:xfrm>
            <a:off x="5965777" y="5288340"/>
            <a:ext cx="7181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eaLnBrk="1" fontAlgn="auto" hangingPunct="1">
              <a:buFontTx/>
              <a:buNone/>
              <a:defRPr/>
            </a:pPr>
            <a:r>
              <a:rPr lang="ru-RU" sz="9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514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xmlns="" id="{F25ED3E3-F4D3-2543-8837-B5F38086A4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731" y="121131"/>
            <a:ext cx="1076325" cy="1143000"/>
          </a:xfrm>
        </p:spPr>
        <p:txBody>
          <a:bodyPr/>
          <a:lstStyle/>
          <a:p>
            <a:pPr eaLnBrk="1" hangingPunct="1"/>
            <a:r>
              <a:rPr lang="ru-RU" altLang="ru-RU" b="1" dirty="0" err="1">
                <a:solidFill>
                  <a:srgbClr val="C00000"/>
                </a:solidFill>
              </a:rPr>
              <a:t>Аа</a:t>
            </a:r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13315" name="Объект 2">
            <a:extLst>
              <a:ext uri="{FF2B5EF4-FFF2-40B4-BE49-F238E27FC236}">
                <a16:creationId xmlns:a16="http://schemas.microsoft.com/office/drawing/2014/main" xmlns="" id="{8BB4FC7B-90C2-944E-A6BB-D11BF37CEC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7544" y="2492896"/>
            <a:ext cx="8209731" cy="2506142"/>
          </a:xfrm>
        </p:spPr>
        <p:txBody>
          <a:bodyPr/>
          <a:lstStyle/>
          <a:p>
            <a:pPr marL="514350" indent="-514350" eaLnBrk="1" hangingPunct="1">
              <a:buFontTx/>
              <a:buAutoNum type="arabicPeriod"/>
            </a:pPr>
            <a:r>
              <a:rPr lang="ru-RU" altLang="ru-RU" sz="3200" dirty="0"/>
              <a:t>Напиши  только </a:t>
            </a:r>
            <a:r>
              <a:rPr lang="ru-RU" altLang="ru-RU" sz="3200" dirty="0">
                <a:solidFill>
                  <a:srgbClr val="C00000"/>
                </a:solidFill>
              </a:rPr>
              <a:t>гласные </a:t>
            </a:r>
            <a:r>
              <a:rPr lang="ru-RU" altLang="ru-RU" sz="3200" dirty="0"/>
              <a:t>буквы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ru-RU" altLang="ru-RU" sz="3200" dirty="0"/>
              <a:t>Напиши  только </a:t>
            </a:r>
            <a:r>
              <a:rPr lang="ru-RU" altLang="ru-RU" sz="3200" dirty="0">
                <a:solidFill>
                  <a:srgbClr val="0070C0"/>
                </a:solidFill>
              </a:rPr>
              <a:t>согласные</a:t>
            </a:r>
            <a:r>
              <a:rPr lang="ru-RU" altLang="ru-RU" sz="3200" dirty="0"/>
              <a:t> буквы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ru-RU" altLang="ru-RU" sz="3200" dirty="0"/>
              <a:t>Запиши </a:t>
            </a:r>
            <a:r>
              <a:rPr lang="ru-RU" altLang="ru-RU" sz="3200" b="1" dirty="0"/>
              <a:t>строчные</a:t>
            </a:r>
            <a:r>
              <a:rPr lang="ru-RU" altLang="ru-RU" sz="3200" dirty="0"/>
              <a:t> буквы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ru-RU" altLang="ru-RU" sz="3200" dirty="0"/>
              <a:t>Запишите </a:t>
            </a:r>
            <a:r>
              <a:rPr lang="ru-RU" altLang="ru-RU" sz="3200" b="1" dirty="0"/>
              <a:t>заглавные буквы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83112C3-F663-3C42-BEB7-EBFEA15C0DAE}"/>
              </a:ext>
            </a:extLst>
          </p:cNvPr>
          <p:cNvSpPr txBox="1">
            <a:spLocks/>
          </p:cNvSpPr>
          <p:nvPr/>
        </p:nvSpPr>
        <p:spPr bwMode="auto">
          <a:xfrm>
            <a:off x="2806772" y="75406"/>
            <a:ext cx="1168401" cy="11430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b="1" kern="0" dirty="0" err="1">
                <a:solidFill>
                  <a:srgbClr val="0070C0"/>
                </a:solidFill>
              </a:rPr>
              <a:t>Нн</a:t>
            </a:r>
            <a:endParaRPr lang="ru-RU" b="1" kern="0" dirty="0">
              <a:solidFill>
                <a:srgbClr val="0070C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A317C5C-655E-A74D-9607-2DCCD7B2A741}"/>
              </a:ext>
            </a:extLst>
          </p:cNvPr>
          <p:cNvSpPr txBox="1">
            <a:spLocks/>
          </p:cNvSpPr>
          <p:nvPr/>
        </p:nvSpPr>
        <p:spPr bwMode="auto">
          <a:xfrm>
            <a:off x="236537" y="75407"/>
            <a:ext cx="865188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b="1" kern="0" dirty="0">
                <a:solidFill>
                  <a:srgbClr val="C00000"/>
                </a:solidFill>
              </a:rPr>
              <a:t>ы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63ECBA0A-B626-A049-A831-B485E431F5B4}"/>
              </a:ext>
            </a:extLst>
          </p:cNvPr>
          <p:cNvSpPr txBox="1">
            <a:spLocks/>
          </p:cNvSpPr>
          <p:nvPr/>
        </p:nvSpPr>
        <p:spPr bwMode="auto">
          <a:xfrm>
            <a:off x="3883097" y="96824"/>
            <a:ext cx="1052514" cy="11430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b="1" kern="0" dirty="0" err="1">
                <a:solidFill>
                  <a:srgbClr val="C00000"/>
                </a:solidFill>
              </a:rPr>
              <a:t>Оо</a:t>
            </a:r>
            <a:endParaRPr lang="ru-RU" b="1" kern="0" dirty="0">
              <a:solidFill>
                <a:srgbClr val="C00000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C4DFB5F-58D4-F141-B4F0-9D5E0F37D57A}"/>
              </a:ext>
            </a:extLst>
          </p:cNvPr>
          <p:cNvSpPr txBox="1">
            <a:spLocks/>
          </p:cNvSpPr>
          <p:nvPr/>
        </p:nvSpPr>
        <p:spPr bwMode="auto">
          <a:xfrm>
            <a:off x="5720626" y="91370"/>
            <a:ext cx="860425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b="1" kern="0" dirty="0" err="1">
                <a:solidFill>
                  <a:srgbClr val="0070C0"/>
                </a:solidFill>
              </a:rPr>
              <a:t>Кк</a:t>
            </a:r>
            <a:endParaRPr lang="ru-RU" b="1" kern="0" dirty="0">
              <a:solidFill>
                <a:srgbClr val="0070C0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0A5C4329-71DB-E843-862A-EEA8FE66040B}"/>
              </a:ext>
            </a:extLst>
          </p:cNvPr>
          <p:cNvSpPr txBox="1">
            <a:spLocks/>
          </p:cNvSpPr>
          <p:nvPr/>
        </p:nvSpPr>
        <p:spPr bwMode="auto">
          <a:xfrm>
            <a:off x="6633366" y="74036"/>
            <a:ext cx="1095374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b="1" kern="0" dirty="0">
                <a:solidFill>
                  <a:srgbClr val="C00000"/>
                </a:solidFill>
              </a:rPr>
              <a:t>Ии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6B2DD5FD-B1DD-E046-B263-400B1A9E9139}"/>
              </a:ext>
            </a:extLst>
          </p:cNvPr>
          <p:cNvSpPr txBox="1">
            <a:spLocks/>
          </p:cNvSpPr>
          <p:nvPr/>
        </p:nvSpPr>
        <p:spPr bwMode="auto">
          <a:xfrm>
            <a:off x="1057276" y="110128"/>
            <a:ext cx="1019174" cy="11430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l">
              <a:defRPr/>
            </a:pPr>
            <a:r>
              <a:rPr lang="ru-RU" b="1" kern="0" dirty="0" err="1">
                <a:solidFill>
                  <a:srgbClr val="0070C0"/>
                </a:solidFill>
              </a:rPr>
              <a:t>Сс</a:t>
            </a:r>
            <a:endParaRPr lang="ru-RU" b="1" kern="0" dirty="0">
              <a:solidFill>
                <a:srgbClr val="0070C0"/>
              </a:solidFill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FC236AE7-2ECD-0B4C-BB31-4FE57C1344E9}"/>
              </a:ext>
            </a:extLst>
          </p:cNvPr>
          <p:cNvSpPr txBox="1">
            <a:spLocks/>
          </p:cNvSpPr>
          <p:nvPr/>
        </p:nvSpPr>
        <p:spPr bwMode="auto">
          <a:xfrm>
            <a:off x="4806733" y="87906"/>
            <a:ext cx="1019174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b="1" kern="0" dirty="0" err="1">
                <a:solidFill>
                  <a:srgbClr val="C00000"/>
                </a:solidFill>
              </a:rPr>
              <a:t>Уу</a:t>
            </a:r>
            <a:endParaRPr lang="ru-RU" b="1" kern="0" dirty="0">
              <a:solidFill>
                <a:srgbClr val="C00000"/>
              </a:solidFill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F20F9138-8E94-7D4C-A1E6-F6D957731356}"/>
              </a:ext>
            </a:extLst>
          </p:cNvPr>
          <p:cNvGraphicFramePr>
            <a:graphicFrameLocks noGrp="1"/>
          </p:cNvGraphicFramePr>
          <p:nvPr/>
        </p:nvGraphicFramePr>
        <p:xfrm>
          <a:off x="3522663" y="4999038"/>
          <a:ext cx="5441953" cy="1530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8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08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6225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640378"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н</a:t>
                      </a: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9972"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с</a:t>
                      </a: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т</a:t>
                      </a: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к</a:t>
                      </a: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48" marR="91448" marT="45741" marB="45741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6" name="Таблица 2">
            <a:extLst>
              <a:ext uri="{FF2B5EF4-FFF2-40B4-BE49-F238E27FC236}">
                <a16:creationId xmlns:a16="http://schemas.microsoft.com/office/drawing/2014/main" xmlns="" id="{02220644-AD8D-9F45-977B-23EC3560C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381746"/>
              </p:ext>
            </p:extLst>
          </p:nvPr>
        </p:nvGraphicFramePr>
        <p:xfrm>
          <a:off x="574096" y="5013325"/>
          <a:ext cx="2620965" cy="1516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41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41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41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41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74446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а</a:t>
                      </a: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о</a:t>
                      </a: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у</a:t>
                      </a: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ы</a:t>
                      </a: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1617"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>
                        <a:solidFill>
                          <a:schemeClr val="bg1"/>
                        </a:solidFill>
                      </a:endParaRP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bg1"/>
                          </a:solidFill>
                        </a:rPr>
                        <a:t>и</a:t>
                      </a:r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89" marR="91489" marT="45724" marB="45724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B0DDCC31-7141-9745-A76A-31ACD3A0AEE2}"/>
              </a:ext>
            </a:extLst>
          </p:cNvPr>
          <p:cNvSpPr txBox="1">
            <a:spLocks/>
          </p:cNvSpPr>
          <p:nvPr/>
        </p:nvSpPr>
        <p:spPr bwMode="auto">
          <a:xfrm>
            <a:off x="7771752" y="0"/>
            <a:ext cx="865187" cy="11430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ru-RU" b="1" kern="0" dirty="0" err="1">
                <a:solidFill>
                  <a:srgbClr val="0070C0"/>
                </a:solidFill>
              </a:rPr>
              <a:t>Тт</a:t>
            </a:r>
            <a:endParaRPr lang="ru-RU" b="1" kern="0" dirty="0">
              <a:solidFill>
                <a:srgbClr val="0070C0"/>
              </a:solidFill>
            </a:endParaRPr>
          </a:p>
        </p:txBody>
      </p:sp>
      <p:pic>
        <p:nvPicPr>
          <p:cNvPr id="14" name="Picture 4" descr="наушники PNG рисунок, картинки и пнг прозрачный для ...">
            <a:extLst>
              <a:ext uri="{FF2B5EF4-FFF2-40B4-BE49-F238E27FC236}">
                <a16:creationId xmlns:a16="http://schemas.microsoft.com/office/drawing/2014/main" xmlns="" id="{49DF617B-05D3-434A-9748-9D8C5F2F4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5589588"/>
            <a:ext cx="36353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Ассоциации к слову «Колокольчик» - Сеть словесных ассоциаций">
            <a:extLst>
              <a:ext uri="{FF2B5EF4-FFF2-40B4-BE49-F238E27FC236}">
                <a16:creationId xmlns:a16="http://schemas.microsoft.com/office/drawing/2014/main" xmlns="" id="{FCA8F0BB-46FF-EE46-A619-53A86B073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5132388"/>
            <a:ext cx="3968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4" name="Рисунок 2">
            <a:extLst>
              <a:ext uri="{FF2B5EF4-FFF2-40B4-BE49-F238E27FC236}">
                <a16:creationId xmlns:a16="http://schemas.microsoft.com/office/drawing/2014/main" xmlns="" id="{64C652E5-652C-7546-AEF8-8B7876651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44620" r="47771"/>
          <a:stretch>
            <a:fillRect/>
          </a:stretch>
        </p:blipFill>
        <p:spPr bwMode="auto">
          <a:xfrm>
            <a:off x="3165548" y="1160462"/>
            <a:ext cx="973138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5" name="Рисунок 3">
            <a:extLst>
              <a:ext uri="{FF2B5EF4-FFF2-40B4-BE49-F238E27FC236}">
                <a16:creationId xmlns:a16="http://schemas.microsoft.com/office/drawing/2014/main" xmlns="" id="{CD4BE9EF-12B3-DE4C-AE0D-500589332B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6" r="25143" b="49857"/>
          <a:stretch>
            <a:fillRect/>
          </a:stretch>
        </p:blipFill>
        <p:spPr bwMode="auto">
          <a:xfrm>
            <a:off x="6906489" y="1015999"/>
            <a:ext cx="1013111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6" name="Рисунок 11">
            <a:extLst>
              <a:ext uri="{FF2B5EF4-FFF2-40B4-BE49-F238E27FC236}">
                <a16:creationId xmlns:a16="http://schemas.microsoft.com/office/drawing/2014/main" xmlns="" id="{EB3A7277-B192-A944-8DE9-19449CA5B3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17" y="1001713"/>
            <a:ext cx="1095375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7" name="Рисунок 12">
            <a:extLst>
              <a:ext uri="{FF2B5EF4-FFF2-40B4-BE49-F238E27FC236}">
                <a16:creationId xmlns:a16="http://schemas.microsoft.com/office/drawing/2014/main" xmlns="" id="{2258FF3B-F535-484F-B338-4DA756C341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8" t="41443" r="5984" b="-3609"/>
          <a:stretch>
            <a:fillRect/>
          </a:stretch>
        </p:blipFill>
        <p:spPr bwMode="auto">
          <a:xfrm>
            <a:off x="4851617" y="1027551"/>
            <a:ext cx="9588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8" name="Рисунок 17">
            <a:extLst>
              <a:ext uri="{FF2B5EF4-FFF2-40B4-BE49-F238E27FC236}">
                <a16:creationId xmlns:a16="http://schemas.microsoft.com/office/drawing/2014/main" xmlns="" id="{DC1635B0-8C2E-3441-9055-21E47A4C25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9" r="15410" b="42703"/>
          <a:stretch>
            <a:fillRect/>
          </a:stretch>
        </p:blipFill>
        <p:spPr bwMode="auto">
          <a:xfrm>
            <a:off x="4073743" y="1234803"/>
            <a:ext cx="83185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89" name="Рисунок 18">
            <a:extLst>
              <a:ext uri="{FF2B5EF4-FFF2-40B4-BE49-F238E27FC236}">
                <a16:creationId xmlns:a16="http://schemas.microsoft.com/office/drawing/2014/main" xmlns="" id="{4EE3EF04-1257-FD40-82A8-8FB0A05B61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0"/>
          <a:stretch>
            <a:fillRect/>
          </a:stretch>
        </p:blipFill>
        <p:spPr bwMode="auto">
          <a:xfrm>
            <a:off x="1863725" y="1145902"/>
            <a:ext cx="12668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90" name="Рисунок 19">
            <a:extLst>
              <a:ext uri="{FF2B5EF4-FFF2-40B4-BE49-F238E27FC236}">
                <a16:creationId xmlns:a16="http://schemas.microsoft.com/office/drawing/2014/main" xmlns="" id="{419ADF16-ED81-7446-8738-B42B643441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1106487"/>
            <a:ext cx="757238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91" name="Рисунок 20">
            <a:extLst>
              <a:ext uri="{FF2B5EF4-FFF2-40B4-BE49-F238E27FC236}">
                <a16:creationId xmlns:a16="http://schemas.microsoft.com/office/drawing/2014/main" xmlns="" id="{1DF92F7A-8962-A54F-899F-EE34B859A7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800" y="962546"/>
            <a:ext cx="96382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92" name="Рисунок 21">
            <a:extLst>
              <a:ext uri="{FF2B5EF4-FFF2-40B4-BE49-F238E27FC236}">
                <a16:creationId xmlns:a16="http://schemas.microsoft.com/office/drawing/2014/main" xmlns="" id="{80E59A63-6D38-654C-9654-C15CF951B6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160190"/>
            <a:ext cx="6318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page84image66433632">
            <a:extLst>
              <a:ext uri="{FF2B5EF4-FFF2-40B4-BE49-F238E27FC236}">
                <a16:creationId xmlns:a16="http://schemas.microsoft.com/office/drawing/2014/main" xmlns="" id="{97565308-D576-EC4E-8AE0-87333D537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55" b="15572"/>
          <a:stretch/>
        </p:blipFill>
        <p:spPr bwMode="auto">
          <a:xfrm>
            <a:off x="251520" y="260648"/>
            <a:ext cx="86409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" descr="page84image66433632">
            <a:extLst>
              <a:ext uri="{FF2B5EF4-FFF2-40B4-BE49-F238E27FC236}">
                <a16:creationId xmlns:a16="http://schemas.microsoft.com/office/drawing/2014/main" xmlns="" id="{5B1A0458-1BB3-A548-9EDA-FABFB53CE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27" b="1958"/>
          <a:stretch/>
        </p:blipFill>
        <p:spPr bwMode="auto">
          <a:xfrm>
            <a:off x="251520" y="2884784"/>
            <a:ext cx="8640960" cy="150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0">
            <a:extLst>
              <a:ext uri="{FF2B5EF4-FFF2-40B4-BE49-F238E27FC236}">
                <a16:creationId xmlns:a16="http://schemas.microsoft.com/office/drawing/2014/main" xmlns="" id="{55BE38C3-E9A9-9C4B-91DC-D0B96BD6E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4164067"/>
            <a:ext cx="2897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/>
              <a:t>Зима на носу -  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xmlns="" id="{1FA36F9C-0DC3-424A-BF46-07353EE94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4155117"/>
            <a:ext cx="2897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/>
              <a:t>скоро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xmlns="" id="{097BDC9A-B9D4-D646-99B9-1BD8DAB21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869160"/>
            <a:ext cx="33843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/>
              <a:t>Зарубить на носу -  </a:t>
            </a: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xmlns="" id="{22020430-A59B-2043-AF80-6EDE6F693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462" y="4869160"/>
            <a:ext cx="28970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/>
              <a:t>запомнить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xmlns="" id="{21ACBCC6-FC00-1A4E-B072-7C3D81181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98" y="5712872"/>
            <a:ext cx="36966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/>
              <a:t>Остаться  с носом -  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xmlns="" id="{29F0C0FD-C09D-554A-84CC-F55A534A4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966" y="5712872"/>
            <a:ext cx="3816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/>
              <a:t>Остаться ни с чем</a:t>
            </a:r>
          </a:p>
        </p:txBody>
      </p:sp>
    </p:spTree>
    <p:extLst>
      <p:ext uri="{BB962C8B-B14F-4D97-AF65-F5344CB8AC3E}">
        <p14:creationId xmlns:p14="http://schemas.microsoft.com/office/powerpoint/2010/main" val="27133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Разные картинки, одинаковые слова (омонимы). Развивающая игра.">
            <a:extLst>
              <a:ext uri="{FF2B5EF4-FFF2-40B4-BE49-F238E27FC236}">
                <a16:creationId xmlns:a16="http://schemas.microsoft.com/office/drawing/2014/main" xmlns="" id="{1FF23410-3713-4149-B927-45AB5C077B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0"/>
          <a:stretch/>
        </p:blipFill>
        <p:spPr bwMode="auto">
          <a:xfrm>
            <a:off x="342825" y="260649"/>
            <a:ext cx="444519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Что такое омонимы: виды, словарь омонимов русского языка, примеры  предложений с омонимами для детей, определение функциональных и лексических  омонимов | tvercult.ru">
            <a:extLst>
              <a:ext uri="{FF2B5EF4-FFF2-40B4-BE49-F238E27FC236}">
                <a16:creationId xmlns:a16="http://schemas.microsoft.com/office/drawing/2014/main" xmlns="" id="{F162CE82-77B0-9242-B69A-D7C20969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 bwMode="auto">
          <a:xfrm>
            <a:off x="4932040" y="404664"/>
            <a:ext cx="403244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E0B6E28F-8C46-4F49-83A5-D6DFF232615B}"/>
              </a:ext>
            </a:extLst>
          </p:cNvPr>
          <p:cNvSpPr txBox="1">
            <a:spLocks noChangeArrowheads="1"/>
          </p:cNvSpPr>
          <p:nvPr/>
        </p:nvSpPr>
        <p:spPr>
          <a:xfrm>
            <a:off x="1406245" y="5229200"/>
            <a:ext cx="2894422" cy="696389"/>
          </a:xfrm>
          <a:prstGeom prst="rect">
            <a:avLst/>
          </a:prstGeom>
        </p:spPr>
        <p:txBody>
          <a:bodyPr rtlCol="0">
            <a:normAutofit fontScale="90000" lnSpcReduction="2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5400" kern="0" dirty="0">
                <a:solidFill>
                  <a:srgbClr val="0070C0"/>
                </a:solidFill>
              </a:rPr>
              <a:t>к</a:t>
            </a:r>
            <a:r>
              <a:rPr lang="ru-RU" altLang="ru-RU" sz="5400" kern="0" dirty="0">
                <a:solidFill>
                  <a:srgbClr val="FF0000"/>
                </a:solidFill>
              </a:rPr>
              <a:t>а - </a:t>
            </a:r>
            <a:r>
              <a:rPr lang="ru-RU" altLang="ru-RU" sz="5400" kern="0" dirty="0">
                <a:solidFill>
                  <a:srgbClr val="0070C0"/>
                </a:solidFill>
              </a:rPr>
              <a:t>т</a:t>
            </a:r>
            <a:r>
              <a:rPr lang="ru-RU" altLang="ru-RU" sz="5400" kern="0" dirty="0">
                <a:solidFill>
                  <a:srgbClr val="FF0000"/>
                </a:solidFill>
              </a:rPr>
              <a:t>о</a:t>
            </a:r>
            <a:r>
              <a:rPr lang="ru-RU" altLang="ru-RU" sz="5400" kern="0" dirty="0">
                <a:solidFill>
                  <a:srgbClr val="0070C0"/>
                </a:solidFill>
              </a:rPr>
              <a:t>к</a:t>
            </a:r>
            <a:r>
              <a:rPr lang="ru-RU" altLang="ru-RU" sz="5400" kern="0" dirty="0">
                <a:solidFill>
                  <a:srgbClr val="FF0000"/>
                </a:solidFill>
              </a:rPr>
              <a:t>  </a:t>
            </a:r>
            <a:endParaRPr lang="ru-RU" altLang="ru-RU" sz="4900" kern="0" dirty="0">
              <a:solidFill>
                <a:schemeClr val="tx1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BF0E5BA4-85CA-4540-84FC-0D9F3F8A29EA}"/>
              </a:ext>
            </a:extLst>
          </p:cNvPr>
          <p:cNvSpPr txBox="1">
            <a:spLocks noChangeArrowheads="1"/>
          </p:cNvSpPr>
          <p:nvPr/>
        </p:nvSpPr>
        <p:spPr>
          <a:xfrm>
            <a:off x="5615608" y="5229199"/>
            <a:ext cx="2894422" cy="696389"/>
          </a:xfrm>
          <a:prstGeom prst="rect">
            <a:avLst/>
          </a:prstGeom>
        </p:spPr>
        <p:txBody>
          <a:bodyPr rtlCol="0">
            <a:normAutofit fontScale="82500" lnSpcReduction="2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5400" kern="0" dirty="0">
                <a:solidFill>
                  <a:srgbClr val="0070C0"/>
                </a:solidFill>
              </a:rPr>
              <a:t>  хв</a:t>
            </a:r>
            <a:r>
              <a:rPr lang="ru-RU" altLang="ru-RU" sz="5400" kern="0" dirty="0">
                <a:solidFill>
                  <a:srgbClr val="FF0000"/>
                </a:solidFill>
              </a:rPr>
              <a:t>о</a:t>
            </a:r>
            <a:r>
              <a:rPr lang="ru-RU" altLang="ru-RU" sz="5400" kern="0" dirty="0">
                <a:solidFill>
                  <a:srgbClr val="0070C0"/>
                </a:solidFill>
              </a:rPr>
              <a:t>ст</a:t>
            </a:r>
            <a:r>
              <a:rPr lang="ru-RU" altLang="ru-RU" sz="5400" kern="0" dirty="0">
                <a:solidFill>
                  <a:srgbClr val="FF0000"/>
                </a:solidFill>
              </a:rPr>
              <a:t>   </a:t>
            </a:r>
            <a:endParaRPr lang="ru-RU" altLang="ru-RU" sz="49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88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9181" y="1167104"/>
            <a:ext cx="2736850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6122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9045" y="2535529"/>
            <a:ext cx="2192338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2500" y="1383157"/>
            <a:ext cx="2809340" cy="171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8914" y="4560443"/>
            <a:ext cx="1752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Стихи про букву Т | Стишки для детей о букве Т, короткие детские  стихотворения | Сказочный домик">
            <a:extLst>
              <a:ext uri="{FF2B5EF4-FFF2-40B4-BE49-F238E27FC236}">
                <a16:creationId xmlns:a16="http://schemas.microsoft.com/office/drawing/2014/main" xmlns="" id="{AC88D57A-DDA1-C747-B21D-411E18E99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87"/>
          <a:stretch/>
        </p:blipFill>
        <p:spPr bwMode="auto">
          <a:xfrm>
            <a:off x="6010593" y="3359441"/>
            <a:ext cx="2245639" cy="158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0">
            <a:extLst>
              <a:ext uri="{FF2B5EF4-FFF2-40B4-BE49-F238E27FC236}">
                <a16:creationId xmlns:a16="http://schemas.microsoft.com/office/drawing/2014/main" xmlns="" id="{500A7DBE-A511-AB4A-97A8-4FF185DDF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746" y="15092"/>
            <a:ext cx="234075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Глухой звук </a:t>
            </a:r>
            <a:r>
              <a:rPr lang="en-US" sz="6600" b="1" dirty="0"/>
              <a:t>[</a:t>
            </a:r>
            <a:r>
              <a:rPr lang="ru-RU" sz="6600" b="1" dirty="0">
                <a:solidFill>
                  <a:srgbClr val="00B050"/>
                </a:solidFill>
              </a:rPr>
              <a:t>т</a:t>
            </a:r>
            <a:r>
              <a:rPr lang="en-US" sz="6600" b="1" dirty="0">
                <a:solidFill>
                  <a:srgbClr val="00B050"/>
                </a:solidFill>
              </a:rPr>
              <a:t>’</a:t>
            </a:r>
            <a:r>
              <a:rPr lang="en-US" sz="6600" b="1" dirty="0"/>
              <a:t>]</a:t>
            </a:r>
            <a:endParaRPr lang="ru-RU" sz="6600" b="1" dirty="0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xmlns="" id="{D49D7F99-ECEB-9844-A5EE-764591FCF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046" y="0"/>
            <a:ext cx="291939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Глухой звук </a:t>
            </a:r>
            <a:r>
              <a:rPr lang="en-US" sz="6600" b="1" dirty="0"/>
              <a:t>[</a:t>
            </a:r>
            <a:r>
              <a:rPr lang="ru-RU" sz="6600" b="1" dirty="0">
                <a:solidFill>
                  <a:srgbClr val="0070C0"/>
                </a:solidFill>
              </a:rPr>
              <a:t>т</a:t>
            </a:r>
            <a:r>
              <a:rPr lang="en-US" sz="6600" b="1" dirty="0"/>
              <a:t>]</a:t>
            </a:r>
            <a:endParaRPr lang="ru-RU" sz="6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BB6C907-D1D5-0F47-BE75-E3B4164C5E4C}"/>
              </a:ext>
            </a:extLst>
          </p:cNvPr>
          <p:cNvSpPr txBox="1"/>
          <p:nvPr/>
        </p:nvSpPr>
        <p:spPr>
          <a:xfrm>
            <a:off x="3515867" y="369332"/>
            <a:ext cx="161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Вывод урока 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xmlns="" id="{B4AC31CB-B2A6-0341-9FA1-23E960782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210" y="2646514"/>
            <a:ext cx="261895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err="1"/>
              <a:t>Тт</a:t>
            </a:r>
            <a:endParaRPr lang="ru-RU" sz="8000" b="1" dirty="0"/>
          </a:p>
          <a:p>
            <a:pPr>
              <a:spcBef>
                <a:spcPct val="50000"/>
              </a:spcBef>
            </a:pPr>
            <a:r>
              <a:rPr lang="ru-RU" sz="3200" b="1" dirty="0"/>
              <a:t>Согласная</a:t>
            </a:r>
          </a:p>
          <a:p>
            <a:pPr>
              <a:spcBef>
                <a:spcPct val="50000"/>
              </a:spcBef>
            </a:pPr>
            <a:r>
              <a:rPr lang="ru-RU" sz="3200" b="1" dirty="0"/>
              <a:t>буква</a:t>
            </a:r>
          </a:p>
        </p:txBody>
      </p:sp>
    </p:spTree>
    <p:extLst>
      <p:ext uri="{BB962C8B-B14F-4D97-AF65-F5344CB8AC3E}">
        <p14:creationId xmlns:p14="http://schemas.microsoft.com/office/powerpoint/2010/main" val="419385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page84image66433632">
            <a:extLst>
              <a:ext uri="{FF2B5EF4-FFF2-40B4-BE49-F238E27FC236}">
                <a16:creationId xmlns:a16="http://schemas.microsoft.com/office/drawing/2014/main" xmlns="" id="{97565308-D576-EC4E-8AE0-87333D537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09"/>
          <a:stretch/>
        </p:blipFill>
        <p:spPr bwMode="auto">
          <a:xfrm>
            <a:off x="1007604" y="260648"/>
            <a:ext cx="712879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38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194</Words>
  <Application>Microsoft Office PowerPoint</Application>
  <PresentationFormat>Экран (4:3)</PresentationFormat>
  <Paragraphs>88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Franklin Gothic Book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нит-ка   </vt:lpstr>
      <vt:lpstr>Презентация PowerPoint</vt:lpstr>
      <vt:lpstr>Презентация PowerPoint</vt:lpstr>
      <vt:lpstr>Презентация PowerPoint</vt:lpstr>
      <vt:lpstr>     </vt:lpstr>
      <vt:lpstr>Аа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школа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Таряшинова Туяна Трофимовна</cp:lastModifiedBy>
  <cp:revision>17</cp:revision>
  <dcterms:created xsi:type="dcterms:W3CDTF">2010-12-06T12:04:57Z</dcterms:created>
  <dcterms:modified xsi:type="dcterms:W3CDTF">2024-10-22T02:19:13Z</dcterms:modified>
</cp:coreProperties>
</file>