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1" r:id="rId5"/>
    <p:sldId id="286" r:id="rId6"/>
    <p:sldId id="263" r:id="rId7"/>
    <p:sldId id="262" r:id="rId8"/>
    <p:sldId id="269" r:id="rId9"/>
    <p:sldId id="268" r:id="rId10"/>
    <p:sldId id="270" r:id="rId11"/>
    <p:sldId id="287" r:id="rId12"/>
    <p:sldId id="274" r:id="rId13"/>
    <p:sldId id="278" r:id="rId14"/>
    <p:sldId id="264" r:id="rId15"/>
    <p:sldId id="266" r:id="rId16"/>
    <p:sldId id="283" r:id="rId17"/>
    <p:sldId id="288" r:id="rId18"/>
    <p:sldId id="284" r:id="rId19"/>
    <p:sldId id="285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06" autoAdjust="0"/>
    <p:restoredTop sz="94660"/>
  </p:normalViewPr>
  <p:slideViewPr>
    <p:cSldViewPr>
      <p:cViewPr varScale="1">
        <p:scale>
          <a:sx n="66" d="100"/>
          <a:sy n="66" d="100"/>
        </p:scale>
        <p:origin x="-10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Массовая доля элемента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="" xmlns:a16="http://schemas.microsoft.com/office/drawing/2014/main" id="{094BD3ED-8D5A-EDFA-518A-3295AB2065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Читаем записи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3</a:t>
            </a:r>
            <a:r>
              <a:rPr lang="en-US" dirty="0"/>
              <a:t>S </a:t>
            </a:r>
            <a:r>
              <a:rPr lang="ru-RU" dirty="0"/>
              <a:t>—</a:t>
            </a:r>
          </a:p>
          <a:p>
            <a:r>
              <a:rPr lang="ru-RU" dirty="0"/>
              <a:t>4</a:t>
            </a:r>
            <a:r>
              <a:rPr lang="en-US" dirty="0"/>
              <a:t>H</a:t>
            </a:r>
            <a:r>
              <a:rPr lang="ru-RU" baseline="-25000" dirty="0"/>
              <a:t>2</a:t>
            </a:r>
            <a:r>
              <a:rPr lang="en-US" dirty="0"/>
              <a:t>O </a:t>
            </a:r>
            <a:r>
              <a:rPr lang="ru-RU" dirty="0"/>
              <a:t>—</a:t>
            </a:r>
          </a:p>
          <a:p>
            <a:r>
              <a:rPr lang="ru-RU" dirty="0"/>
              <a:t>5</a:t>
            </a:r>
            <a:r>
              <a:rPr lang="en-US" dirty="0"/>
              <a:t>O</a:t>
            </a:r>
            <a:r>
              <a:rPr lang="ru-RU" baseline="-25000" dirty="0"/>
              <a:t>2</a:t>
            </a:r>
            <a:r>
              <a:rPr lang="en-US" baseline="-25000" dirty="0"/>
              <a:t> </a:t>
            </a:r>
            <a:r>
              <a:rPr lang="ru-RU" dirty="0"/>
              <a:t>—</a:t>
            </a:r>
          </a:p>
          <a:p>
            <a:r>
              <a:rPr lang="ru-RU" dirty="0"/>
              <a:t>2</a:t>
            </a:r>
            <a:r>
              <a:rPr lang="en-US" dirty="0"/>
              <a:t>Fe </a:t>
            </a:r>
            <a:r>
              <a:rPr lang="ru-RU" dirty="0"/>
              <a:t>—</a:t>
            </a:r>
          </a:p>
          <a:p>
            <a:r>
              <a:rPr lang="ru-RU" dirty="0"/>
              <a:t>8 </a:t>
            </a:r>
            <a:r>
              <a:rPr lang="en-US" dirty="0"/>
              <a:t>P </a:t>
            </a:r>
            <a:r>
              <a:rPr lang="ru-RU" dirty="0"/>
              <a:t>—</a:t>
            </a:r>
          </a:p>
          <a:p>
            <a:r>
              <a:rPr lang="ru-RU" dirty="0"/>
              <a:t>3 </a:t>
            </a:r>
            <a:r>
              <a:rPr lang="en-US" dirty="0"/>
              <a:t>H</a:t>
            </a:r>
            <a:r>
              <a:rPr lang="ru-RU" baseline="-25000" dirty="0"/>
              <a:t>2</a:t>
            </a:r>
            <a:r>
              <a:rPr lang="en-US" dirty="0"/>
              <a:t>S </a:t>
            </a:r>
            <a:r>
              <a:rPr lang="ru-RU" dirty="0"/>
              <a:t>—</a:t>
            </a:r>
          </a:p>
          <a:p>
            <a:r>
              <a:rPr lang="ru-RU" dirty="0"/>
              <a:t>8</a:t>
            </a:r>
            <a:r>
              <a:rPr lang="en-US" dirty="0"/>
              <a:t>CO</a:t>
            </a:r>
            <a:r>
              <a:rPr lang="ru-RU" baseline="-25000" dirty="0"/>
              <a:t>2</a:t>
            </a:r>
            <a:r>
              <a:rPr lang="en-US" baseline="-25000" dirty="0"/>
              <a:t> </a:t>
            </a:r>
            <a:r>
              <a:rPr lang="ru-RU" dirty="0"/>
              <a:t>—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16162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Сколько простых и сложных веществ записаны формулами: </a:t>
            </a:r>
            <a:r>
              <a:rPr lang="en-US" dirty="0"/>
              <a:t>Fe</a:t>
            </a:r>
            <a:r>
              <a:rPr lang="ru-RU" dirty="0"/>
              <a:t>, </a:t>
            </a:r>
            <a:r>
              <a:rPr lang="en-US" dirty="0" err="1"/>
              <a:t>NaN</a:t>
            </a:r>
            <a:r>
              <a:rPr lang="ru-RU" dirty="0"/>
              <a:t>О</a:t>
            </a:r>
            <a:r>
              <a:rPr lang="ru-RU" baseline="-25000" dirty="0"/>
              <a:t>3</a:t>
            </a:r>
            <a:r>
              <a:rPr lang="ru-RU" dirty="0"/>
              <a:t>, </a:t>
            </a:r>
            <a:r>
              <a:rPr lang="en-US" dirty="0"/>
              <a:t>S</a:t>
            </a:r>
            <a:r>
              <a:rPr lang="ru-RU" dirty="0"/>
              <a:t>, О</a:t>
            </a:r>
            <a:r>
              <a:rPr lang="ru-RU" baseline="-25000" dirty="0"/>
              <a:t>2</a:t>
            </a:r>
            <a:r>
              <a:rPr lang="ru-RU" dirty="0"/>
              <a:t>, </a:t>
            </a:r>
            <a:r>
              <a:rPr lang="en-US" dirty="0" err="1"/>
              <a:t>CuO</a:t>
            </a:r>
            <a:r>
              <a:rPr lang="ru-RU" dirty="0"/>
              <a:t>, О</a:t>
            </a:r>
            <a:r>
              <a:rPr lang="ru-RU" baseline="-25000" dirty="0"/>
              <a:t>3</a:t>
            </a:r>
            <a:r>
              <a:rPr lang="ru-RU" dirty="0"/>
              <a:t>?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4591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4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2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3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5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>
            <a:normAutofit fontScale="90000"/>
          </a:bodyPr>
          <a:lstStyle/>
          <a:p>
            <a:r>
              <a:rPr lang="ru-RU" dirty="0"/>
              <a:t>5.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ru-RU" dirty="0"/>
              <a:t>(относительная атомная масса) элемента фосфора равна</a:t>
            </a:r>
          </a:p>
        </p:txBody>
      </p:sp>
      <p:sp>
        <p:nvSpPr>
          <p:cNvPr id="21" name="Содержимое 20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15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30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31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39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ритм\Desktop\лариса\блоги\для блога\periodic_system_1.gi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250" y="0"/>
            <a:ext cx="9164250" cy="6858001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3779912" y="1556792"/>
            <a:ext cx="432048" cy="28803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4211960" y="1772816"/>
            <a:ext cx="1512168" cy="100811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580112" y="2276872"/>
            <a:ext cx="302025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Относительная 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атомная  масса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Относительная молекулярная масса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6562" t="28434" r="6562" b="17935"/>
          <a:stretch>
            <a:fillRect/>
          </a:stretch>
        </p:blipFill>
        <p:spPr bwMode="auto">
          <a:xfrm>
            <a:off x="304800" y="2209800"/>
            <a:ext cx="8458200" cy="39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Относительная молекулярная масса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13451" t="19685" r="14436" b="25809"/>
          <a:stretch>
            <a:fillRect/>
          </a:stretch>
        </p:blipFill>
        <p:spPr bwMode="auto">
          <a:xfrm>
            <a:off x="609599" y="1447800"/>
            <a:ext cx="8200021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62"/>
          </a:xfrm>
        </p:spPr>
        <p:txBody>
          <a:bodyPr>
            <a:normAutofit fontScale="90000"/>
          </a:bodyPr>
          <a:lstStyle/>
          <a:p>
            <a:r>
              <a:rPr lang="ru-RU" dirty="0"/>
              <a:t>6. Запишите формулы молекулы.</a:t>
            </a:r>
            <a:br>
              <a:rPr lang="ru-RU" dirty="0"/>
            </a:br>
            <a:r>
              <a:rPr lang="ru-RU" dirty="0"/>
              <a:t>Найдите её относительную</a:t>
            </a:r>
            <a:br>
              <a:rPr lang="ru-RU" dirty="0"/>
            </a:br>
            <a:r>
              <a:rPr lang="ru-RU" dirty="0"/>
              <a:t>молекулярную массу 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2057400" y="2667000"/>
            <a:ext cx="5181600" cy="3352800"/>
            <a:chOff x="756025" y="3596416"/>
            <a:chExt cx="4014644" cy="2577598"/>
          </a:xfrm>
        </p:grpSpPr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2"/>
            <a:srcRect l="14431" t="10827" r="8933" b="18701"/>
            <a:stretch>
              <a:fillRect/>
            </a:stretch>
          </p:blipFill>
          <p:spPr>
            <a:xfrm>
              <a:off x="756025" y="3596416"/>
              <a:ext cx="4014644" cy="2577598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2286000" y="5257800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О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191000" y="5029200"/>
              <a:ext cx="4090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Н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90600" y="3886200"/>
              <a:ext cx="4090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Н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752600" y="2209800"/>
            <a:ext cx="5791200" cy="4267200"/>
            <a:chOff x="3505200" y="152400"/>
            <a:chExt cx="5429250" cy="4071937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505200" y="152400"/>
              <a:ext cx="5429250" cy="4071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4038600" y="1371600"/>
              <a:ext cx="41069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/>
                <a:t>Н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029200" y="1066800"/>
              <a:ext cx="41069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/>
                <a:t>Н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572000" y="2971800"/>
              <a:ext cx="41069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/>
                <a:t>Н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077200" y="3124200"/>
              <a:ext cx="41069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/>
                <a:t>Н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010400" y="3352800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О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934200" y="685800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О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76800" y="1828800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С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324600" y="1828800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800" b="1" dirty="0">
                  <a:solidFill>
                    <a:schemeClr val="bg1"/>
                  </a:solidFill>
                </a:rPr>
                <a:t>С</a:t>
              </a:r>
            </a:p>
          </p:txBody>
        </p:sp>
      </p:grp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06562"/>
          </a:xfrm>
        </p:spPr>
        <p:txBody>
          <a:bodyPr>
            <a:normAutofit fontScale="90000"/>
          </a:bodyPr>
          <a:lstStyle/>
          <a:p>
            <a:r>
              <a:rPr lang="ru-RU" dirty="0"/>
              <a:t>7. Запишите формулы молекулы.</a:t>
            </a:r>
            <a:br>
              <a:rPr lang="ru-RU" dirty="0"/>
            </a:br>
            <a:r>
              <a:rPr lang="ru-RU" dirty="0"/>
              <a:t>Найдите её относительную</a:t>
            </a:r>
            <a:br>
              <a:rPr lang="ru-RU" dirty="0"/>
            </a:br>
            <a:r>
              <a:rPr lang="ru-RU" dirty="0"/>
              <a:t>молекулярную массу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Массовая доля </a:t>
            </a:r>
          </a:p>
        </p:txBody>
      </p:sp>
      <p:sp>
        <p:nvSpPr>
          <p:cNvPr id="4" name="Пирог 3"/>
          <p:cNvSpPr/>
          <p:nvPr/>
        </p:nvSpPr>
        <p:spPr>
          <a:xfrm>
            <a:off x="381000" y="2590800"/>
            <a:ext cx="3352800" cy="3886200"/>
          </a:xfrm>
          <a:prstGeom prst="pie">
            <a:avLst>
              <a:gd name="adj1" fmla="val 0"/>
              <a:gd name="adj2" fmla="val 1620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ирог 4"/>
          <p:cNvSpPr/>
          <p:nvPr/>
        </p:nvSpPr>
        <p:spPr>
          <a:xfrm rot="5400000">
            <a:off x="342900" y="2628900"/>
            <a:ext cx="3886200" cy="3352800"/>
          </a:xfrm>
          <a:prstGeom prst="pie">
            <a:avLst>
              <a:gd name="adj1" fmla="val 10825440"/>
              <a:gd name="adj2" fmla="val 1620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4200" y="2438400"/>
            <a:ext cx="5775940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l-GR" sz="6000" b="1" dirty="0">
                <a:latin typeface="Times New Roman"/>
                <a:cs typeface="Times New Roman"/>
              </a:rPr>
              <a:t>ω</a:t>
            </a:r>
            <a:r>
              <a:rPr lang="en-US" sz="6000" b="1" baseline="-25000" dirty="0">
                <a:latin typeface="Times New Roman"/>
                <a:cs typeface="Times New Roman"/>
              </a:rPr>
              <a:t> (X)</a:t>
            </a:r>
            <a:r>
              <a:rPr lang="ru-RU" sz="6000" b="1" dirty="0">
                <a:latin typeface="Times New Roman"/>
                <a:cs typeface="Times New Roman"/>
              </a:rPr>
              <a:t>= </a:t>
            </a:r>
            <a:r>
              <a:rPr lang="en-US" sz="6000" b="1" dirty="0" err="1">
                <a:latin typeface="Times New Roman"/>
                <a:cs typeface="Times New Roman"/>
              </a:rPr>
              <a:t>n·Ar</a:t>
            </a:r>
            <a:r>
              <a:rPr lang="en-US" sz="6000" baseline="-25000" dirty="0">
                <a:latin typeface="Times New Roman"/>
                <a:cs typeface="Times New Roman"/>
              </a:rPr>
              <a:t>(X)</a:t>
            </a:r>
            <a:r>
              <a:rPr lang="en-US" sz="6000" b="1" dirty="0">
                <a:latin typeface="Times New Roman"/>
                <a:cs typeface="Times New Roman"/>
              </a:rPr>
              <a:t>:</a:t>
            </a:r>
            <a:r>
              <a:rPr lang="en-US" sz="6000" b="1" dirty="0" err="1">
                <a:latin typeface="Times New Roman"/>
                <a:cs typeface="Times New Roman"/>
              </a:rPr>
              <a:t>Mr</a:t>
            </a:r>
            <a:endParaRPr lang="ru-RU" sz="6000" b="1" dirty="0"/>
          </a:p>
        </p:txBody>
      </p:sp>
      <p:sp>
        <p:nvSpPr>
          <p:cNvPr id="8" name="Объект 7">
            <a:extLst>
              <a:ext uri="{FF2B5EF4-FFF2-40B4-BE49-F238E27FC236}">
                <a16:creationId xmlns="" xmlns:a16="http://schemas.microsoft.com/office/drawing/2014/main" id="{D3B722AE-4A7A-0943-A671-478FFA4C23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935136-57D7-0466-5AF6-B0700E6F7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FE4F628-1EF2-B3D0-9216-B266A0EFF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7E1CB76A-AE16-F70D-93A3-F3CE0BAB0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8803"/>
            <a:ext cx="9296400" cy="68768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74595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2276" y="981075"/>
            <a:ext cx="58324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prstClr val="black"/>
                </a:solidFill>
                <a:cs typeface="Arial" panose="020B0604020202020204" pitchFamily="34" charset="0"/>
              </a:rPr>
              <a:t>Рассчитаем в процентах долю азота и водорода в аммиаке </a:t>
            </a: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(NH</a:t>
            </a:r>
            <a:r>
              <a:rPr lang="ru-RU" sz="2400" baseline="-25000" dirty="0">
                <a:solidFill>
                  <a:prstClr val="black"/>
                </a:solidFill>
                <a:cs typeface="Arial" panose="020B0604020202020204" pitchFamily="34" charset="0"/>
              </a:rPr>
              <a:t>3</a:t>
            </a:r>
            <a:r>
              <a:rPr lang="en-US" sz="2400" dirty="0">
                <a:solidFill>
                  <a:prstClr val="black"/>
                </a:solidFill>
                <a:cs typeface="Arial" panose="020B0604020202020204" pitchFamily="34" charset="0"/>
              </a:rPr>
              <a:t>)</a:t>
            </a:r>
            <a:r>
              <a:rPr lang="ru-RU" sz="2400" dirty="0">
                <a:solidFill>
                  <a:prstClr val="black"/>
                </a:solidFill>
                <a:cs typeface="Arial" panose="020B0604020202020204" pitchFamily="34" charset="0"/>
              </a:rPr>
              <a:t>:</a:t>
            </a:r>
          </a:p>
        </p:txBody>
      </p:sp>
      <p:sp>
        <p:nvSpPr>
          <p:cNvPr id="4" name="Прямоугольник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654417" y="1933772"/>
            <a:ext cx="3853688" cy="775149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noFill/>
                <a:cs typeface="Arial" panose="020B0604020202020204" pitchFamily="34" charset="0"/>
              </a:rPr>
              <a:t> </a:t>
            </a:r>
          </a:p>
        </p:txBody>
      </p:sp>
      <p:sp>
        <p:nvSpPr>
          <p:cNvPr id="11268" name="Прямоугольник 4"/>
          <p:cNvSpPr>
            <a:spLocks noChangeArrowheads="1"/>
          </p:cNvSpPr>
          <p:nvPr/>
        </p:nvSpPr>
        <p:spPr bwMode="auto">
          <a:xfrm>
            <a:off x="107951" y="4852988"/>
            <a:ext cx="15824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ru-RU" sz="5400">
                <a:solidFill>
                  <a:prstClr val="black"/>
                </a:solidFill>
              </a:rPr>
              <a:t>NH</a:t>
            </a:r>
            <a:r>
              <a:rPr lang="ru-RU" altLang="ru-RU" sz="5400" baseline="-25000">
                <a:solidFill>
                  <a:prstClr val="black"/>
                </a:solidFill>
              </a:rPr>
              <a:t>3</a:t>
            </a:r>
          </a:p>
        </p:txBody>
      </p:sp>
      <p:pic>
        <p:nvPicPr>
          <p:cNvPr id="11269" name="Picture 2" descr="D:\картинки\аммиак химия.jpg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4" y="4659313"/>
            <a:ext cx="1404937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97809" y="1970192"/>
            <a:ext cx="2438488" cy="685252"/>
          </a:xfrm>
          <a:prstGeom prst="rect">
            <a:avLst/>
          </a:prstGeom>
          <a:blipFill rotWithShape="1">
            <a:blip r:embed="rId4"/>
            <a:stretch>
              <a:fillRect l="-3250" r="-3500" b="-6250"/>
            </a:stretch>
          </a:blipFill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noFill/>
                <a:cs typeface="Arial" panose="020B0604020202020204" pitchFamily="34" charset="0"/>
              </a:rPr>
              <a:t> </a:t>
            </a:r>
          </a:p>
        </p:txBody>
      </p:sp>
      <p:sp>
        <p:nvSpPr>
          <p:cNvPr id="11" name="Прямоугольник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63689" y="2924945"/>
            <a:ext cx="3853688" cy="775149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noFill/>
                <a:cs typeface="Arial" panose="020B0604020202020204" pitchFamily="34" charset="0"/>
              </a:rPr>
              <a:t> </a:t>
            </a:r>
          </a:p>
        </p:txBody>
      </p:sp>
      <p:sp>
        <p:nvSpPr>
          <p:cNvPr id="12" name="Прямоугольник 11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2041" y="2924945"/>
            <a:ext cx="2266967" cy="689163"/>
          </a:xfrm>
          <a:prstGeom prst="rect">
            <a:avLst/>
          </a:prstGeom>
          <a:blipFill rotWithShape="1">
            <a:blip r:embed="rId6"/>
            <a:stretch>
              <a:fillRect l="-3495" r="-3763" b="-6195"/>
            </a:stretch>
          </a:blipFill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noFill/>
                <a:cs typeface="Arial" panose="020B0604020202020204" pitchFamily="34" charset="0"/>
              </a:rPr>
              <a:t> 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549401" y="2090739"/>
            <a:ext cx="8547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 i="1">
                <a:solidFill>
                  <a:prstClr val="black"/>
                </a:solidFill>
              </a:rPr>
              <a:t>ω</a:t>
            </a:r>
            <a:r>
              <a:rPr lang="ru-RU" altLang="ru-RU" sz="2400">
                <a:solidFill>
                  <a:prstClr val="black"/>
                </a:solidFill>
              </a:rPr>
              <a:t>(</a:t>
            </a:r>
            <a:r>
              <a:rPr lang="en-US" altLang="ru-RU" sz="2400">
                <a:solidFill>
                  <a:prstClr val="black"/>
                </a:solidFill>
              </a:rPr>
              <a:t>N</a:t>
            </a:r>
            <a:r>
              <a:rPr lang="ru-RU" altLang="ru-RU" sz="2400">
                <a:solidFill>
                  <a:prstClr val="black"/>
                </a:solidFill>
              </a:rPr>
              <a:t>)</a:t>
            </a:r>
            <a:endParaRPr lang="ru-RU" altLang="ru-RU" sz="2400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7163613" y="2103439"/>
            <a:ext cx="7841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</a:rPr>
              <a:t>82%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641476" y="3044826"/>
            <a:ext cx="8611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 i="1">
                <a:solidFill>
                  <a:prstClr val="black"/>
                </a:solidFill>
              </a:rPr>
              <a:t>ω</a:t>
            </a:r>
            <a:r>
              <a:rPr lang="ru-RU" altLang="ru-RU" sz="2400">
                <a:solidFill>
                  <a:prstClr val="black"/>
                </a:solidFill>
              </a:rPr>
              <a:t>(</a:t>
            </a:r>
            <a:r>
              <a:rPr lang="en-US" altLang="ru-RU" sz="2400">
                <a:solidFill>
                  <a:prstClr val="black"/>
                </a:solidFill>
              </a:rPr>
              <a:t>H</a:t>
            </a:r>
            <a:r>
              <a:rPr lang="ru-RU" altLang="ru-RU" sz="2400">
                <a:solidFill>
                  <a:prstClr val="black"/>
                </a:solidFill>
              </a:rPr>
              <a:t>)</a:t>
            </a:r>
            <a:endParaRPr lang="ru-RU" altLang="ru-RU" sz="2400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948094" y="3044826"/>
            <a:ext cx="8691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anose="02040604050505020304" pitchFamily="18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prstClr val="black"/>
                </a:solidFill>
              </a:rPr>
              <a:t> 18%</a:t>
            </a:r>
          </a:p>
        </p:txBody>
      </p:sp>
      <p:sp>
        <p:nvSpPr>
          <p:cNvPr id="15" name="Скругленный прямоугольник 1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58214" y="3789041"/>
            <a:ext cx="5694107" cy="2095828"/>
          </a:xfrm>
          <a:prstGeom prst="roundRect">
            <a:avLst/>
          </a:prstGeom>
          <a:blipFill rotWithShape="1">
            <a:blip r:embed="rId7"/>
            <a:stretch>
              <a:fillRect b="-4885"/>
            </a:stretch>
          </a:blipFill>
          <a:ln>
            <a:solidFill>
              <a:schemeClr val="accent6">
                <a:lumMod val="75000"/>
              </a:schemeClr>
            </a:solidFill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noFill/>
                <a:cs typeface="Arial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9744587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3" grpId="0"/>
      <p:bldP spid="13" grpId="1"/>
      <p:bldP spid="14" grpId="0"/>
      <p:bldP spid="1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Алгоритм расчета массовой доли элемента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Рассчитать </a:t>
            </a:r>
            <a:r>
              <a:rPr lang="en-US" i="1" dirty="0" err="1"/>
              <a:t>Mr</a:t>
            </a:r>
            <a:r>
              <a:rPr lang="en-US" i="1" dirty="0"/>
              <a:t> </a:t>
            </a:r>
            <a:r>
              <a:rPr lang="ru-RU" dirty="0"/>
              <a:t>(вещества);</a:t>
            </a:r>
          </a:p>
          <a:p>
            <a:pPr lvl="0"/>
            <a:r>
              <a:rPr lang="ru-RU" i="1" dirty="0"/>
              <a:t>А</a:t>
            </a:r>
            <a:r>
              <a:rPr lang="en-US" i="1" baseline="-25000" dirty="0"/>
              <a:t>r</a:t>
            </a:r>
            <a:r>
              <a:rPr lang="en-US" i="1" dirty="0"/>
              <a:t> </a:t>
            </a:r>
            <a:r>
              <a:rPr lang="ru-RU" dirty="0"/>
              <a:t>(Э) умножить на индекс и разделить на </a:t>
            </a:r>
            <a:r>
              <a:rPr lang="en-US" i="1" dirty="0" err="1"/>
              <a:t>M</a:t>
            </a:r>
            <a:r>
              <a:rPr lang="en-US" i="1" baseline="-25000" dirty="0" err="1"/>
              <a:t>r</a:t>
            </a:r>
            <a:r>
              <a:rPr lang="en-US" i="1" dirty="0"/>
              <a:t> </a:t>
            </a:r>
            <a:r>
              <a:rPr lang="ru-RU" dirty="0"/>
              <a:t>(вещества);</a:t>
            </a:r>
          </a:p>
          <a:p>
            <a:pPr lvl="0"/>
            <a:r>
              <a:rPr lang="ru-RU" dirty="0"/>
              <a:t>Полученное значение умножить на 100%.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Расчет массовой доли элемента в молекуле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1811" t="19685" r="12139" b="19248"/>
          <a:stretch>
            <a:fillRect/>
          </a:stretch>
        </p:blipFill>
        <p:spPr bwMode="auto">
          <a:xfrm>
            <a:off x="457200" y="1524000"/>
            <a:ext cx="8344989" cy="5025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Решите расчетные задачи</a:t>
            </a:r>
            <a:r>
              <a:rPr lang="ru-RU" b="1" dirty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а)	Вычислите массовую долю серы в сульфате натрия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4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б)	Вычислите массовую долю йода в иодиде алюминия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Al I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3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в)	Рассчитайте массовую долю хлора, калия и кислорода в бертолетовой соли КС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7100" y="609600"/>
            <a:ext cx="2286000" cy="715962"/>
          </a:xfrm>
        </p:spPr>
        <p:txBody>
          <a:bodyPr>
            <a:normAutofit fontScale="90000"/>
          </a:bodyPr>
          <a:lstStyle/>
          <a:p>
            <a:r>
              <a:rPr lang="ru-RU" dirty="0"/>
              <a:t>ДЗ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" y="1600200"/>
            <a:ext cx="9067800" cy="4525963"/>
          </a:xfrm>
        </p:spPr>
        <p:txBody>
          <a:bodyPr/>
          <a:lstStyle/>
          <a:p>
            <a:pPr lvl="0"/>
            <a:r>
              <a:rPr lang="ru-RU" dirty="0"/>
              <a:t>Составьте задачу на вычисление массовой доли элемента, и запишите условие задачи в отдельном формате</a:t>
            </a:r>
          </a:p>
          <a:p>
            <a:pPr lvl="0"/>
            <a:r>
              <a:rPr lang="ru-RU" dirty="0"/>
              <a:t>Решите её там, и сдайте</a:t>
            </a:r>
          </a:p>
          <a:p>
            <a:pPr lvl="0"/>
            <a:endParaRPr lang="ru-RU" dirty="0"/>
          </a:p>
          <a:p>
            <a:pPr lvl="0"/>
            <a:r>
              <a:rPr lang="ru-RU" sz="3600" dirty="0"/>
              <a:t>+ найти массовую долю Хлора в </a:t>
            </a:r>
            <a:r>
              <a:rPr lang="en-US" sz="3600" dirty="0"/>
              <a:t>AlCl</a:t>
            </a:r>
            <a:r>
              <a:rPr lang="en-US" sz="2400" dirty="0"/>
              <a:t>3</a:t>
            </a:r>
            <a:r>
              <a:rPr lang="en-US" sz="3600" dirty="0"/>
              <a:t> </a:t>
            </a:r>
            <a:r>
              <a:rPr lang="ru-RU" sz="3600" dirty="0"/>
              <a:t>и </a:t>
            </a:r>
            <a:r>
              <a:rPr lang="en-US" sz="3600" dirty="0"/>
              <a:t>KClO</a:t>
            </a:r>
            <a:r>
              <a:rPr lang="en-US" sz="2400" dirty="0"/>
              <a:t>3, </a:t>
            </a:r>
            <a:r>
              <a:rPr lang="ru-RU" dirty="0"/>
              <a:t>массовую долю Меди в </a:t>
            </a:r>
            <a:r>
              <a:rPr lang="en-US" dirty="0"/>
              <a:t>CuSO</a:t>
            </a:r>
            <a:r>
              <a:rPr lang="en-US" sz="2000" dirty="0"/>
              <a:t>4, </a:t>
            </a:r>
            <a:r>
              <a:rPr lang="ru-RU" dirty="0"/>
              <a:t>массовую долю Калия в </a:t>
            </a:r>
            <a:r>
              <a:rPr lang="en-US" dirty="0"/>
              <a:t>K</a:t>
            </a:r>
            <a:r>
              <a:rPr lang="en-US" sz="2000" dirty="0"/>
              <a:t>4</a:t>
            </a:r>
            <a:r>
              <a:rPr lang="en-US" dirty="0"/>
              <a:t>[Fe(CN)</a:t>
            </a:r>
            <a:r>
              <a:rPr lang="en-US" sz="2000" dirty="0"/>
              <a:t>6</a:t>
            </a:r>
            <a:r>
              <a:rPr lang="en-US" dirty="0"/>
              <a:t>]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D5D000-7F00-F8F5-F1F9-C685A6317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60FF732-F444-EA8F-20AE-381490203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7AEC9DE2-0F86-F24B-9A17-C899AB05F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"/>
            <a:ext cx="8458200" cy="64309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84962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картинки\химия формула [преобразованный].png"/>
          <p:cNvPicPr>
            <a:picLocks noChangeAspect="1" noChangeArrowheads="1"/>
          </p:cNvPicPr>
          <p:nvPr/>
        </p:nvPicPr>
        <p:blipFill>
          <a:blip r:embed="rId2" cstate="screen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34" y="962771"/>
            <a:ext cx="4275944" cy="146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9687" y="2768642"/>
          <a:ext cx="2192389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56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название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символ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Порядковый номер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C00000"/>
                          </a:solidFill>
                        </a:rPr>
                        <a:t>35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Подгруппа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Период</a:t>
                      </a:r>
                    </a:p>
                    <a:p>
                      <a:r>
                        <a:rPr lang="ru-RU" sz="1400" dirty="0"/>
                        <a:t>какой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Атомная масса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024558" y="2780032"/>
          <a:ext cx="2192389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56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название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символ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Порядковый номер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C00000"/>
                          </a:solidFill>
                        </a:rPr>
                        <a:t>22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Подгруппа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Период</a:t>
                      </a:r>
                    </a:p>
                    <a:p>
                      <a:r>
                        <a:rPr lang="ru-RU" sz="1400" dirty="0"/>
                        <a:t>какой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Атомная масса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593239" y="2751046"/>
          <a:ext cx="2192389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56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название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символ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Порядковый номер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C00000"/>
                          </a:solidFill>
                        </a:rPr>
                        <a:t>79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Подгруппа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Период</a:t>
                      </a:r>
                    </a:p>
                    <a:p>
                      <a:r>
                        <a:rPr lang="ru-RU" sz="1400" dirty="0"/>
                        <a:t>какой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Атомная масса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42513" y="1381928"/>
            <a:ext cx="4323941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Химический паспорт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98516" y="2248317"/>
            <a:ext cx="11147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Вариант 1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63387" y="2248316"/>
            <a:ext cx="11147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Вариант 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132068" y="2320807"/>
            <a:ext cx="11147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Вариант 3</a:t>
            </a:r>
          </a:p>
        </p:txBody>
      </p:sp>
      <p:sp>
        <p:nvSpPr>
          <p:cNvPr id="12" name="Прямоугольник 5"/>
          <p:cNvSpPr>
            <a:spLocks noChangeArrowheads="1"/>
          </p:cNvSpPr>
          <p:nvPr/>
        </p:nvSpPr>
        <p:spPr bwMode="auto">
          <a:xfrm rot="1399967">
            <a:off x="7830048" y="2466404"/>
            <a:ext cx="22473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entury Schoolbook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entury Schoolbook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entury Schoolbook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entury Schoolbook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entury Schoolbook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entury Schoolbook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entury Schoolbook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entury Schoolbook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entury Schoolbook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ru-RU" sz="3600" dirty="0">
                <a:solidFill>
                  <a:schemeClr val="tx1">
                    <a:lumMod val="85000"/>
                  </a:schemeClr>
                </a:solidFill>
              </a:rPr>
              <a:t>SiO</a:t>
            </a:r>
            <a:r>
              <a:rPr lang="en-US" altLang="ru-RU" sz="3600" baseline="-25000" dirty="0">
                <a:solidFill>
                  <a:schemeClr val="tx1">
                    <a:lumMod val="85000"/>
                  </a:schemeClr>
                </a:solidFill>
              </a:rPr>
              <a:t>2</a:t>
            </a:r>
            <a:endParaRPr lang="ru-RU" altLang="ru-RU" sz="3600" baseline="-250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876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картинки\химия формула [преобразованный].png"/>
          <p:cNvPicPr>
            <a:picLocks noChangeAspect="1" noChangeArrowheads="1"/>
          </p:cNvPicPr>
          <p:nvPr/>
        </p:nvPicPr>
        <p:blipFill>
          <a:blip r:embed="rId2" cstate="screen">
            <a:lum bright="70000" contrast="-7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34" y="962771"/>
            <a:ext cx="4275944" cy="146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9687" y="2768642"/>
          <a:ext cx="2192389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56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название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бром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символ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Br</a:t>
                      </a:r>
                      <a:endParaRPr lang="ru-RU" sz="1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Порядковый номер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C00000"/>
                          </a:solidFill>
                        </a:rPr>
                        <a:t>35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VII</a:t>
                      </a:r>
                      <a:endParaRPr lang="ru-RU" sz="1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Подгруппа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главная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Период</a:t>
                      </a:r>
                    </a:p>
                    <a:p>
                      <a:r>
                        <a:rPr lang="ru-RU" sz="1400" dirty="0"/>
                        <a:t>какой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5</a:t>
                      </a:r>
                    </a:p>
                    <a:p>
                      <a:pPr algn="ctr"/>
                      <a:r>
                        <a:rPr lang="ru-RU" sz="1400" b="1" dirty="0"/>
                        <a:t>большой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Атомная масса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80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024558" y="2780032"/>
          <a:ext cx="2192389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56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название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титан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символ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/>
                        <a:t>Ti</a:t>
                      </a:r>
                      <a:endParaRPr lang="ru-RU" sz="1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Порядковый номер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C00000"/>
                          </a:solidFill>
                        </a:rPr>
                        <a:t>22</a:t>
                      </a:r>
                      <a:endParaRPr lang="ru-RU" sz="1400" b="1" dirty="0">
                        <a:solidFill>
                          <a:srgbClr val="C00000"/>
                        </a:solidFill>
                      </a:endParaRP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/>
                        <a:t>I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ru-RU" sz="1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Подгруппа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побочная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Период</a:t>
                      </a:r>
                    </a:p>
                    <a:p>
                      <a:r>
                        <a:rPr lang="ru-RU" sz="1400" dirty="0"/>
                        <a:t>какой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4</a:t>
                      </a:r>
                    </a:p>
                    <a:p>
                      <a:pPr algn="ctr"/>
                      <a:r>
                        <a:rPr lang="ru-RU" sz="1400" b="1" dirty="0"/>
                        <a:t>большой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Атомная масса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48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593239" y="2751046"/>
          <a:ext cx="2192389" cy="289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67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556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название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цезий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символ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Cs</a:t>
                      </a:r>
                      <a:endParaRPr lang="ru-RU" sz="14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Порядковый номер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rgbClr val="C00000"/>
                          </a:solidFill>
                        </a:rPr>
                        <a:t>55</a:t>
                      </a:r>
                    </a:p>
                  </a:txBody>
                  <a:tcPr marL="68580" marR="68580" marT="34290" marB="3429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kumimoji="0" lang="ru-RU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Подгруппа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главная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dirty="0"/>
                        <a:t>Период</a:t>
                      </a:r>
                    </a:p>
                    <a:p>
                      <a:r>
                        <a:rPr lang="ru-RU" sz="1400" dirty="0"/>
                        <a:t>какой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6</a:t>
                      </a:r>
                    </a:p>
                    <a:p>
                      <a:pPr algn="ctr"/>
                      <a:r>
                        <a:rPr lang="ru-RU" sz="1400" b="1" dirty="0"/>
                        <a:t>большой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ru-RU" sz="1400" dirty="0"/>
                        <a:t>Атомная масса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133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42513" y="1381928"/>
            <a:ext cx="4323941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Химический паспорт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98516" y="2248317"/>
            <a:ext cx="11147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Вариант 1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63387" y="2248316"/>
            <a:ext cx="11147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Вариант 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132068" y="2320807"/>
            <a:ext cx="1114729" cy="34624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Вариант 3</a:t>
            </a:r>
          </a:p>
        </p:txBody>
      </p:sp>
    </p:spTree>
    <p:extLst>
      <p:ext uri="{BB962C8B-B14F-4D97-AF65-F5344CB8AC3E}">
        <p14:creationId xmlns="" xmlns:p14="http://schemas.microsoft.com/office/powerpoint/2010/main" val="213558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331</Words>
  <Application>Microsoft Office PowerPoint</Application>
  <PresentationFormat>Экран (4:3)</PresentationFormat>
  <Paragraphs>149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Массовая доля элемента</vt:lpstr>
      <vt:lpstr>Читаем записи</vt:lpstr>
      <vt:lpstr>Сколько простых и сложных веществ записаны формулами: Fe, NaNО3, S, О2, CuO, О3? </vt:lpstr>
      <vt:lpstr>5. Ar (относительная атомная масса) элемента фосфора равна</vt:lpstr>
      <vt:lpstr>Слайд 5</vt:lpstr>
      <vt:lpstr>Относительная молекулярная масса</vt:lpstr>
      <vt:lpstr>Относительная молекулярная масса</vt:lpstr>
      <vt:lpstr>6. Запишите формулы молекулы. Найдите её относительную молекулярную массу </vt:lpstr>
      <vt:lpstr>7. Запишите формулы молекулы. Найдите её относительную молекулярную массу </vt:lpstr>
      <vt:lpstr>Массовая доля </vt:lpstr>
      <vt:lpstr>Слайд 11</vt:lpstr>
      <vt:lpstr>Слайд 12</vt:lpstr>
      <vt:lpstr>Алгоритм расчета массовой доли элемента</vt:lpstr>
      <vt:lpstr>Расчет массовой доли элемента в молекуле</vt:lpstr>
      <vt:lpstr>Решите расчетные задачи </vt:lpstr>
      <vt:lpstr>ДЗ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Массовая доля элемента</dc:title>
  <cp:lastModifiedBy>next</cp:lastModifiedBy>
  <cp:revision>19</cp:revision>
  <dcterms:modified xsi:type="dcterms:W3CDTF">2024-10-22T06:48:11Z</dcterms:modified>
</cp:coreProperties>
</file>