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61" r:id="rId4"/>
    <p:sldId id="274" r:id="rId5"/>
    <p:sldId id="263" r:id="rId6"/>
    <p:sldId id="264" r:id="rId7"/>
    <p:sldId id="279" r:id="rId8"/>
    <p:sldId id="265" r:id="rId9"/>
    <p:sldId id="266" r:id="rId10"/>
    <p:sldId id="267" r:id="rId11"/>
    <p:sldId id="268" r:id="rId12"/>
    <p:sldId id="278" r:id="rId13"/>
    <p:sldId id="269" r:id="rId14"/>
    <p:sldId id="270" r:id="rId15"/>
    <p:sldId id="271" r:id="rId16"/>
    <p:sldId id="272" r:id="rId17"/>
    <p:sldId id="273" r:id="rId18"/>
    <p:sldId id="281" r:id="rId19"/>
    <p:sldId id="282" r:id="rId20"/>
    <p:sldId id="286" r:id="rId21"/>
    <p:sldId id="284" r:id="rId22"/>
    <p:sldId id="291" r:id="rId23"/>
    <p:sldId id="285" r:id="rId24"/>
    <p:sldId id="289" r:id="rId25"/>
    <p:sldId id="290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6" autoAdjust="0"/>
    <p:restoredTop sz="94660"/>
  </p:normalViewPr>
  <p:slideViewPr>
    <p:cSldViewPr>
      <p:cViewPr varScale="1">
        <p:scale>
          <a:sx n="53" d="100"/>
          <a:sy n="53" d="100"/>
        </p:scale>
        <p:origin x="101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2DD68-AC73-48C0-81C9-83950A2894C2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67335-A76E-40F3-B784-58E61B14D8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55531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309E3-EFED-4120-BA98-3EE3F405C7B3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75FBA-2A33-4BA8-8939-F0274FBC8F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59067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AC195-E054-47C5-B0E9-B0B05ED570CF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95E8A-370C-431C-84C2-6FEE871E20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201739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0445A-B81E-45A0-BD19-434117B948E6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AA803-6738-4B81-B3EE-A6A91C939E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639792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3DA3C-22AA-4FB8-8111-B6619578D799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5A6C0-DEE0-4B03-AD04-AEC5F91421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33965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F67F-899B-4EA5-B7AA-0E208E7D6852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84982-EDCF-46CC-A599-34AC7C3C9F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718557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29C97-CF9E-4457-8342-9E086C1D0B6A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0C5C3-FFCC-4BD4-8839-2AB07CBD4F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62859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2CA22-81E1-4A81-963A-BA6BE96EC665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861CE-B58F-4F10-8A47-F8BA86064C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0875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4560-C718-40E0-B273-3FEF36E8E8A8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A4815-7A8E-49A5-AB39-BFF4DE7D7A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23881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5C226-5747-433D-B692-F3EC0026F21C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699FF-9EF9-4B8B-8A96-53E8375E0C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635509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D6699-5105-4B6E-9626-220BF076189D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92C4D-D1C5-44B3-8CBC-47271B37C9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464242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5368FC-B52F-A556-D656-F070D0865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1B543E3-1E4F-C975-18EB-5D8E805604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0A621A-E29F-7738-0C9C-BDB3D6A46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D2DD68-AC73-48C0-81C9-83950A2894C2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2B92AF9-FA9A-9EEC-BD54-B3CA939C1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0EFA96-8A74-5911-8FEB-747EF41A0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F67335-A76E-40F3-B784-58E61B14D8D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2919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CE29E0-6407-62EA-70C1-8C7CA4DCC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04C988-7967-69C9-6D0A-78D46B195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D64A9A-E7E8-105D-2EDB-264E5E66A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309E3-EFED-4120-BA98-3EE3F405C7B3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C3BB70-D0BB-9B86-6E5F-718568A05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62DACAB-6CAA-C497-AEB1-C5A7604F0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575FBA-2A33-4BA8-8939-F0274FBC8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165460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7657DB-7B59-E0FE-0353-C56F9E9EB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53D961C-EB77-65F2-E941-95756BACA9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0E3A1D-C6A2-A8EC-E5D7-23C45C56D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EAC195-E054-47C5-B0E9-B0B05ED570CF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6E29D5-E9D7-95C6-F21A-68D8A94E6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08757C-BFFA-823D-B83F-A7AA644F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95E8A-370C-431C-84C2-6FEE871E200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15908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82F57-451E-68AB-E771-46B5EE4EA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D08CFE-5668-7E10-443A-5C6B8AAF33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47CBF4C-8A33-5E85-413F-1B176E855E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7AB00B9-111F-4EE7-5A70-CC6FAEB83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70445A-B81E-45A0-BD19-434117B948E6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E4E6A2-704B-5CDB-9A56-8819A632D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45322F-378C-8E26-B53E-82A9752EF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AA803-6738-4B81-B3EE-A6A91C939E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733349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7968DB-EF6A-CA9C-26B5-45DDBED9E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C19F0BC-D9B2-515F-B219-7B637E354E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F1170D6-1C2B-1F37-88F1-49B45BC98C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A8C7ADA-CB0C-770D-E948-21E1977779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AF512FA-9E76-94A6-0D73-362E78DD8A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BDF7810-89F8-E6F5-3019-A8439637D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F3DA3C-22AA-4FB8-8111-B6619578D799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3EC1457-7EE4-1339-2FF4-93FEF8B57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3FBC156-B68D-87E5-1C3C-D1CDC8A48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55A6C0-DEE0-4B03-AD04-AEC5F914213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788519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DA055-630F-91A0-73FA-F02A03D25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6CC26F6-E94E-52DE-C7FE-15CBE738C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C8F67F-899B-4EA5-B7AA-0E208E7D6852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325D7C9-11ED-8BA6-9F50-CBA96CE9D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F3DB7F3-2A06-46CD-C870-DFE34D6D5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B84982-EDCF-46CC-A599-34AC7C3C9F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367089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B7F4669-A11A-173E-8237-FB389F9A4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29C97-CF9E-4457-8342-9E086C1D0B6A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3968115-3DBD-32A8-D6CA-AAAE6FA8D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F4CDEE7-B9E9-2816-D912-4D8921E52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F0C5C3-FFCC-4BD4-8839-2AB07CBD4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302345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6E1B90-0ABB-F841-4E73-72E6CE314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BFA6DF-157C-E154-5A9C-24C72E6EA2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424545F-6702-2B7D-0213-A6E4AE721E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72BE02C-C7BC-5653-94DB-BA603AF25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62CA22-81E1-4A81-963A-BA6BE96EC665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38DE7DC-93F8-4314-6F38-B9CE95A1D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DBEBDF5-75A4-ABA6-1A00-6C59E4C4A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B861CE-B58F-4F10-8A47-F8BA86064CB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995594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077159-F802-A79E-9BA3-2958EEE88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672BE28-A2FD-7D27-2DB7-AEC41660F5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5B1C4A5-A75C-97E4-BD44-35840E55E0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EBA169A-01FC-C291-9706-B2AD9746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7C4560-C718-40E0-B273-3FEF36E8E8A8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FD143E-040B-1CFE-495C-5989FD4E2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02CDA0-837F-CDBA-16F6-B84964E8E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EA4815-7A8E-49A5-AB39-BFF4DE7D7A5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517628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A8E897-04CF-476B-4279-266618A36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2154308-AE65-1C67-E894-43E3FF274E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EA507D-A1B1-D6CC-8D65-9E4DF2DEF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D5C226-5747-433D-B692-F3EC0026F21C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1BBD14-CCD3-E6D0-5568-3E28C31DB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E27E25-496F-EC1E-EBB7-8BCE41105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F699FF-9EF9-4B8B-8A96-53E8375E0CE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795683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AE92F2C-17D9-FE04-A8C6-148C1801D0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FF94F26-0F28-16BE-7B81-B5F225F199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93C2FE-99EC-74BB-2862-F4B3B08BF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6D6699-5105-4B6E-9626-220BF076189D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1CE991-5A3A-1FF4-6B36-F82DB0910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DFAF78-A404-2707-6FDB-AD58FE943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A92C4D-D1C5-44B3-8CBC-47271B37C9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220203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8000">
              <a:srgbClr val="99CCFF"/>
            </a:gs>
            <a:gs pos="36000">
              <a:srgbClr val="9966FF"/>
            </a:gs>
            <a:gs pos="54000">
              <a:srgbClr val="CC99FF"/>
            </a:gs>
            <a:gs pos="75000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A9B3BF-34FF-4740-AF6F-AC9AE7A7D93A}" type="datetimeFigureOut">
              <a:rPr lang="ru-RU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17392A-A347-4AD6-94CF-06F83D1B3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E4C990-11D3-96B4-927B-618527960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8BECC64-C54F-6A0B-83B1-9EC5AD5F26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0303C0-8053-7C53-FFD1-46DE1D69B5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5A9B3BF-34FF-4740-AF6F-AC9AE7A7D93A}" type="datetimeFigureOut">
              <a:rPr lang="ru-RU" smtClean="0"/>
              <a:pPr>
                <a:defRPr/>
              </a:pPr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F00566-063C-3FEF-3D56-1D95C6787D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92A558-06DA-D35E-7F3A-D6ABE0D7A3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17392A-A347-4AD6-94CF-06F83D1B3C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44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75D0B-F502-6497-7DE2-6B8FE3F46E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Количество вещества</a:t>
            </a:r>
            <a:br>
              <a:rPr lang="ru-RU" dirty="0"/>
            </a:br>
            <a:r>
              <a:rPr lang="ru-RU" dirty="0"/>
              <a:t>Моль</a:t>
            </a:r>
            <a:br>
              <a:rPr lang="ru-RU" dirty="0"/>
            </a:br>
            <a:r>
              <a:rPr lang="ru-RU" dirty="0"/>
              <a:t>Молярная масса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264780-838C-EC4D-02D8-FE996B9880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66992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68658"/>
            <a:ext cx="1917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Величина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72755" y="368660"/>
            <a:ext cx="266290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Обозначение </a:t>
            </a:r>
          </a:p>
          <a:p>
            <a:r>
              <a:rPr lang="ru-RU" sz="3200" b="1" dirty="0">
                <a:latin typeface="+mn-lt"/>
              </a:rPr>
              <a:t>величины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44698" y="368657"/>
            <a:ext cx="39078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Единицы измерения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57608"/>
            <a:ext cx="17054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масса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87670" y="1457608"/>
            <a:ext cx="6415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m</a:t>
            </a:r>
            <a:endParaRPr lang="ru-RU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742130" y="1445878"/>
            <a:ext cx="24331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кг, г, мг, 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2402713"/>
            <a:ext cx="18399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объем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5378" y="2402713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V</a:t>
            </a:r>
            <a:endParaRPr lang="ru-RU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877145" y="2402713"/>
            <a:ext cx="23920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л, мл, м</a:t>
            </a:r>
            <a:r>
              <a:rPr lang="ru-RU" sz="4000" b="1" baseline="30000" dirty="0"/>
              <a:t>3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7986" y="3609020"/>
            <a:ext cx="2820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>
                <a:latin typeface="+mn-lt"/>
              </a:rPr>
              <a:t>Как измерить?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545" y="3194648"/>
            <a:ext cx="1530170" cy="1535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animoving.ru/galleryimages/3D/3dpeople/3dsud/596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294" y="3010634"/>
            <a:ext cx="1800200" cy="1781545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13" name="TextBox 12"/>
          <p:cNvSpPr txBox="1"/>
          <p:nvPr/>
        </p:nvSpPr>
        <p:spPr>
          <a:xfrm>
            <a:off x="233940" y="4729987"/>
            <a:ext cx="281846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latin typeface="+mn-lt"/>
              </a:rPr>
              <a:t>количество </a:t>
            </a:r>
          </a:p>
          <a:p>
            <a:r>
              <a:rPr lang="ru-RU" sz="4000" b="1" dirty="0">
                <a:latin typeface="+mn-lt"/>
              </a:rPr>
              <a:t>вещества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11101" y="4729987"/>
            <a:ext cx="5148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latin typeface="+mn-lt"/>
              </a:rPr>
              <a:t>n</a:t>
            </a:r>
            <a:endParaRPr lang="ru-RU" sz="4800" b="1" dirty="0"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74807" y="4839556"/>
            <a:ext cx="1367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моль</a:t>
            </a:r>
            <a:endParaRPr lang="ru-RU" sz="3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229467" y="5407095"/>
            <a:ext cx="36873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(</a:t>
            </a:r>
            <a:r>
              <a:rPr lang="ru-RU" sz="3600" b="1" dirty="0" err="1"/>
              <a:t>кмоль</a:t>
            </a:r>
            <a:r>
              <a:rPr lang="ru-RU" sz="3600" b="1" dirty="0"/>
              <a:t>, </a:t>
            </a:r>
            <a:r>
              <a:rPr lang="ru-RU" sz="3600" b="1" dirty="0" err="1"/>
              <a:t>ммоль</a:t>
            </a:r>
            <a:r>
              <a:rPr lang="ru-RU" sz="36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943070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6"/>
          <p:cNvSpPr txBox="1">
            <a:spLocks/>
          </p:cNvSpPr>
          <p:nvPr/>
        </p:nvSpPr>
        <p:spPr>
          <a:xfrm>
            <a:off x="1785918" y="642918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8322527" cy="6052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8375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530" y="278650"/>
            <a:ext cx="8089138" cy="187743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dirty="0"/>
              <a:t>Один моль – это такое количество вещества, </a:t>
            </a:r>
          </a:p>
          <a:p>
            <a:r>
              <a:rPr lang="ru-RU" sz="2800" b="1" dirty="0"/>
              <a:t>в котором содержится 6 </a:t>
            </a:r>
            <a:r>
              <a:rPr lang="ru-RU" sz="2800" b="1" dirty="0">
                <a:latin typeface="Arial"/>
                <a:cs typeface="Arial"/>
              </a:rPr>
              <a:t>∙ </a:t>
            </a:r>
            <a:r>
              <a:rPr lang="ru-RU" sz="2800" b="1" dirty="0">
                <a:cs typeface="Arial"/>
              </a:rPr>
              <a:t>10</a:t>
            </a:r>
            <a:r>
              <a:rPr lang="ru-RU" sz="2800" b="1" baseline="30000" dirty="0">
                <a:cs typeface="Arial"/>
              </a:rPr>
              <a:t>23</a:t>
            </a:r>
            <a:r>
              <a:rPr lang="ru-RU" sz="2800" b="1" dirty="0">
                <a:cs typeface="Arial"/>
              </a:rPr>
              <a:t> структурных частиц </a:t>
            </a:r>
          </a:p>
          <a:p>
            <a:r>
              <a:rPr lang="ru-RU" sz="2800" b="1" dirty="0">
                <a:cs typeface="Arial"/>
              </a:rPr>
              <a:t>этого вещества(атомов, молекул, ионов)</a:t>
            </a:r>
          </a:p>
          <a:p>
            <a:pPr algn="ctr"/>
            <a:r>
              <a:rPr lang="ru-RU" sz="2800" dirty="0"/>
              <a:t>6,02 * 100000000000000000000000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7294" y="2931635"/>
            <a:ext cx="8397812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/>
              <a:t>Количество вещества определяется числом частиц вещества.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9830" y="3707457"/>
            <a:ext cx="8203528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В 1 моль любого вещества содержится 6 </a:t>
            </a:r>
            <a:r>
              <a:rPr lang="ru-RU" sz="2400" b="1" dirty="0">
                <a:solidFill>
                  <a:srgbClr val="7030A0"/>
                </a:solidFill>
                <a:latin typeface="Arial"/>
                <a:cs typeface="Arial"/>
              </a:rPr>
              <a:t>∙ 10</a:t>
            </a:r>
            <a:r>
              <a:rPr lang="ru-RU" sz="2400" b="1" baseline="30000" dirty="0">
                <a:solidFill>
                  <a:srgbClr val="7030A0"/>
                </a:solidFill>
                <a:latin typeface="Arial"/>
                <a:cs typeface="Arial"/>
              </a:rPr>
              <a:t>23</a:t>
            </a:r>
            <a:r>
              <a:rPr lang="ru-RU" sz="2400" b="1" dirty="0">
                <a:solidFill>
                  <a:srgbClr val="7030A0"/>
                </a:solidFill>
                <a:latin typeface="Arial"/>
                <a:cs typeface="Arial"/>
              </a:rPr>
              <a:t> его частиц.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05" y="3522790"/>
            <a:ext cx="3898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2015" y="4529444"/>
            <a:ext cx="2175596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6 </a:t>
            </a:r>
            <a:r>
              <a:rPr lang="ru-RU" sz="4400" b="1" dirty="0">
                <a:solidFill>
                  <a:srgbClr val="002060"/>
                </a:solidFill>
                <a:latin typeface="Arial"/>
                <a:cs typeface="Arial"/>
              </a:rPr>
              <a:t>∙ 10</a:t>
            </a:r>
            <a:r>
              <a:rPr lang="ru-RU" sz="4400" b="1" baseline="30000" dirty="0">
                <a:solidFill>
                  <a:srgbClr val="002060"/>
                </a:solidFill>
                <a:latin typeface="Arial"/>
                <a:cs typeface="Arial"/>
              </a:rPr>
              <a:t>23</a:t>
            </a:r>
            <a:r>
              <a:rPr lang="ru-RU" sz="44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endParaRPr lang="ru-RU" sz="4400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65053" y="4529444"/>
            <a:ext cx="3387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 - число Авогадро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3534" y="4895288"/>
            <a:ext cx="32971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Обозначается  </a:t>
            </a:r>
            <a:r>
              <a:rPr lang="ru-RU" sz="3200" b="1" dirty="0"/>
              <a:t>-  </a:t>
            </a:r>
            <a:r>
              <a:rPr lang="en-US" sz="3200" b="1" i="1" u="sng" dirty="0"/>
              <a:t>N</a:t>
            </a:r>
            <a:r>
              <a:rPr lang="en-US" sz="3200" b="1" i="1" u="sng" baseline="-25000" dirty="0"/>
              <a:t>a</a:t>
            </a:r>
            <a:endParaRPr lang="ru-RU" sz="3200" b="1" i="1" u="sng" dirty="0"/>
          </a:p>
        </p:txBody>
      </p:sp>
      <p:sp>
        <p:nvSpPr>
          <p:cNvPr id="9" name="TextBox 8"/>
          <p:cNvSpPr txBox="1"/>
          <p:nvPr/>
        </p:nvSpPr>
        <p:spPr>
          <a:xfrm>
            <a:off x="4401474" y="5708498"/>
            <a:ext cx="2250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Измеряется -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43625" y="553080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30896" y="5939330"/>
            <a:ext cx="972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моль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6651834" y="5987820"/>
            <a:ext cx="539770" cy="46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351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 animBg="1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85800" y="152400"/>
            <a:ext cx="6870700" cy="1219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dirty="0">
                <a:solidFill>
                  <a:schemeClr val="folHlink"/>
                </a:solidFill>
              </a:rPr>
              <a:t>Формула для определения числа частиц вещества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856529" y="1763815"/>
            <a:ext cx="7696200" cy="45705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400" dirty="0">
                <a:solidFill>
                  <a:schemeClr val="hlink"/>
                </a:solidFill>
              </a:rPr>
              <a:t>N-</a:t>
            </a:r>
            <a:r>
              <a:rPr lang="ru-RU" sz="4000" dirty="0"/>
              <a:t>число частиц (молекул, атомов и др.)</a:t>
            </a:r>
            <a:endParaRPr lang="en-US" sz="4000" dirty="0"/>
          </a:p>
          <a:p>
            <a:pPr algn="ctr">
              <a:buFontTx/>
              <a:buNone/>
            </a:pPr>
            <a:r>
              <a:rPr lang="en-US" sz="5400" dirty="0">
                <a:solidFill>
                  <a:schemeClr val="hlink"/>
                </a:solidFill>
              </a:rPr>
              <a:t>N=N</a:t>
            </a:r>
            <a:r>
              <a:rPr lang="ru-RU" sz="5400" baseline="-25000" dirty="0">
                <a:solidFill>
                  <a:schemeClr val="hlink"/>
                </a:solidFill>
              </a:rPr>
              <a:t>а</a:t>
            </a:r>
            <a:r>
              <a:rPr lang="en-US" sz="5400" dirty="0">
                <a:solidFill>
                  <a:schemeClr val="hlink"/>
                </a:solidFill>
              </a:rPr>
              <a:t> · n</a:t>
            </a:r>
          </a:p>
          <a:p>
            <a:pPr marL="0" indent="0">
              <a:buNone/>
            </a:pPr>
            <a:r>
              <a:rPr lang="ru-RU" b="1" dirty="0"/>
              <a:t>                               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C2A979B-6100-E35C-14CE-2937B30A2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412" y="4689140"/>
            <a:ext cx="48232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2800" dirty="0"/>
              <a:t>Следовательно</a:t>
            </a:r>
            <a:r>
              <a:rPr lang="ru-RU" sz="3200" dirty="0"/>
              <a:t>, </a:t>
            </a:r>
            <a:r>
              <a:rPr lang="en-US" sz="3200" dirty="0"/>
              <a:t>n</a:t>
            </a:r>
            <a:r>
              <a:rPr lang="ru-RU" sz="3200" dirty="0"/>
              <a:t> = </a:t>
            </a:r>
            <a:r>
              <a:rPr lang="en-US" sz="3200" dirty="0"/>
              <a:t>N</a:t>
            </a:r>
            <a:r>
              <a:rPr lang="ru-RU" sz="3200" dirty="0"/>
              <a:t> / </a:t>
            </a:r>
            <a:r>
              <a:rPr lang="en-US" sz="3200" dirty="0"/>
              <a:t>N</a:t>
            </a:r>
            <a:r>
              <a:rPr lang="en-US" sz="3200" baseline="-25000" dirty="0"/>
              <a:t>A</a:t>
            </a:r>
            <a:endParaRPr lang="ru-RU" sz="3200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489939D-7C16-CF2E-2189-909509A987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2967" y="4689140"/>
            <a:ext cx="25532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dirty="0"/>
              <a:t>и   </a:t>
            </a:r>
            <a:r>
              <a:rPr lang="en-US" sz="3200" dirty="0"/>
              <a:t>N</a:t>
            </a:r>
            <a:r>
              <a:rPr lang="en-US" sz="3200" baseline="-25000" dirty="0"/>
              <a:t>A</a:t>
            </a:r>
            <a:r>
              <a:rPr lang="ru-RU" sz="3200" dirty="0"/>
              <a:t> = </a:t>
            </a:r>
            <a:r>
              <a:rPr lang="en-US" sz="3200" dirty="0"/>
              <a:t>N</a:t>
            </a:r>
            <a:r>
              <a:rPr lang="ru-RU" sz="3200" dirty="0"/>
              <a:t> / </a:t>
            </a:r>
            <a:r>
              <a:rPr lang="en-US" sz="3200" dirty="0"/>
              <a:t>n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6091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993" y="642918"/>
            <a:ext cx="8862453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016605" y="2033845"/>
            <a:ext cx="6870700" cy="19678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4000" b="1" dirty="0">
                <a:solidFill>
                  <a:schemeClr val="folHlink"/>
                </a:solidFill>
              </a:rPr>
              <a:t>Определите число молекул, содержащихся в  2 моль водорода.</a:t>
            </a:r>
            <a:r>
              <a:rPr lang="ru-RU" sz="4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0596928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510" y="11950"/>
            <a:ext cx="8229600" cy="634082"/>
          </a:xfrm>
        </p:spPr>
        <p:txBody>
          <a:bodyPr/>
          <a:lstStyle/>
          <a:p>
            <a:pPr algn="l"/>
            <a:r>
              <a:rPr lang="ru-RU" sz="3600" b="1" dirty="0"/>
              <a:t>Заполните таблицу: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32284"/>
              </p:ext>
            </p:extLst>
          </p:nvPr>
        </p:nvGraphicFramePr>
        <p:xfrm>
          <a:off x="476544" y="998730"/>
          <a:ext cx="7503496" cy="4368872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875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5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5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58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1199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Вещество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Формула вещества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N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n</a:t>
                      </a:r>
                      <a:endParaRPr lang="ru-RU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кислород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3 моль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9196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41829" y="1956665"/>
            <a:ext cx="655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O</a:t>
            </a:r>
            <a:r>
              <a:rPr lang="en-US" sz="3200" b="1" baseline="-25000" dirty="0"/>
              <a:t>2</a:t>
            </a:r>
            <a:endParaRPr lang="ru-RU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481990" y="2018220"/>
            <a:ext cx="1550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18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4418" y="2618910"/>
            <a:ext cx="201074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+mn-lt"/>
              </a:rPr>
              <a:t>углекислый</a:t>
            </a:r>
          </a:p>
          <a:p>
            <a:pPr algn="ctr"/>
            <a:r>
              <a:rPr lang="ru-RU" sz="2800" b="1" dirty="0">
                <a:latin typeface="+mn-lt"/>
              </a:rPr>
              <a:t> газ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82190" y="2753925"/>
            <a:ext cx="1534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+mn-lt"/>
              </a:rPr>
              <a:t>0,5 моль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7153" y="3474005"/>
            <a:ext cx="10400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вода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16155" y="4149080"/>
            <a:ext cx="941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азот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9765" y="4733855"/>
            <a:ext cx="1031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хлор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69090" y="4179857"/>
            <a:ext cx="1534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+mn-lt"/>
              </a:rPr>
              <a:t>0,2 моль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81428" y="3504782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0,6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381428" y="4809270"/>
            <a:ext cx="1550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4</a:t>
            </a:r>
            <a:r>
              <a:rPr lang="en-US" sz="2800" b="1" dirty="0"/>
              <a:t>8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8054700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730593"/>
              </p:ext>
            </p:extLst>
          </p:nvPr>
        </p:nvGraphicFramePr>
        <p:xfrm>
          <a:off x="476545" y="233645"/>
          <a:ext cx="7503496" cy="4368872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875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5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5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58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1199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Вещество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Формула вещества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N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n</a:t>
                      </a:r>
                      <a:endParaRPr lang="ru-RU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кислород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3 моль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9196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1199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12732" y="1223755"/>
            <a:ext cx="655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O</a:t>
            </a:r>
            <a:r>
              <a:rPr lang="en-US" sz="3200" b="1" baseline="-25000" dirty="0"/>
              <a:t>2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431121" y="1254532"/>
            <a:ext cx="1550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18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8503" y="1769040"/>
            <a:ext cx="201074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+mn-lt"/>
              </a:rPr>
              <a:t>углекислый</a:t>
            </a:r>
          </a:p>
          <a:p>
            <a:pPr algn="ctr"/>
            <a:r>
              <a:rPr lang="ru-RU" sz="2800" b="1" dirty="0">
                <a:latin typeface="+mn-lt"/>
              </a:rPr>
              <a:t> газ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64290" y="1952285"/>
            <a:ext cx="1534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+mn-lt"/>
              </a:rPr>
              <a:t>0,5 моль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6653" y="2760830"/>
            <a:ext cx="10400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вода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9765" y="3344672"/>
            <a:ext cx="941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азот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2883" y="4018407"/>
            <a:ext cx="1031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хлор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69090" y="3375449"/>
            <a:ext cx="1534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+mn-lt"/>
              </a:rPr>
              <a:t>0,2 моль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31734" y="2753924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0,6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381428" y="4028002"/>
            <a:ext cx="1550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4</a:t>
            </a:r>
            <a:r>
              <a:rPr lang="en-US" sz="2800" b="1" dirty="0"/>
              <a:t>8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910141" y="1953705"/>
            <a:ext cx="8194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С</a:t>
            </a:r>
            <a:r>
              <a:rPr lang="en-US" sz="3200" b="1" dirty="0">
                <a:latin typeface="+mn-lt"/>
              </a:rPr>
              <a:t>O</a:t>
            </a:r>
            <a:r>
              <a:rPr lang="en-US" sz="3200" b="1" baseline="-25000" dirty="0">
                <a:latin typeface="+mn-lt"/>
              </a:rPr>
              <a:t>2</a:t>
            </a:r>
            <a:endParaRPr lang="ru-RU" sz="3200" b="1" dirty="0"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89301" y="2723147"/>
            <a:ext cx="861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+mn-lt"/>
              </a:rPr>
              <a:t>H</a:t>
            </a:r>
            <a:r>
              <a:rPr lang="en-US" sz="3200" b="1" baseline="-25000" dirty="0">
                <a:latin typeface="+mn-lt"/>
              </a:rPr>
              <a:t>2</a:t>
            </a:r>
            <a:r>
              <a:rPr lang="en-US" sz="3200" b="1" dirty="0">
                <a:latin typeface="+mn-lt"/>
              </a:rPr>
              <a:t>O</a:t>
            </a:r>
            <a:endParaRPr lang="ru-RU" sz="3200" b="1" dirty="0"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12732" y="3345605"/>
            <a:ext cx="644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latin typeface="+mn-lt"/>
              </a:rPr>
              <a:t>N</a:t>
            </a:r>
            <a:r>
              <a:rPr lang="en-US" sz="3600" b="1" baseline="-25000" dirty="0">
                <a:latin typeface="+mn-lt"/>
              </a:rPr>
              <a:t>2</a:t>
            </a:r>
            <a:endParaRPr lang="ru-RU" sz="3600" b="1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98304" y="3991936"/>
            <a:ext cx="6431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+mn-lt"/>
              </a:rPr>
              <a:t>Cl</a:t>
            </a:r>
            <a:r>
              <a:rPr lang="en-US" sz="3200" b="1" baseline="-25000" dirty="0">
                <a:latin typeface="+mn-lt"/>
              </a:rPr>
              <a:t>2</a:t>
            </a:r>
            <a:endParaRPr lang="ru-RU" sz="3200" b="1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02148" y="3991936"/>
            <a:ext cx="1258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+mn-lt"/>
              </a:rPr>
              <a:t>8</a:t>
            </a:r>
            <a:r>
              <a:rPr lang="en-US" sz="2800" b="1" dirty="0">
                <a:latin typeface="+mn-lt"/>
              </a:rPr>
              <a:t> </a:t>
            </a:r>
            <a:r>
              <a:rPr lang="ru-RU" sz="2800" b="1" dirty="0">
                <a:latin typeface="+mn-lt"/>
              </a:rPr>
              <a:t>моль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88719" y="2736394"/>
            <a:ext cx="1534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+mn-lt"/>
              </a:rPr>
              <a:t>0,1 моль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31308" y="2027135"/>
            <a:ext cx="1350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3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333644" y="3406227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1,2 </a:t>
            </a:r>
            <a:r>
              <a:rPr lang="en-US" sz="2800" b="1" dirty="0">
                <a:latin typeface="Arial"/>
                <a:cs typeface="Arial"/>
              </a:rPr>
              <a:t>∙ 10</a:t>
            </a:r>
            <a:r>
              <a:rPr lang="en-US" sz="2800" b="1" baseline="30000" dirty="0">
                <a:latin typeface="Arial"/>
                <a:cs typeface="Arial"/>
              </a:rPr>
              <a:t>23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836585" y="5094185"/>
            <a:ext cx="5954259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Сколько атомов в 3 моль кислорода?</a:t>
            </a:r>
          </a:p>
        </p:txBody>
      </p:sp>
    </p:spTree>
    <p:extLst>
      <p:ext uri="{BB962C8B-B14F-4D97-AF65-F5344CB8AC3E}">
        <p14:creationId xmlns:p14="http://schemas.microsoft.com/office/powerpoint/2010/main" val="3023951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1693" y="323655"/>
            <a:ext cx="6704079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4400" b="1" dirty="0"/>
              <a:t>Молярная масса вещества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1530" y="1223754"/>
            <a:ext cx="5925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Это масса 1 моль вещества.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2505" y="1700744"/>
            <a:ext cx="42530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latin typeface="+mn-lt"/>
              </a:rPr>
              <a:t>Обозначается - </a:t>
            </a:r>
            <a:r>
              <a:rPr lang="ru-RU" sz="5400" b="1" dirty="0">
                <a:latin typeface="+mn-lt"/>
              </a:rPr>
              <a:t>М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801782" y="4096529"/>
            <a:ext cx="2089737" cy="1457097"/>
            <a:chOff x="216717" y="2951024"/>
            <a:chExt cx="2089737" cy="1457097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1621651" y="2951024"/>
              <a:ext cx="684803" cy="1457097"/>
              <a:chOff x="3187089" y="3345283"/>
              <a:chExt cx="684803" cy="1457097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3187089" y="3345283"/>
                <a:ext cx="684803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800" b="1" dirty="0">
                    <a:latin typeface="+mn-lt"/>
                  </a:rPr>
                  <a:t>m</a:t>
                </a:r>
                <a:endParaRPr lang="ru-RU" sz="4800" b="1" dirty="0">
                  <a:latin typeface="+mn-lt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243995" y="3879050"/>
                <a:ext cx="55656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5400" b="1" dirty="0">
                    <a:latin typeface="+mn-lt"/>
                  </a:rPr>
                  <a:t>n</a:t>
                </a:r>
                <a:endParaRPr lang="ru-RU" sz="5400" b="1" dirty="0">
                  <a:latin typeface="+mn-lt"/>
                </a:endParaRPr>
              </a:p>
            </p:txBody>
          </p:sp>
          <p:cxnSp>
            <p:nvCxnSpPr>
              <p:cNvPr id="9" name="Прямая соединительная линия 8"/>
              <p:cNvCxnSpPr/>
              <p:nvPr/>
            </p:nvCxnSpPr>
            <p:spPr>
              <a:xfrm>
                <a:off x="3221850" y="4014065"/>
                <a:ext cx="549997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" name="Прямоугольник 11"/>
            <p:cNvSpPr/>
            <p:nvPr/>
          </p:nvSpPr>
          <p:spPr>
            <a:xfrm>
              <a:off x="216717" y="3038515"/>
              <a:ext cx="990977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7200" b="1" dirty="0">
                  <a:latin typeface="+mn-lt"/>
                </a:rPr>
                <a:t>М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016605" y="3145003"/>
              <a:ext cx="67839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600" dirty="0"/>
                <a:t>=</a:t>
              </a:r>
              <a:endParaRPr lang="ru-RU" sz="6600" dirty="0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7188353" y="4004195"/>
            <a:ext cx="1455848" cy="1549431"/>
            <a:chOff x="3866811" y="2626458"/>
            <a:chExt cx="1455848" cy="1549431"/>
          </a:xfrm>
        </p:grpSpPr>
        <p:sp>
          <p:nvSpPr>
            <p:cNvPr id="22" name="TextBox 21"/>
            <p:cNvSpPr txBox="1"/>
            <p:nvPr/>
          </p:nvSpPr>
          <p:spPr>
            <a:xfrm>
              <a:off x="4249435" y="2626458"/>
              <a:ext cx="45717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b="1" dirty="0">
                  <a:latin typeface="+mn-lt"/>
                </a:rPr>
                <a:t>г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866811" y="3406448"/>
              <a:ext cx="145584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>
                  <a:latin typeface="+mn-lt"/>
                </a:rPr>
                <a:t>моль</a:t>
              </a:r>
            </a:p>
          </p:txBody>
        </p:sp>
        <p:cxnSp>
          <p:nvCxnSpPr>
            <p:cNvPr id="25" name="Прямая соединительная линия 24"/>
            <p:cNvCxnSpPr/>
            <p:nvPr/>
          </p:nvCxnSpPr>
          <p:spPr>
            <a:xfrm>
              <a:off x="4168291" y="3514335"/>
              <a:ext cx="53832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3761910" y="4604360"/>
            <a:ext cx="32839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Измеряется - </a:t>
            </a:r>
          </a:p>
        </p:txBody>
      </p:sp>
    </p:spTree>
    <p:extLst>
      <p:ext uri="{BB962C8B-B14F-4D97-AF65-F5344CB8AC3E}">
        <p14:creationId xmlns:p14="http://schemas.microsoft.com/office/powerpoint/2010/main" val="14224484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482" y="866774"/>
            <a:ext cx="8716489" cy="5491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886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6535" y="638690"/>
            <a:ext cx="7282506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>
                <a:latin typeface="+mn-lt"/>
              </a:rPr>
              <a:t>Молярная масса вещества численно совпадает с его </a:t>
            </a:r>
          </a:p>
          <a:p>
            <a:r>
              <a:rPr lang="ru-RU" sz="2400" b="1" dirty="0">
                <a:latin typeface="+mn-lt"/>
              </a:rPr>
              <a:t>относительной </a:t>
            </a:r>
            <a:r>
              <a:rPr lang="ru-RU" sz="2400" b="1" dirty="0"/>
              <a:t>м</a:t>
            </a:r>
            <a:r>
              <a:rPr lang="ru-RU" sz="2400" b="1" dirty="0">
                <a:latin typeface="+mn-lt"/>
              </a:rPr>
              <a:t>олекулярной массой.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6535" y="1853825"/>
            <a:ext cx="5979201" cy="286232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600" b="1" dirty="0">
                <a:latin typeface="+mn-lt"/>
              </a:rPr>
              <a:t>M(Fe</a:t>
            </a:r>
            <a:r>
              <a:rPr lang="en-US" sz="3600" b="1" baseline="-25000" dirty="0">
                <a:latin typeface="+mn-lt"/>
              </a:rPr>
              <a:t>2</a:t>
            </a:r>
            <a:r>
              <a:rPr lang="en-US" sz="3600" b="1" dirty="0">
                <a:latin typeface="+mn-lt"/>
              </a:rPr>
              <a:t>O</a:t>
            </a:r>
            <a:r>
              <a:rPr lang="en-US" sz="3600" b="1" baseline="-25000" dirty="0">
                <a:latin typeface="+mn-lt"/>
              </a:rPr>
              <a:t>3</a:t>
            </a:r>
            <a:r>
              <a:rPr lang="en-US" sz="3600" b="1" dirty="0">
                <a:latin typeface="+mn-lt"/>
              </a:rPr>
              <a:t>) - </a:t>
            </a:r>
            <a:r>
              <a:rPr lang="ru-RU" sz="3600" b="1" dirty="0">
                <a:latin typeface="+mn-lt"/>
              </a:rPr>
              <a:t>?</a:t>
            </a:r>
          </a:p>
          <a:p>
            <a:endParaRPr lang="ru-RU" sz="3600" b="1" dirty="0">
              <a:latin typeface="+mn-lt"/>
            </a:endParaRPr>
          </a:p>
          <a:p>
            <a:r>
              <a:rPr lang="en-US" sz="3600" b="1" dirty="0" err="1">
                <a:latin typeface="+mn-lt"/>
              </a:rPr>
              <a:t>Mr</a:t>
            </a:r>
            <a:r>
              <a:rPr lang="en-US" sz="3600" b="1" dirty="0">
                <a:latin typeface="+mn-lt"/>
              </a:rPr>
              <a:t>(Fe</a:t>
            </a:r>
            <a:r>
              <a:rPr lang="en-US" sz="3600" b="1" baseline="-25000" dirty="0">
                <a:latin typeface="+mn-lt"/>
              </a:rPr>
              <a:t>2</a:t>
            </a:r>
            <a:r>
              <a:rPr lang="en-US" sz="3600" b="1" dirty="0">
                <a:latin typeface="+mn-lt"/>
              </a:rPr>
              <a:t>O</a:t>
            </a:r>
            <a:r>
              <a:rPr lang="en-US" sz="3600" b="1" baseline="-25000" dirty="0">
                <a:latin typeface="+mn-lt"/>
              </a:rPr>
              <a:t>3</a:t>
            </a:r>
            <a:r>
              <a:rPr lang="en-US" sz="3600" b="1" dirty="0">
                <a:latin typeface="+mn-lt"/>
              </a:rPr>
              <a:t>) = 56*2 + 16*3 = 160</a:t>
            </a:r>
          </a:p>
          <a:p>
            <a:endParaRPr lang="en-US" sz="3600" b="1" dirty="0">
              <a:latin typeface="+mn-lt"/>
            </a:endParaRPr>
          </a:p>
          <a:p>
            <a:r>
              <a:rPr lang="en-US" sz="3600" b="1" dirty="0">
                <a:latin typeface="+mn-lt"/>
              </a:rPr>
              <a:t>M(Fe</a:t>
            </a:r>
            <a:r>
              <a:rPr lang="en-US" sz="3600" b="1" baseline="-25000" dirty="0">
                <a:latin typeface="+mn-lt"/>
              </a:rPr>
              <a:t>2</a:t>
            </a:r>
            <a:r>
              <a:rPr lang="en-US" sz="3600" b="1" dirty="0">
                <a:latin typeface="+mn-lt"/>
              </a:rPr>
              <a:t>O</a:t>
            </a:r>
            <a:r>
              <a:rPr lang="en-US" sz="3600" b="1" baseline="-25000" dirty="0">
                <a:latin typeface="+mn-lt"/>
              </a:rPr>
              <a:t>3</a:t>
            </a:r>
            <a:r>
              <a:rPr lang="en-US" sz="3600" b="1" dirty="0">
                <a:latin typeface="+mn-lt"/>
              </a:rPr>
              <a:t>) = 160 </a:t>
            </a:r>
            <a:r>
              <a:rPr lang="ru-RU" sz="3600" b="1" dirty="0">
                <a:latin typeface="+mn-lt"/>
              </a:rPr>
              <a:t>г</a:t>
            </a:r>
            <a:r>
              <a:rPr lang="en-US" sz="3600" b="1" dirty="0">
                <a:latin typeface="+mn-lt"/>
              </a:rPr>
              <a:t>/</a:t>
            </a:r>
            <a:r>
              <a:rPr lang="ru-RU" sz="3600" b="1" dirty="0">
                <a:latin typeface="+mn-lt"/>
              </a:rPr>
              <a:t>моль</a:t>
            </a:r>
          </a:p>
        </p:txBody>
      </p:sp>
    </p:spTree>
    <p:extLst>
      <p:ext uri="{BB962C8B-B14F-4D97-AF65-F5344CB8AC3E}">
        <p14:creationId xmlns:p14="http://schemas.microsoft.com/office/powerpoint/2010/main" val="283187255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534990" y="4525094"/>
            <a:ext cx="1881568" cy="1303208"/>
            <a:chOff x="341530" y="2951024"/>
            <a:chExt cx="1881568" cy="1303208"/>
          </a:xfrm>
        </p:grpSpPr>
        <p:grpSp>
          <p:nvGrpSpPr>
            <p:cNvPr id="3" name="Группа 2"/>
            <p:cNvGrpSpPr/>
            <p:nvPr/>
          </p:nvGrpSpPr>
          <p:grpSpPr>
            <a:xfrm>
              <a:off x="1621651" y="2951024"/>
              <a:ext cx="601447" cy="1303208"/>
              <a:chOff x="3187089" y="3345283"/>
              <a:chExt cx="601447" cy="1303208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3187089" y="3345283"/>
                <a:ext cx="60144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000" b="1" dirty="0">
                    <a:latin typeface="+mn-lt"/>
                  </a:rPr>
                  <a:t>m</a:t>
                </a:r>
                <a:endParaRPr lang="ru-RU" sz="4000" b="1" dirty="0">
                  <a:latin typeface="+mn-lt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243995" y="3879050"/>
                <a:ext cx="487634" cy="7694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400" b="1" dirty="0">
                    <a:latin typeface="+mn-lt"/>
                  </a:rPr>
                  <a:t>n</a:t>
                </a:r>
                <a:endParaRPr lang="ru-RU" sz="4400" b="1" dirty="0">
                  <a:latin typeface="+mn-lt"/>
                </a:endParaRPr>
              </a:p>
            </p:txBody>
          </p:sp>
          <p:cxnSp>
            <p:nvCxnSpPr>
              <p:cNvPr id="8" name="Прямая соединительная линия 7"/>
              <p:cNvCxnSpPr/>
              <p:nvPr/>
            </p:nvCxnSpPr>
            <p:spPr>
              <a:xfrm>
                <a:off x="3221850" y="4014065"/>
                <a:ext cx="549997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" name="Прямоугольник 3"/>
            <p:cNvSpPr/>
            <p:nvPr/>
          </p:nvSpPr>
          <p:spPr>
            <a:xfrm>
              <a:off x="341530" y="3037506"/>
              <a:ext cx="857927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6000" b="1" dirty="0">
                  <a:latin typeface="+mn-lt"/>
                </a:rPr>
                <a:t>М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016605" y="3145003"/>
              <a:ext cx="58862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/>
                <a:t>=</a:t>
              </a:r>
              <a:endParaRPr lang="ru-RU" sz="54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448547" y="5858624"/>
            <a:ext cx="11801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latin typeface="+mn-lt"/>
              </a:rPr>
              <a:t>m = </a:t>
            </a:r>
            <a:endParaRPr lang="ru-RU" sz="4400" b="1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1790" y="328335"/>
            <a:ext cx="10246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latin typeface="+mn-lt"/>
              </a:rPr>
              <a:t>n = </a:t>
            </a:r>
            <a:endParaRPr lang="ru-RU" sz="4400" b="1" dirty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50187" y="5797555"/>
            <a:ext cx="12186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>
                <a:latin typeface="+mn-lt"/>
              </a:rPr>
              <a:t>M</a:t>
            </a:r>
            <a:r>
              <a:rPr lang="en-US" sz="4800" b="1" dirty="0" err="1">
                <a:latin typeface="Arial"/>
                <a:cs typeface="Arial"/>
              </a:rPr>
              <a:t>∙</a:t>
            </a:r>
            <a:r>
              <a:rPr lang="en-US" sz="4800" b="1" dirty="0" err="1">
                <a:latin typeface="+mn-lt"/>
              </a:rPr>
              <a:t>n</a:t>
            </a:r>
            <a:endParaRPr lang="ru-RU" sz="4800" b="1" dirty="0">
              <a:latin typeface="+mn-lt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3697852" y="134188"/>
            <a:ext cx="723275" cy="1215717"/>
            <a:chOff x="4119287" y="3834045"/>
            <a:chExt cx="723275" cy="1215717"/>
          </a:xfrm>
        </p:grpSpPr>
        <p:sp>
          <p:nvSpPr>
            <p:cNvPr id="12" name="TextBox 11"/>
            <p:cNvSpPr txBox="1"/>
            <p:nvPr/>
          </p:nvSpPr>
          <p:spPr>
            <a:xfrm>
              <a:off x="4166955" y="3834045"/>
              <a:ext cx="59503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/>
                <a:t>m</a:t>
              </a:r>
              <a:endParaRPr lang="ru-RU" sz="36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119287" y="4218765"/>
              <a:ext cx="72327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b="1" dirty="0">
                  <a:latin typeface="+mn-lt"/>
                </a:rPr>
                <a:t>M</a:t>
              </a:r>
              <a:endParaRPr lang="ru-RU" sz="4800" b="1" dirty="0">
                <a:latin typeface="+mn-lt"/>
              </a:endParaRP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4166955" y="4374105"/>
              <a:ext cx="62794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4">
            <a:extLst>
              <a:ext uri="{FF2B5EF4-FFF2-40B4-BE49-F238E27FC236}">
                <a16:creationId xmlns:a16="http://schemas.microsoft.com/office/drawing/2014/main" id="{780EEC21-D15E-C4EF-1C67-B229E9B13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1415" y="1481060"/>
            <a:ext cx="767717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3600" dirty="0"/>
              <a:t>n – </a:t>
            </a:r>
            <a:r>
              <a:rPr lang="ru-RU" sz="3600" dirty="0"/>
              <a:t>количество вещества</a:t>
            </a:r>
          </a:p>
          <a:p>
            <a:r>
              <a:rPr lang="en-US" sz="3600" dirty="0"/>
              <a:t>m – </a:t>
            </a:r>
            <a:r>
              <a:rPr lang="ru-RU" sz="3600" dirty="0"/>
              <a:t>масса вещества</a:t>
            </a:r>
          </a:p>
          <a:p>
            <a:r>
              <a:rPr lang="en-US" sz="3600" dirty="0"/>
              <a:t>M</a:t>
            </a:r>
            <a:r>
              <a:rPr lang="ru-RU" sz="3600" dirty="0"/>
              <a:t> – молярная масса вещества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5F8E43E4-91C7-0E87-D15C-8EE59B344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9537" y="3642983"/>
            <a:ext cx="4071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ru-RU" sz="4000" dirty="0"/>
              <a:t>следовательно</a:t>
            </a:r>
          </a:p>
        </p:txBody>
      </p:sp>
    </p:spTree>
    <p:extLst>
      <p:ext uri="{BB962C8B-B14F-4D97-AF65-F5344CB8AC3E}">
        <p14:creationId xmlns:p14="http://schemas.microsoft.com/office/powerpoint/2010/main" val="42159939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4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>
                <a:alpha val="38000"/>
              </a:srgbClr>
            </a:gs>
            <a:gs pos="18000">
              <a:srgbClr val="99CCFF"/>
            </a:gs>
            <a:gs pos="36000">
              <a:srgbClr val="9966FF"/>
            </a:gs>
            <a:gs pos="54000">
              <a:srgbClr val="CC99FF"/>
            </a:gs>
            <a:gs pos="75000">
              <a:srgbClr val="99CCFF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540" y="50050"/>
            <a:ext cx="83100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+mn-lt"/>
              </a:rPr>
              <a:t>Решим задачу:</a:t>
            </a:r>
          </a:p>
          <a:p>
            <a:r>
              <a:rPr lang="ru-RU" sz="3200" b="1" dirty="0">
                <a:latin typeface="+mn-lt"/>
              </a:rPr>
              <a:t>Какую массу имеют 5 моль углекислого газа?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741" y="1264113"/>
            <a:ext cx="25469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Дано:</a:t>
            </a:r>
          </a:p>
          <a:p>
            <a:r>
              <a:rPr lang="en-US" sz="2400" b="1" dirty="0"/>
              <a:t>n(CO</a:t>
            </a:r>
            <a:r>
              <a:rPr lang="en-US" sz="2400" b="1" baseline="-25000" dirty="0"/>
              <a:t>2</a:t>
            </a:r>
            <a:r>
              <a:rPr lang="en-US" sz="2400" b="1" dirty="0"/>
              <a:t>) = 5 </a:t>
            </a:r>
            <a:r>
              <a:rPr lang="ru-RU" sz="2400" b="1" dirty="0"/>
              <a:t>моль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-22455" y="1307522"/>
            <a:ext cx="2565285" cy="1575175"/>
            <a:chOff x="3356865" y="2213865"/>
            <a:chExt cx="2565285" cy="1575175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3356865" y="3068960"/>
              <a:ext cx="256528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>
              <a:off x="5922150" y="2213865"/>
              <a:ext cx="0" cy="157517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/>
          <p:cNvSpPr txBox="1"/>
          <p:nvPr/>
        </p:nvSpPr>
        <p:spPr>
          <a:xfrm>
            <a:off x="116504" y="2303875"/>
            <a:ext cx="1954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m(CO</a:t>
            </a:r>
            <a:r>
              <a:rPr lang="en-US" sz="2800" b="1" baseline="-25000" dirty="0"/>
              <a:t>2</a:t>
            </a:r>
            <a:r>
              <a:rPr lang="en-US" sz="2800" b="1" dirty="0"/>
              <a:t>) - </a:t>
            </a:r>
            <a:r>
              <a:rPr lang="ru-RU" sz="2800" b="1" dirty="0"/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72780" y="1126934"/>
            <a:ext cx="1873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Решение: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2780901" y="1650154"/>
            <a:ext cx="1656083" cy="1242869"/>
            <a:chOff x="341530" y="2951024"/>
            <a:chExt cx="1881568" cy="1303208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1621651" y="2951024"/>
              <a:ext cx="601447" cy="1303208"/>
              <a:chOff x="3187089" y="3345283"/>
              <a:chExt cx="601447" cy="130320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3187089" y="3345283"/>
                <a:ext cx="60144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000" b="1" dirty="0">
                    <a:latin typeface="+mn-lt"/>
                  </a:rPr>
                  <a:t>m</a:t>
                </a:r>
                <a:endParaRPr lang="ru-RU" sz="4000" b="1" dirty="0">
                  <a:latin typeface="+mn-lt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3243995" y="3879050"/>
                <a:ext cx="487634" cy="7694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400" b="1" dirty="0">
                    <a:latin typeface="+mn-lt"/>
                  </a:rPr>
                  <a:t>n</a:t>
                </a:r>
                <a:endParaRPr lang="ru-RU" sz="4400" b="1" dirty="0">
                  <a:latin typeface="+mn-lt"/>
                </a:endParaRPr>
              </a:p>
            </p:txBody>
          </p:sp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3221850" y="4014065"/>
                <a:ext cx="549997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Прямоугольник 13"/>
            <p:cNvSpPr/>
            <p:nvPr/>
          </p:nvSpPr>
          <p:spPr>
            <a:xfrm>
              <a:off x="341530" y="3037506"/>
              <a:ext cx="857927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6000" b="1" dirty="0">
                  <a:latin typeface="+mn-lt"/>
                </a:rPr>
                <a:t>М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16605" y="3145003"/>
              <a:ext cx="588623" cy="923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/>
                <a:t>=</a:t>
              </a:r>
              <a:endParaRPr lang="ru-RU" sz="5400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5112060" y="1875261"/>
            <a:ext cx="2273469" cy="830997"/>
            <a:chOff x="5112060" y="1875261"/>
            <a:chExt cx="2273469" cy="830997"/>
          </a:xfrm>
        </p:grpSpPr>
        <p:sp>
          <p:nvSpPr>
            <p:cNvPr id="19" name="TextBox 18"/>
            <p:cNvSpPr txBox="1"/>
            <p:nvPr/>
          </p:nvSpPr>
          <p:spPr>
            <a:xfrm>
              <a:off x="5112060" y="1875261"/>
              <a:ext cx="118013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b="1" dirty="0">
                  <a:latin typeface="+mn-lt"/>
                </a:rPr>
                <a:t>m = </a:t>
              </a:r>
              <a:endParaRPr lang="ru-RU" sz="4400" b="1" dirty="0">
                <a:latin typeface="+mn-lt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166926" y="1875261"/>
              <a:ext cx="121860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b="1" dirty="0" err="1">
                  <a:latin typeface="+mn-lt"/>
                </a:rPr>
                <a:t>M</a:t>
              </a:r>
              <a:r>
                <a:rPr lang="en-US" sz="4800" b="1" dirty="0" err="1">
                  <a:latin typeface="Arial"/>
                  <a:cs typeface="Arial"/>
                </a:rPr>
                <a:t>∙</a:t>
              </a:r>
              <a:r>
                <a:rPr lang="en-US" sz="4800" b="1" dirty="0" err="1">
                  <a:latin typeface="+mn-lt"/>
                </a:rPr>
                <a:t>n</a:t>
              </a:r>
              <a:endParaRPr lang="ru-RU" sz="4800" b="1" dirty="0">
                <a:latin typeface="+mn-lt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681790" y="3080395"/>
            <a:ext cx="5334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M(CO</a:t>
            </a:r>
            <a:r>
              <a:rPr lang="en-US" sz="2800" b="1" baseline="-25000" dirty="0"/>
              <a:t>2</a:t>
            </a:r>
            <a:r>
              <a:rPr lang="en-US" sz="2800" b="1" dirty="0"/>
              <a:t>) = 12 + 16*2 = 44</a:t>
            </a:r>
            <a:r>
              <a:rPr lang="ru-RU" sz="2800" b="1" dirty="0"/>
              <a:t>г</a:t>
            </a:r>
            <a:r>
              <a:rPr lang="en-US" sz="2800" b="1" dirty="0"/>
              <a:t>/</a:t>
            </a:r>
            <a:r>
              <a:rPr lang="ru-RU" sz="2800" b="1" dirty="0"/>
              <a:t>моль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0629" y="3744035"/>
            <a:ext cx="6311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m(CO</a:t>
            </a:r>
            <a:r>
              <a:rPr lang="en-US" sz="2800" b="1" baseline="-25000" dirty="0"/>
              <a:t>2</a:t>
            </a:r>
            <a:r>
              <a:rPr lang="en-US" sz="2800" b="1" dirty="0"/>
              <a:t>) = 44</a:t>
            </a:r>
            <a:r>
              <a:rPr lang="ru-RU" sz="2800" b="1" dirty="0"/>
              <a:t> г</a:t>
            </a:r>
            <a:r>
              <a:rPr lang="en-US" sz="2800" b="1" dirty="0"/>
              <a:t>/</a:t>
            </a:r>
            <a:r>
              <a:rPr lang="ru-RU" sz="2800" b="1" dirty="0"/>
              <a:t>моль * 5 моль = 220 г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3299" y="4779150"/>
            <a:ext cx="3937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Ответ: </a:t>
            </a:r>
            <a:r>
              <a:rPr lang="en-US" sz="2800" b="1" dirty="0"/>
              <a:t>m(CO</a:t>
            </a:r>
            <a:r>
              <a:rPr lang="en-US" sz="2800" b="1" baseline="-25000" dirty="0"/>
              <a:t>2</a:t>
            </a:r>
            <a:r>
              <a:rPr lang="en-US" sz="2800" b="1" dirty="0"/>
              <a:t>) = 220</a:t>
            </a:r>
            <a:r>
              <a:rPr lang="ru-RU" sz="2800" b="1" dirty="0"/>
              <a:t> г</a:t>
            </a:r>
          </a:p>
        </p:txBody>
      </p:sp>
    </p:spTree>
    <p:extLst>
      <p:ext uri="{BB962C8B-B14F-4D97-AF65-F5344CB8AC3E}">
        <p14:creationId xmlns:p14="http://schemas.microsoft.com/office/powerpoint/2010/main" val="11261140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21" grpId="0"/>
      <p:bldP spid="22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6515" y="368660"/>
            <a:ext cx="7047570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b="1" dirty="0"/>
              <a:t>Имеется 585 г поваренной соли (</a:t>
            </a:r>
            <a:r>
              <a:rPr lang="en-US" sz="2000" b="1" dirty="0" err="1"/>
              <a:t>NaCl</a:t>
            </a:r>
            <a:r>
              <a:rPr lang="en-US" sz="2000" b="1" dirty="0"/>
              <a:t>).</a:t>
            </a:r>
            <a:r>
              <a:rPr lang="ru-RU" sz="2000" b="1" dirty="0"/>
              <a:t> Сколько моль </a:t>
            </a:r>
          </a:p>
          <a:p>
            <a:r>
              <a:rPr lang="ru-RU" sz="2000" b="1" dirty="0"/>
              <a:t>это составляет?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32340" y="537937"/>
            <a:ext cx="1441677" cy="5232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10 моль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6515" y="1932220"/>
            <a:ext cx="601767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/>
              <a:t>Какую массу имеют 2,5 моль мела </a:t>
            </a:r>
            <a:r>
              <a:rPr lang="en-US" sz="2400" b="1" dirty="0"/>
              <a:t>(CaCO</a:t>
            </a:r>
            <a:r>
              <a:rPr lang="en-US" sz="2400" b="1" baseline="-25000" dirty="0"/>
              <a:t>3</a:t>
            </a:r>
            <a:r>
              <a:rPr lang="en-US" sz="2400" b="1" dirty="0"/>
              <a:t>)</a:t>
            </a:r>
            <a:r>
              <a:rPr lang="ru-RU" sz="2400" b="1" dirty="0"/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22350" y="1932220"/>
            <a:ext cx="941283" cy="5232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250 г</a:t>
            </a:r>
          </a:p>
        </p:txBody>
      </p:sp>
    </p:spTree>
    <p:extLst>
      <p:ext uri="{BB962C8B-B14F-4D97-AF65-F5344CB8AC3E}">
        <p14:creationId xmlns:p14="http://schemas.microsoft.com/office/powerpoint/2010/main" val="3965471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245" y="-23192"/>
            <a:ext cx="3193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Домашнее задание: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952074"/>
              </p:ext>
            </p:extLst>
          </p:nvPr>
        </p:nvGraphicFramePr>
        <p:xfrm>
          <a:off x="431540" y="773704"/>
          <a:ext cx="8370930" cy="5680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2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02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0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44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Вещество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Формула вещества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n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M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N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Серная</a:t>
                      </a:r>
                      <a:r>
                        <a:rPr lang="ru-RU" sz="2800" b="1" baseline="0" dirty="0"/>
                        <a:t> кислота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/>
                        <a:t>H</a:t>
                      </a:r>
                      <a:r>
                        <a:rPr lang="en-US" sz="3200" b="1" baseline="-25000" dirty="0"/>
                        <a:t>2</a:t>
                      </a:r>
                      <a:r>
                        <a:rPr lang="en-US" sz="3200" b="1" baseline="0" dirty="0"/>
                        <a:t>SO</a:t>
                      </a:r>
                      <a:r>
                        <a:rPr lang="en-US" sz="3200" b="1" baseline="-25000" dirty="0"/>
                        <a:t>4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/>
                        <a:t>2 </a:t>
                      </a:r>
                      <a:r>
                        <a:rPr lang="ru-RU" sz="3200" b="1" dirty="0"/>
                        <a:t>моль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Глюкоза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/>
                        <a:t>C</a:t>
                      </a:r>
                      <a:r>
                        <a:rPr lang="en-US" sz="3200" b="1" baseline="-25000" dirty="0"/>
                        <a:t>6</a:t>
                      </a:r>
                      <a:r>
                        <a:rPr lang="en-US" sz="3200" b="1" baseline="0" dirty="0"/>
                        <a:t>H</a:t>
                      </a:r>
                      <a:r>
                        <a:rPr lang="en-US" sz="3200" b="1" baseline="-25000" dirty="0"/>
                        <a:t>12</a:t>
                      </a:r>
                      <a:r>
                        <a:rPr lang="en-US" sz="3200" b="1" baseline="0" dirty="0"/>
                        <a:t>O</a:t>
                      </a:r>
                      <a:r>
                        <a:rPr lang="en-US" sz="3200" b="1" baseline="-25000" dirty="0"/>
                        <a:t>6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/>
                        <a:t>2*10</a:t>
                      </a:r>
                      <a:r>
                        <a:rPr lang="ru-RU" sz="3200" b="1" baseline="30000" dirty="0"/>
                        <a:t>23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Озон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/>
                        <a:t>3,04*10</a:t>
                      </a:r>
                      <a:r>
                        <a:rPr lang="ru-RU" sz="3200" b="1" baseline="30000" dirty="0"/>
                        <a:t>23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Сернистый газ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/>
                        <a:t>3*10</a:t>
                      </a:r>
                      <a:r>
                        <a:rPr lang="ru-RU" sz="3200" b="1" baseline="30000" dirty="0"/>
                        <a:t>23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Магний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/>
                        <a:t>6 моль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Бром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/>
                        <a:t>12*10</a:t>
                      </a:r>
                      <a:r>
                        <a:rPr lang="ru-RU" sz="3200" b="1" baseline="30000" dirty="0"/>
                        <a:t>23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Мел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/>
                        <a:t>0,4 моль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41730" y="368660"/>
            <a:ext cx="682007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/>
              <a:t>Выучить наизусть формулы и заполнить таблицу:</a:t>
            </a:r>
          </a:p>
        </p:txBody>
      </p:sp>
    </p:spTree>
    <p:extLst>
      <p:ext uri="{BB962C8B-B14F-4D97-AF65-F5344CB8AC3E}">
        <p14:creationId xmlns:p14="http://schemas.microsoft.com/office/powerpoint/2010/main" val="2621039741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77813" y="476250"/>
            <a:ext cx="87757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tabLst>
                <a:tab pos="676275" algn="l"/>
              </a:tabLst>
            </a:pP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Задача 1.</a:t>
            </a:r>
          </a:p>
          <a:p>
            <a:pPr algn="ctr">
              <a:tabLst>
                <a:tab pos="676275" algn="l"/>
              </a:tabLst>
            </a:pP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Найти массу 24 ∙10</a:t>
            </a:r>
            <a:r>
              <a:rPr lang="ru-RU" sz="4000" baseline="30000" dirty="0">
                <a:solidFill>
                  <a:schemeClr val="tx1">
                    <a:lumMod val="95000"/>
                  </a:schemeClr>
                </a:solidFill>
              </a:rPr>
              <a:t>23</a:t>
            </a: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 молекул озона.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39700" y="2888940"/>
            <a:ext cx="8864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tabLst>
                <a:tab pos="676275" algn="l"/>
              </a:tabLst>
            </a:pP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Задача 2.</a:t>
            </a:r>
          </a:p>
          <a:p>
            <a:pPr algn="ctr">
              <a:tabLst>
                <a:tab pos="676275" algn="l"/>
              </a:tabLst>
            </a:pP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Сколько молекул содержится в 111г </a:t>
            </a:r>
          </a:p>
          <a:p>
            <a:pPr algn="ctr">
              <a:tabLst>
                <a:tab pos="676275" algn="l"/>
              </a:tabLst>
            </a:pPr>
            <a:r>
              <a:rPr lang="ru-RU" sz="4000" dirty="0" err="1">
                <a:solidFill>
                  <a:schemeClr val="tx1">
                    <a:lumMod val="95000"/>
                  </a:schemeClr>
                </a:solidFill>
              </a:rPr>
              <a:t>гидроксида</a:t>
            </a: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 кальция </a:t>
            </a:r>
            <a:r>
              <a:rPr lang="en-US" sz="4000" dirty="0">
                <a:solidFill>
                  <a:schemeClr val="tx1">
                    <a:lumMod val="95000"/>
                  </a:schemeClr>
                </a:solidFill>
              </a:rPr>
              <a:t>Ca</a:t>
            </a: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en-US" sz="4000" dirty="0">
                <a:solidFill>
                  <a:schemeClr val="tx1">
                    <a:lumMod val="95000"/>
                  </a:schemeClr>
                </a:solidFill>
              </a:rPr>
              <a:t>OH</a:t>
            </a: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)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</a:rPr>
              <a:t>2</a:t>
            </a:r>
            <a:r>
              <a:rPr lang="ru-RU" sz="4000" dirty="0">
                <a:solidFill>
                  <a:schemeClr val="tx1">
                    <a:lumMod val="95000"/>
                  </a:schemeClr>
                </a:solidFill>
              </a:rPr>
              <a:t>?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0" y="664024"/>
            <a:ext cx="853244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42900" indent="-342900">
              <a:tabLst>
                <a:tab pos="676275" algn="l"/>
              </a:tabLst>
            </a:pPr>
            <a:r>
              <a:rPr lang="ru-RU" sz="3000" dirty="0">
                <a:solidFill>
                  <a:schemeClr val="tx1">
                    <a:lumMod val="95000"/>
                  </a:schemeClr>
                </a:solidFill>
              </a:rPr>
              <a:t>1. Сколько молекул кислорода содержится в 2 моль его? Какую массу будет иметь это количество кислорода?</a:t>
            </a:r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1" y="2906323"/>
            <a:ext cx="874846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tabLst>
                <a:tab pos="676275" algn="l"/>
              </a:tabLst>
            </a:pPr>
            <a:r>
              <a:rPr lang="ru-RU" sz="3000" dirty="0">
                <a:solidFill>
                  <a:schemeClr val="tx1">
                    <a:lumMod val="95000"/>
                  </a:schemeClr>
                </a:solidFill>
              </a:rPr>
              <a:t>2. Какую массу имеют 5 </a:t>
            </a:r>
            <a:r>
              <a:rPr lang="ru-RU" sz="3000" dirty="0" err="1">
                <a:solidFill>
                  <a:schemeClr val="tx1">
                    <a:lumMod val="95000"/>
                  </a:schemeClr>
                </a:solidFill>
              </a:rPr>
              <a:t>кмоль</a:t>
            </a:r>
            <a:r>
              <a:rPr lang="ru-RU" sz="3000" dirty="0">
                <a:solidFill>
                  <a:schemeClr val="tx1">
                    <a:lumMod val="95000"/>
                  </a:schemeClr>
                </a:solidFill>
              </a:rPr>
              <a:t> водорода?</a:t>
            </a:r>
          </a:p>
          <a:p>
            <a:pPr>
              <a:tabLst>
                <a:tab pos="676275" algn="l"/>
              </a:tabLst>
            </a:pPr>
            <a:r>
              <a:rPr lang="ru-RU" sz="3000" dirty="0">
                <a:solidFill>
                  <a:schemeClr val="tx1">
                    <a:lumMod val="95000"/>
                  </a:schemeClr>
                </a:solidFill>
              </a:rPr>
              <a:t> Сколько молекул водорода содержится в этом его количестве?</a:t>
            </a:r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0" y="4676001"/>
            <a:ext cx="70823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676275" algn="l"/>
              </a:tabLst>
            </a:pPr>
            <a:r>
              <a:rPr lang="ru-RU" sz="3000" dirty="0">
                <a:solidFill>
                  <a:schemeClr val="tx1">
                    <a:lumMod val="95000"/>
                  </a:schemeClr>
                </a:solidFill>
              </a:rPr>
              <a:t>3. Сколько весят 3∙10</a:t>
            </a:r>
            <a:r>
              <a:rPr lang="ru-RU" sz="3000" baseline="30000" dirty="0">
                <a:solidFill>
                  <a:schemeClr val="tx1">
                    <a:lumMod val="95000"/>
                  </a:schemeClr>
                </a:solidFill>
              </a:rPr>
              <a:t>20</a:t>
            </a:r>
            <a:r>
              <a:rPr lang="ru-RU" sz="3000" dirty="0">
                <a:solidFill>
                  <a:schemeClr val="tx1">
                    <a:lumMod val="95000"/>
                  </a:schemeClr>
                </a:solidFill>
              </a:rPr>
              <a:t> молекул воды?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61446" grpId="0"/>
      <p:bldP spid="614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varson.ru/images/Himia_jpeg_big/1-09.jpg"/>
          <p:cNvPicPr>
            <a:picLocks noChangeAspect="1" noChangeArrowheads="1"/>
          </p:cNvPicPr>
          <p:nvPr/>
        </p:nvPicPr>
        <p:blipFill>
          <a:blip r:embed="rId2" cstate="print"/>
          <a:srcRect l="2500" t="36481" r="2999" b="55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066800"/>
          </a:xfrm>
        </p:spPr>
        <p:txBody>
          <a:bodyPr/>
          <a:lstStyle/>
          <a:p>
            <a:r>
              <a:rPr lang="ru-RU" dirty="0"/>
              <a:t>Решить задачи 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736"/>
            <a:ext cx="8401080" cy="5145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/>
              <a:t>Задача 1. </a:t>
            </a:r>
            <a:r>
              <a:rPr lang="ru-RU" sz="3200" dirty="0"/>
              <a:t>Рассчитайте, какой объем занимают 5 моль аммиака (н. у.).</a:t>
            </a:r>
          </a:p>
          <a:p>
            <a:pPr>
              <a:buNone/>
            </a:pPr>
            <a:r>
              <a:rPr lang="ru-RU" sz="3200" b="1" dirty="0"/>
              <a:t>Задача 2. </a:t>
            </a:r>
            <a:r>
              <a:rPr lang="ru-RU" sz="3200" dirty="0"/>
              <a:t>Рассчитайте, какой объем при нормальных условиях займет оксид углерода(IV) массой 5,6 г.</a:t>
            </a:r>
          </a:p>
          <a:p>
            <a:pPr>
              <a:buNone/>
            </a:pPr>
            <a:r>
              <a:rPr lang="ru-RU" sz="3200" b="1" dirty="0"/>
              <a:t>Задача 3. </a:t>
            </a:r>
            <a:r>
              <a:rPr lang="ru-RU" sz="3200" dirty="0"/>
              <a:t>Определите массу 5 л аммиака (н. у.). Какое количество вещества аммиака заключено в этом объеме?</a:t>
            </a:r>
          </a:p>
          <a:p>
            <a:pPr>
              <a:buNone/>
            </a:pPr>
            <a:r>
              <a:rPr lang="ru-RU" sz="3200" b="1" dirty="0"/>
              <a:t>Задача 4. </a:t>
            </a:r>
            <a:r>
              <a:rPr lang="ru-RU" sz="3200" dirty="0"/>
              <a:t>Определите, какой объем занимают 1,204 · 10</a:t>
            </a:r>
            <a:r>
              <a:rPr lang="ru-RU" sz="3200" baseline="30000" dirty="0"/>
              <a:t>23</a:t>
            </a:r>
            <a:r>
              <a:rPr lang="ru-RU" sz="3200" dirty="0"/>
              <a:t> молекул кислорода (н. у.).</a:t>
            </a:r>
          </a:p>
        </p:txBody>
      </p:sp>
    </p:spTree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DD980B-B726-461C-BDD6-03C7C4713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E1D159-0DDD-41EC-9772-7C6E33FEE8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20C077-D8DC-4D71-8F38-AE96D3275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9758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0"/>
          <a:ext cx="8964488" cy="6384594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4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567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Формула</a:t>
                      </a:r>
                      <a:endParaRPr lang="ru-RU" sz="3600" dirty="0"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Относит. Молекул. масса (</a:t>
                      </a:r>
                      <a:r>
                        <a:rPr lang="ru-RU" sz="2000" b="1" dirty="0" err="1">
                          <a:latin typeface="Century" pitchFamily="18" charset="0"/>
                          <a:ea typeface="Times New Roman"/>
                        </a:rPr>
                        <a:t>Mr</a:t>
                      </a: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)</a:t>
                      </a:r>
                      <a:endParaRPr lang="ru-RU" sz="3600" dirty="0"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Количество вещества (</a:t>
                      </a:r>
                      <a:r>
                        <a:rPr lang="ru-RU" sz="2000" b="1" dirty="0" err="1">
                          <a:latin typeface="Century" pitchFamily="18" charset="0"/>
                          <a:ea typeface="Times New Roman"/>
                        </a:rPr>
                        <a:t>n</a:t>
                      </a: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, моль)</a:t>
                      </a:r>
                      <a:endParaRPr lang="ru-RU" sz="3600" dirty="0"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Молярная масса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(М, г/моль)</a:t>
                      </a:r>
                      <a:endParaRPr lang="ru-RU" sz="3600" dirty="0"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Масса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(</a:t>
                      </a:r>
                      <a:r>
                        <a:rPr lang="ru-RU" sz="2000" b="1" dirty="0" err="1">
                          <a:latin typeface="Century" pitchFamily="18" charset="0"/>
                          <a:ea typeface="Times New Roman"/>
                        </a:rPr>
                        <a:t>m</a:t>
                      </a: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, грамм)</a:t>
                      </a:r>
                      <a:endParaRPr lang="ru-RU" sz="3600" dirty="0"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latin typeface="Century" pitchFamily="18" charset="0"/>
                          <a:ea typeface="Times New Roman"/>
                        </a:rPr>
                        <a:t>Количество частиц (N)</a:t>
                      </a:r>
                      <a:endParaRPr lang="ru-RU" sz="3600" dirty="0"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6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b="1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H</a:t>
                      </a:r>
                      <a:r>
                        <a:rPr lang="ru-RU" sz="3600" b="1" baseline="-25000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2</a:t>
                      </a:r>
                      <a:r>
                        <a:rPr lang="ru-RU" sz="3600" b="1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O</a:t>
                      </a:r>
                      <a:endParaRPr lang="ru-RU" sz="5400" b="1" dirty="0"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18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1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18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18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>
                          <a:latin typeface="Arial"/>
                          <a:ea typeface="Times New Roman"/>
                        </a:rPr>
                        <a:t>6,02∙10</a:t>
                      </a:r>
                      <a:r>
                        <a:rPr lang="ru-RU" sz="2400" b="1" i="1" baseline="30000" dirty="0">
                          <a:latin typeface="Arial"/>
                          <a:ea typeface="Times New Roman"/>
                        </a:rPr>
                        <a:t>23</a:t>
                      </a:r>
                      <a:endParaRPr lang="ru-RU" sz="4000" b="1" i="1" dirty="0"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96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b="1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CO</a:t>
                      </a:r>
                      <a:r>
                        <a:rPr lang="ru-RU" sz="3600" b="1" baseline="-25000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2</a:t>
                      </a:r>
                      <a:endParaRPr lang="ru-RU" sz="5400" b="1" dirty="0"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44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2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>
                          <a:latin typeface="Arial"/>
                          <a:ea typeface="Times New Roman"/>
                        </a:rPr>
                        <a:t> </a:t>
                      </a:r>
                      <a:endParaRPr lang="ru-RU" sz="3600" b="1" i="1"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96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b="1" dirty="0" err="1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NaCl</a:t>
                      </a:r>
                      <a:endParaRPr lang="ru-RU" sz="5400" b="1" dirty="0"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3,74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>
                          <a:latin typeface="Arial"/>
                          <a:ea typeface="Times New Roman"/>
                        </a:rPr>
                        <a:t> </a:t>
                      </a:r>
                      <a:endParaRPr lang="ru-RU" sz="3600" b="1" i="1"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6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b="1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CH</a:t>
                      </a:r>
                      <a:r>
                        <a:rPr lang="ru-RU" sz="3600" b="1" baseline="-25000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4</a:t>
                      </a:r>
                      <a:endParaRPr lang="ru-RU" sz="5400" b="1" dirty="0"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2,83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latin typeface="Arial"/>
                          <a:ea typeface="Times New Roman"/>
                        </a:rPr>
                        <a:t> </a:t>
                      </a:r>
                      <a:endParaRPr lang="ru-RU" sz="3600" b="1" i="1" dirty="0"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96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b="1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H</a:t>
                      </a:r>
                      <a:r>
                        <a:rPr lang="ru-RU" sz="3600" b="1" baseline="-25000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2</a:t>
                      </a:r>
                      <a:endParaRPr lang="ru-RU" sz="5400" b="1" dirty="0"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>
                          <a:latin typeface="Arial"/>
                          <a:ea typeface="Times New Roman"/>
                        </a:rPr>
                        <a:t>12,04∙10</a:t>
                      </a:r>
                      <a:r>
                        <a:rPr lang="ru-RU" sz="2400" b="1" i="1" baseline="30000" dirty="0">
                          <a:latin typeface="Arial"/>
                          <a:ea typeface="Times New Roman"/>
                        </a:rPr>
                        <a:t>23</a:t>
                      </a:r>
                      <a:endParaRPr lang="ru-RU" sz="4000" b="1" i="1" dirty="0"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96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b="1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NH</a:t>
                      </a:r>
                      <a:r>
                        <a:rPr lang="ru-RU" sz="3600" b="1" baseline="-25000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3</a:t>
                      </a:r>
                      <a:endParaRPr lang="ru-RU" sz="5400" b="1" dirty="0"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5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latin typeface="Arial"/>
                          <a:ea typeface="Times New Roman"/>
                        </a:rPr>
                        <a:t> </a:t>
                      </a:r>
                      <a:endParaRPr lang="ru-RU" sz="3600" b="1" i="1" dirty="0"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96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b="1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O</a:t>
                      </a:r>
                      <a:r>
                        <a:rPr lang="ru-RU" sz="3600" b="1" baseline="-25000" dirty="0">
                          <a:solidFill>
                            <a:srgbClr val="8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" pitchFamily="18" charset="0"/>
                          <a:ea typeface="Times New Roman"/>
                        </a:rPr>
                        <a:t>2</a:t>
                      </a:r>
                      <a:endParaRPr lang="ru-RU" sz="5400" b="1" dirty="0">
                        <a:solidFill>
                          <a:srgbClr val="8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" pitchFamily="18" charset="0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1 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32</a:t>
                      </a:r>
                      <a:endParaRPr lang="ru-RU" sz="4800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  <a:ea typeface="Times New Roman"/>
                        </a:rPr>
                        <a:t> </a:t>
                      </a:r>
                      <a:endParaRPr lang="ru-RU" sz="4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latin typeface="Arial"/>
                          <a:ea typeface="Times New Roman"/>
                        </a:rPr>
                        <a:t> </a:t>
                      </a:r>
                      <a:endParaRPr lang="ru-RU" sz="3600" b="1" i="1" dirty="0">
                        <a:latin typeface="Times New Roman"/>
                        <a:ea typeface="Calibri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332656"/>
            <a:ext cx="8385175" cy="330919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800" dirty="0">
                <a:latin typeface="Arial" pitchFamily="34" charset="0"/>
              </a:rPr>
              <a:t>Решить задачи: </a:t>
            </a:r>
            <a:br>
              <a:rPr lang="ru-RU" sz="2800" dirty="0">
                <a:latin typeface="Arial" pitchFamily="34" charset="0"/>
              </a:rPr>
            </a:br>
            <a:endParaRPr lang="ru-RU" sz="2800" dirty="0">
              <a:latin typeface="Arial" pitchFamily="34" charset="0"/>
            </a:endParaRPr>
          </a:p>
        </p:txBody>
      </p:sp>
      <p:sp>
        <p:nvSpPr>
          <p:cNvPr id="399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528" y="692697"/>
            <a:ext cx="8820472" cy="5403304"/>
          </a:xfrm>
        </p:spPr>
        <p:txBody>
          <a:bodyPr>
            <a:normAutofit/>
          </a:bodyPr>
          <a:lstStyle/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ru-RU" sz="3200" b="1" dirty="0">
                <a:solidFill>
                  <a:srgbClr val="FF0000"/>
                </a:solidFill>
                <a:latin typeface="Century Schoolbook" pitchFamily="18" charset="0"/>
              </a:rPr>
              <a:t>Определить массу молекулы аммиака (</a:t>
            </a:r>
            <a:r>
              <a:rPr lang="en-US" sz="3200" b="1" dirty="0">
                <a:solidFill>
                  <a:srgbClr val="FF0000"/>
                </a:solidFill>
                <a:latin typeface="Century Schoolbook" pitchFamily="18" charset="0"/>
              </a:rPr>
              <a:t>NH</a:t>
            </a:r>
            <a:r>
              <a:rPr lang="ru-RU" sz="3200" b="1" baseline="-25000" dirty="0">
                <a:solidFill>
                  <a:srgbClr val="FF0000"/>
                </a:solidFill>
                <a:latin typeface="Century Schoolbook" pitchFamily="18" charset="0"/>
              </a:rPr>
              <a:t>3</a:t>
            </a:r>
            <a:r>
              <a:rPr lang="ru-RU" sz="3200" b="1" dirty="0">
                <a:solidFill>
                  <a:srgbClr val="FF0000"/>
                </a:solidFill>
                <a:latin typeface="Century Schoolbook" pitchFamily="18" charset="0"/>
              </a:rPr>
              <a:t>)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ru-RU" sz="3200" b="1" dirty="0">
                <a:latin typeface="Century Schoolbook" pitchFamily="18" charset="0"/>
              </a:rPr>
              <a:t>Сколько молекул содержится в кислороде массой 0,16кг?   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ru-RU" sz="3200" b="1" dirty="0">
                <a:solidFill>
                  <a:srgbClr val="FF0000"/>
                </a:solidFill>
                <a:latin typeface="Century Schoolbook" pitchFamily="18" charset="0"/>
              </a:rPr>
              <a:t>Какой объём занимают 100 моль ртути? 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ru-RU" sz="3200" b="1" dirty="0">
                <a:latin typeface="Century Schoolbook" pitchFamily="18" charset="0"/>
              </a:rPr>
              <a:t>Найти число атомов в алюминиевом предмете массой 135г.   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r>
              <a:rPr lang="ru-RU" sz="3200" b="1" dirty="0">
                <a:solidFill>
                  <a:srgbClr val="FF0000"/>
                </a:solidFill>
                <a:latin typeface="Century Schoolbook" pitchFamily="18" charset="0"/>
              </a:rPr>
              <a:t>Подсчитать число молекул, содержащихся 1 кг углекислого газа; найти массу одной молекулы.     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395288" y="404813"/>
            <a:ext cx="85693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tabLst>
                <a:tab pos="342900" algn="l"/>
              </a:tabLst>
            </a:pPr>
            <a:r>
              <a:rPr lang="ru-RU" sz="2400" b="1" dirty="0">
                <a:solidFill>
                  <a:srgbClr val="CC0000"/>
                </a:solidFill>
                <a:latin typeface="Arial Black" pitchFamily="34" charset="0"/>
                <a:cs typeface="Times New Roman" pitchFamily="18" charset="0"/>
              </a:rPr>
              <a:t>Реши задания своего варианта .  </a:t>
            </a:r>
            <a:endParaRPr lang="ru-RU" sz="2400" b="1" dirty="0">
              <a:solidFill>
                <a:srgbClr val="CC0000"/>
              </a:solidFill>
              <a:latin typeface="Arial Black" pitchFamily="34" charset="0"/>
            </a:endParaRPr>
          </a:p>
        </p:txBody>
      </p:sp>
      <p:graphicFrame>
        <p:nvGraphicFramePr>
          <p:cNvPr id="9263" name="Group 47"/>
          <p:cNvGraphicFramePr>
            <a:graphicFrameLocks noGrp="1"/>
          </p:cNvGraphicFramePr>
          <p:nvPr/>
        </p:nvGraphicFramePr>
        <p:xfrm>
          <a:off x="428596" y="1000109"/>
          <a:ext cx="8429684" cy="5385770"/>
        </p:xfrm>
        <a:graphic>
          <a:graphicData uri="http://schemas.openxmlformats.org/drawingml/2006/table">
            <a:tbl>
              <a:tblPr/>
              <a:tblGrid>
                <a:gridCol w="4330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054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Вариант 1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CC00CC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1" i="1" u="none" strike="noStrike" cap="none" normalizeH="0" baseline="0">
                          <a:ln>
                            <a:noFill/>
                          </a:ln>
                          <a:solidFill>
                            <a:srgbClr val="CC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Вариант 2</a:t>
                      </a:r>
                      <a:endParaRPr kumimoji="0" lang="ru-RU" sz="2600" b="0" i="0" u="none" strike="noStrike" cap="none" normalizeH="0" baseline="0">
                        <a:ln>
                          <a:noFill/>
                        </a:ln>
                        <a:solidFill>
                          <a:srgbClr val="CC00CC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23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1-й уровень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Найдите количество вещества сульфата алюминия </a:t>
                      </a:r>
                      <a:r>
                        <a:rPr kumimoji="0" lang="en-US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</a:t>
                      </a:r>
                      <a:r>
                        <a:rPr kumimoji="0" lang="ru-RU" sz="2600" b="0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en-US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kumimoji="0" lang="ru-RU" sz="2600" b="0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kumimoji="0" lang="ru-RU" sz="2600" b="0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массой 34,2 г.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1-й уровень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Найдите количество вещества карбоната кальция </a:t>
                      </a:r>
                      <a:r>
                        <a:rPr kumimoji="0" lang="en-US" sz="2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CaCO</a:t>
                      </a:r>
                      <a:r>
                        <a:rPr kumimoji="0" lang="ru-RU" sz="2600" b="0" i="1" u="none" strike="noStrike" cap="none" normalizeH="0" baseline="-3000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sz="2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массой 25 г.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290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2-й уровень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Найдите объем (н.у.), число молекул для 132 г оксида углерода (</a:t>
                      </a:r>
                      <a:r>
                        <a:rPr kumimoji="0" lang="en-US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СО</a:t>
                      </a:r>
                      <a:r>
                        <a:rPr kumimoji="0" lang="ru-RU" sz="2600" b="0" i="0" u="none" strike="noStrike" cap="none" normalizeH="0" baseline="-3000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2-й уровень</a:t>
                      </a:r>
                      <a:endParaRPr kumimoji="0" lang="ru-RU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Найдите объем (н.у.), число молекул для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342900" algn="l"/>
                        </a:tabLst>
                      </a:pPr>
                      <a:r>
                        <a:rPr kumimoji="0" lang="ru-RU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15 г </a:t>
                      </a:r>
                      <a:r>
                        <a:rPr kumimoji="0" lang="en-US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NO.</a:t>
                      </a:r>
                      <a:endParaRPr kumimoji="0" lang="en-US" sz="2600" b="0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819</Words>
  <Application>Microsoft Office PowerPoint</Application>
  <PresentationFormat>Экран (4:3)</PresentationFormat>
  <Paragraphs>236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Arial</vt:lpstr>
      <vt:lpstr>Arial Black</vt:lpstr>
      <vt:lpstr>Calibri</vt:lpstr>
      <vt:lpstr>Calibri Light</vt:lpstr>
      <vt:lpstr>Century</vt:lpstr>
      <vt:lpstr>Century Schoolbook</vt:lpstr>
      <vt:lpstr>Times New Roman</vt:lpstr>
      <vt:lpstr>Wingdings</vt:lpstr>
      <vt:lpstr>Тема Office</vt:lpstr>
      <vt:lpstr>1_Тема Office</vt:lpstr>
      <vt:lpstr>Количество вещества Моль Молярная масса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Заполните таблицу: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Решить задачи :</vt:lpstr>
      <vt:lpstr>Презентация PowerPoint</vt:lpstr>
      <vt:lpstr>Презентация PowerPoint</vt:lpstr>
      <vt:lpstr>Решить задачи:  </vt:lpstr>
      <vt:lpstr>Презентация PowerPoint</vt:lpstr>
    </vt:vector>
  </TitlesOfParts>
  <Company>ГОУ СОШ№518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Инженер</dc:creator>
  <cp:lastModifiedBy>комар</cp:lastModifiedBy>
  <cp:revision>35</cp:revision>
  <dcterms:created xsi:type="dcterms:W3CDTF">2014-03-03T12:31:03Z</dcterms:created>
  <dcterms:modified xsi:type="dcterms:W3CDTF">2024-11-20T07:31:02Z</dcterms:modified>
</cp:coreProperties>
</file>