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notesMasterIdLst>
    <p:notesMasterId r:id="rId13"/>
  </p:notesMasterIdLst>
  <p:sldIdLst>
    <p:sldId id="267" r:id="rId2"/>
    <p:sldId id="312" r:id="rId3"/>
    <p:sldId id="313" r:id="rId4"/>
    <p:sldId id="310" r:id="rId5"/>
    <p:sldId id="314" r:id="rId6"/>
    <p:sldId id="319" r:id="rId7"/>
    <p:sldId id="321" r:id="rId8"/>
    <p:sldId id="322" r:id="rId9"/>
    <p:sldId id="315" r:id="rId10"/>
    <p:sldId id="280" r:id="rId11"/>
    <p:sldId id="311" r:id="rId1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4"/>
      <p:bold r:id="rId15"/>
      <p:italic r:id="rId16"/>
      <p:boldItalic r:id="rId17"/>
    </p:embeddedFont>
    <p:embeddedFont>
      <p:font typeface="Comic Sans MS" panose="030F0702030302020204" pitchFamily="66" charset="0"/>
      <p:regular r:id="rId18"/>
      <p:bold r:id="rId19"/>
      <p:italic r:id="rId20"/>
      <p:boldItalic r:id="rId21"/>
    </p:embeddedFont>
    <p:embeddedFont>
      <p:font typeface="Arial Rounded MT Bold" panose="020F0704030504030204" pitchFamily="34" charset="0"/>
      <p:regular r:id="rId22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C4B58"/>
    <a:srgbClr val="173E49"/>
    <a:srgbClr val="18414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42" autoAdjust="0"/>
    <p:restoredTop sz="94660"/>
  </p:normalViewPr>
  <p:slideViewPr>
    <p:cSldViewPr>
      <p:cViewPr varScale="1">
        <p:scale>
          <a:sx n="81" d="100"/>
          <a:sy n="81" d="100"/>
        </p:scale>
        <p:origin x="-192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font" Target="fonts/font5.fntdata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font" Target="fonts/font8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font" Target="fonts/font9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C33A1EF-2969-4DCA-A537-4F3C48BB4707}" type="datetimeFigureOut">
              <a:rPr lang="ru-RU" smtClean="0"/>
              <a:t>31.10.2024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0454AF-14EC-4514-A494-6A3DE71C32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47255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0454AF-14EC-4514-A494-6A3DE71C3202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740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0454AF-14EC-4514-A494-6A3DE71C3202}" type="slidenum">
              <a:rPr lang="ru-RU" smtClean="0">
                <a:solidFill>
                  <a:prstClr val="black"/>
                </a:solidFill>
              </a:rPr>
              <a:pPr/>
              <a:t>6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740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0454AF-14EC-4514-A494-6A3DE71C3202}" type="slidenum">
              <a:rPr lang="ru-RU" smtClean="0">
                <a:solidFill>
                  <a:prstClr val="black"/>
                </a:solidFill>
              </a:rPr>
              <a:pPr/>
              <a:t>7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740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accent5">
                    <a:lumMod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dirty="0" smtClean="0"/>
              <a:t>Образец подзаголовка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68C4FF4-6EE1-4A76-9B8F-B2F594D6C874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31.10.2024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BF7A747-1B53-4B3F-B8D2-D8AB0E128148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5">
                    <a:lumMod val="50000"/>
                  </a:schemeClr>
                </a:solidFill>
              </a:defRPr>
            </a:lvl1pPr>
            <a:lvl2pPr>
              <a:defRPr>
                <a:solidFill>
                  <a:schemeClr val="accent5">
                    <a:lumMod val="50000"/>
                  </a:schemeClr>
                </a:solidFill>
              </a:defRPr>
            </a:lvl2pPr>
            <a:lvl3pPr>
              <a:defRPr>
                <a:solidFill>
                  <a:schemeClr val="accent5">
                    <a:lumMod val="50000"/>
                  </a:schemeClr>
                </a:solidFill>
              </a:defRPr>
            </a:lvl3pPr>
            <a:lvl4pPr>
              <a:defRPr>
                <a:solidFill>
                  <a:schemeClr val="accent5">
                    <a:lumMod val="50000"/>
                  </a:schemeClr>
                </a:solidFill>
              </a:defRPr>
            </a:lvl4pPr>
            <a:lvl5pPr>
              <a:defRPr>
                <a:solidFill>
                  <a:schemeClr val="accent5">
                    <a:lumMod val="50000"/>
                  </a:schemeClr>
                </a:solidFill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accent5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accent5">
                    <a:lumMod val="50000"/>
                  </a:schemeClr>
                </a:solidFill>
              </a:defRPr>
            </a:lvl1pPr>
            <a:lvl2pPr>
              <a:defRPr sz="2400">
                <a:solidFill>
                  <a:schemeClr val="accent5">
                    <a:lumMod val="50000"/>
                  </a:schemeClr>
                </a:solidFill>
              </a:defRPr>
            </a:lvl2pPr>
            <a:lvl3pPr>
              <a:defRPr sz="2000">
                <a:solidFill>
                  <a:schemeClr val="accent5">
                    <a:lumMod val="50000"/>
                  </a:schemeClr>
                </a:solidFill>
              </a:defRPr>
            </a:lvl3pPr>
            <a:lvl4pPr>
              <a:defRPr sz="1800">
                <a:solidFill>
                  <a:schemeClr val="accent5">
                    <a:lumMod val="50000"/>
                  </a:schemeClr>
                </a:solidFill>
              </a:defRPr>
            </a:lvl4pPr>
            <a:lvl5pPr>
              <a:defRPr sz="1800">
                <a:solidFill>
                  <a:schemeClr val="accent5">
                    <a:lumMod val="50000"/>
                  </a:schemeClr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accent5">
                    <a:lumMod val="50000"/>
                  </a:schemeClr>
                </a:solidFill>
              </a:defRPr>
            </a:lvl1pPr>
            <a:lvl2pPr>
              <a:defRPr sz="2400">
                <a:solidFill>
                  <a:schemeClr val="accent5">
                    <a:lumMod val="50000"/>
                  </a:schemeClr>
                </a:solidFill>
              </a:defRPr>
            </a:lvl2pPr>
            <a:lvl3pPr>
              <a:defRPr sz="2000">
                <a:solidFill>
                  <a:schemeClr val="accent5">
                    <a:lumMod val="50000"/>
                  </a:schemeClr>
                </a:solidFill>
              </a:defRPr>
            </a:lvl3pPr>
            <a:lvl4pPr>
              <a:defRPr sz="1800">
                <a:solidFill>
                  <a:schemeClr val="accent5">
                    <a:lumMod val="50000"/>
                  </a:schemeClr>
                </a:solidFill>
              </a:defRPr>
            </a:lvl4pPr>
            <a:lvl5pPr>
              <a:defRPr sz="1800">
                <a:solidFill>
                  <a:schemeClr val="accent5">
                    <a:lumMod val="50000"/>
                  </a:schemeClr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solidFill>
                  <a:schemeClr val="accent5">
                    <a:lumMod val="5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accent5">
                    <a:lumMod val="50000"/>
                  </a:schemeClr>
                </a:solidFill>
              </a:defRPr>
            </a:lvl1pPr>
            <a:lvl2pPr>
              <a:defRPr sz="2000">
                <a:solidFill>
                  <a:schemeClr val="accent5">
                    <a:lumMod val="50000"/>
                  </a:schemeClr>
                </a:solidFill>
              </a:defRPr>
            </a:lvl2pPr>
            <a:lvl3pPr>
              <a:defRPr sz="1800">
                <a:solidFill>
                  <a:schemeClr val="accent5">
                    <a:lumMod val="50000"/>
                  </a:schemeClr>
                </a:solidFill>
              </a:defRPr>
            </a:lvl3pPr>
            <a:lvl4pPr>
              <a:defRPr sz="1600">
                <a:solidFill>
                  <a:schemeClr val="accent5">
                    <a:lumMod val="50000"/>
                  </a:schemeClr>
                </a:solidFill>
              </a:defRPr>
            </a:lvl4pPr>
            <a:lvl5pPr>
              <a:defRPr sz="1600">
                <a:solidFill>
                  <a:schemeClr val="accent5">
                    <a:lumMod val="50000"/>
                  </a:schemeClr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solidFill>
                  <a:schemeClr val="accent5">
                    <a:lumMod val="5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accent5">
                    <a:lumMod val="50000"/>
                  </a:schemeClr>
                </a:solidFill>
              </a:defRPr>
            </a:lvl1pPr>
            <a:lvl2pPr>
              <a:defRPr sz="2000">
                <a:solidFill>
                  <a:schemeClr val="accent5">
                    <a:lumMod val="50000"/>
                  </a:schemeClr>
                </a:solidFill>
              </a:defRPr>
            </a:lvl2pPr>
            <a:lvl3pPr>
              <a:defRPr sz="1800">
                <a:solidFill>
                  <a:schemeClr val="accent5">
                    <a:lumMod val="50000"/>
                  </a:schemeClr>
                </a:solidFill>
              </a:defRPr>
            </a:lvl3pPr>
            <a:lvl4pPr>
              <a:defRPr sz="1600">
                <a:solidFill>
                  <a:schemeClr val="accent5">
                    <a:lumMod val="50000"/>
                  </a:schemeClr>
                </a:solidFill>
              </a:defRPr>
            </a:lvl4pPr>
            <a:lvl5pPr>
              <a:defRPr sz="1600">
                <a:solidFill>
                  <a:schemeClr val="accent5">
                    <a:lumMod val="50000"/>
                  </a:schemeClr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>
                <a:solidFill>
                  <a:schemeClr val="accent5">
                    <a:lumMod val="50000"/>
                  </a:schemeClr>
                </a:solidFill>
              </a:defRPr>
            </a:lvl1pPr>
            <a:lvl2pPr>
              <a:defRPr sz="2800">
                <a:solidFill>
                  <a:schemeClr val="accent5">
                    <a:lumMod val="50000"/>
                  </a:schemeClr>
                </a:solidFill>
              </a:defRPr>
            </a:lvl2pPr>
            <a:lvl3pPr>
              <a:defRPr sz="2400">
                <a:solidFill>
                  <a:schemeClr val="accent5">
                    <a:lumMod val="50000"/>
                  </a:schemeClr>
                </a:solidFill>
              </a:defRPr>
            </a:lvl3pPr>
            <a:lvl4pPr>
              <a:defRPr sz="2000">
                <a:solidFill>
                  <a:schemeClr val="accent5">
                    <a:lumMod val="50000"/>
                  </a:schemeClr>
                </a:solidFill>
              </a:defRPr>
            </a:lvl4pPr>
            <a:lvl5pPr>
              <a:defRPr sz="2000">
                <a:solidFill>
                  <a:schemeClr val="accent5">
                    <a:lumMod val="50000"/>
                  </a:schemeClr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accent5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3200">
                <a:solidFill>
                  <a:schemeClr val="accent5">
                    <a:lumMod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accent5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>
            <a:lvl1pPr>
              <a:defRPr>
                <a:solidFill>
                  <a:schemeClr val="accent5">
                    <a:lumMod val="50000"/>
                  </a:schemeClr>
                </a:solidFill>
              </a:defRPr>
            </a:lvl1pPr>
            <a:lvl2pPr>
              <a:defRPr>
                <a:solidFill>
                  <a:schemeClr val="accent5">
                    <a:lumMod val="50000"/>
                  </a:schemeClr>
                </a:solidFill>
              </a:defRPr>
            </a:lvl2pPr>
            <a:lvl3pPr>
              <a:defRPr>
                <a:solidFill>
                  <a:schemeClr val="accent5">
                    <a:lumMod val="50000"/>
                  </a:schemeClr>
                </a:solidFill>
              </a:defRPr>
            </a:lvl3pPr>
            <a:lvl4pPr>
              <a:defRPr>
                <a:solidFill>
                  <a:schemeClr val="accent5">
                    <a:lumMod val="50000"/>
                  </a:schemeClr>
                </a:solidFill>
              </a:defRPr>
            </a:lvl4pPr>
            <a:lvl5pPr>
              <a:defRPr>
                <a:solidFill>
                  <a:schemeClr val="accent5">
                    <a:lumMod val="50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>
            <a:lvl1pPr>
              <a:defRPr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>
            <a:lvl1pPr>
              <a:defRPr>
                <a:solidFill>
                  <a:schemeClr val="accent5">
                    <a:lumMod val="50000"/>
                  </a:schemeClr>
                </a:solidFill>
              </a:defRPr>
            </a:lvl1pPr>
            <a:lvl2pPr>
              <a:defRPr>
                <a:solidFill>
                  <a:schemeClr val="accent5">
                    <a:lumMod val="50000"/>
                  </a:schemeClr>
                </a:solidFill>
              </a:defRPr>
            </a:lvl2pPr>
            <a:lvl3pPr>
              <a:defRPr>
                <a:solidFill>
                  <a:schemeClr val="accent5">
                    <a:lumMod val="50000"/>
                  </a:schemeClr>
                </a:solidFill>
              </a:defRPr>
            </a:lvl3pPr>
            <a:lvl4pPr>
              <a:defRPr>
                <a:solidFill>
                  <a:schemeClr val="accent5">
                    <a:lumMod val="50000"/>
                  </a:schemeClr>
                </a:solidFill>
              </a:defRPr>
            </a:lvl4pPr>
            <a:lvl5pPr>
              <a:defRPr>
                <a:solidFill>
                  <a:schemeClr val="accent5">
                    <a:lumMod val="50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hyperlink" Target="https://ru.freepik.com/premium-vector/happy-cute-little-kids-boy-and-girl-study-with-teacher_6854095.htm" TargetMode="External"/><Relationship Id="rId13" Type="http://schemas.openxmlformats.org/officeDocument/2006/relationships/hyperlink" Target="https://zen.yandex.ru/media/repetitor_ch/uchitel-vkliuchaet-videourok-i-nichego-ne-obiasniaet-potom-my-pishem-test-5d957fae5d6c4b00ae54b306" TargetMode="External"/><Relationship Id="rId18" Type="http://schemas.openxmlformats.org/officeDocument/2006/relationships/hyperlink" Target="http://&#1075;&#1080;&#1084;&#1085;&#1072;&#1079;&#1080;&#1103;18.&#1088;&#1092;/pravila-povedeniya" TargetMode="External"/><Relationship Id="rId26" Type="http://schemas.openxmlformats.org/officeDocument/2006/relationships/image" Target="../media/image7.png"/><Relationship Id="rId3" Type="http://schemas.openxmlformats.org/officeDocument/2006/relationships/hyperlink" Target="https://nsportal.ru/lpp/2014/06/obobshchenie-opyta-po-teme-nestandartnye-formy-proverki-domashnego-zadaniya" TargetMode="External"/><Relationship Id="rId21" Type="http://schemas.openxmlformats.org/officeDocument/2006/relationships/hyperlink" Target="https://ru.freepik.com/premium-vector/children-sitting-at-school-desk-and-hand-up-to-answer-pupil-raising-hand-in-class_8690040.htm" TargetMode="External"/><Relationship Id="rId7" Type="http://schemas.openxmlformats.org/officeDocument/2006/relationships/hyperlink" Target="https://ru.freepik.com/premium-vector/happy-cute-little-kids-boy-and-girl-study-with-teacher_6854070.htm" TargetMode="External"/><Relationship Id="rId12" Type="http://schemas.openxmlformats.org/officeDocument/2006/relationships/hyperlink" Target="https://www.istockphoto.com/ru/%D0%B2%D0%B5%D0%BA%D1%82%D0%BE%D1%80%D0%BD%D0%B0%D1%8F/cartoon-school-kids-with-chalkboard-gm1173486501-325959006" TargetMode="External"/><Relationship Id="rId17" Type="http://schemas.openxmlformats.org/officeDocument/2006/relationships/hyperlink" Target="http://nachalo4ka.ru/shkolnyie-kartinki-assorti-dlya-prezentatsiy/pervaya-uchitelnitsa-u-doski/" TargetMode="External"/><Relationship Id="rId25" Type="http://schemas.openxmlformats.org/officeDocument/2006/relationships/hyperlink" Target="http://timkina43.ru/?p=668" TargetMode="External"/><Relationship Id="rId2" Type="http://schemas.openxmlformats.org/officeDocument/2006/relationships/hyperlink" Target="https://ppt-online.org/796720" TargetMode="External"/><Relationship Id="rId16" Type="http://schemas.openxmlformats.org/officeDocument/2006/relationships/hyperlink" Target="http://polonka.baranovichi.edu.by/ru/main.aspx?guid=1321" TargetMode="External"/><Relationship Id="rId20" Type="http://schemas.openxmlformats.org/officeDocument/2006/relationships/hyperlink" Target="https://www.pinterest.ru/pin/363384263662850168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ru.freepik.com/premium-vector/happy-cute-kids-boy-and-girl-study-with-teacher_6539186.htm" TargetMode="External"/><Relationship Id="rId11" Type="http://schemas.openxmlformats.org/officeDocument/2006/relationships/hyperlink" Target="http://school17.yaguo.ru/krossvord-po-geometrii/" TargetMode="External"/><Relationship Id="rId24" Type="http://schemas.openxmlformats.org/officeDocument/2006/relationships/hyperlink" Target="http://repetitor-problem.net/kontrolna-robota-rozkladannya-na-mnozhniki-7-klas" TargetMode="External"/><Relationship Id="rId5" Type="http://schemas.openxmlformats.org/officeDocument/2006/relationships/hyperlink" Target="https://www.pravmir.ru/pervyj-klass-vrode-instituta/" TargetMode="External"/><Relationship Id="rId15" Type="http://schemas.openxmlformats.org/officeDocument/2006/relationships/hyperlink" Target="http://akademia5zvezd.ru/gruppa-prodlennogo-dnya-dlya-uchenikov-1-4-klassov.html" TargetMode="External"/><Relationship Id="rId23" Type="http://schemas.openxmlformats.org/officeDocument/2006/relationships/hyperlink" Target="https://ru.freepik.com/premium-vector/active-class_1774568.htm" TargetMode="External"/><Relationship Id="rId10" Type="http://schemas.openxmlformats.org/officeDocument/2006/relationships/hyperlink" Target="https://ru.freepik.com/premium-vector/teacher-teaching-a-lesson-in-class_2498984.htm" TargetMode="External"/><Relationship Id="rId19" Type="http://schemas.openxmlformats.org/officeDocument/2006/relationships/hyperlink" Target="http://kira-scrap.ru/dir/detskoe/deti_2/ucheniki/135-1-0-8052" TargetMode="External"/><Relationship Id="rId4" Type="http://schemas.openxmlformats.org/officeDocument/2006/relationships/hyperlink" Target="https://infourok.ru/statya-na-temu-nestandartnie-formi-proverki-domashnego-zadaniya-491182.html" TargetMode="External"/><Relationship Id="rId9" Type="http://schemas.openxmlformats.org/officeDocument/2006/relationships/hyperlink" Target="http://imgpng.ru/download/43117" TargetMode="External"/><Relationship Id="rId14" Type="http://schemas.openxmlformats.org/officeDocument/2006/relationships/hyperlink" Target="http://iessay.ru/ru/other/prirodovedenie/stati/zemlya-kak-planeta/geograficheskaya-karta.-chtenie-karty" TargetMode="External"/><Relationship Id="rId22" Type="http://schemas.openxmlformats.org/officeDocument/2006/relationships/hyperlink" Target="https://www.pngegg.com/ru/png-nnult" TargetMode="Externa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43607" y="476672"/>
            <a:ext cx="7848873" cy="2880320"/>
          </a:xfrm>
        </p:spPr>
        <p:txBody>
          <a:bodyPr anchor="ctr"/>
          <a:lstStyle/>
          <a:p>
            <a:r>
              <a:rPr lang="ru-RU" sz="4500" dirty="0">
                <a:solidFill>
                  <a:srgbClr val="C00000"/>
                </a:solidFill>
              </a:rPr>
              <a:t>Эффективные приёмы и методы </a:t>
            </a:r>
            <a:br>
              <a:rPr lang="ru-RU" sz="4500" dirty="0">
                <a:solidFill>
                  <a:srgbClr val="C00000"/>
                </a:solidFill>
              </a:rPr>
            </a:br>
            <a:r>
              <a:rPr lang="ru-RU" sz="4500" dirty="0">
                <a:solidFill>
                  <a:srgbClr val="C00000"/>
                </a:solidFill>
              </a:rPr>
              <a:t>обучения математики</a:t>
            </a:r>
            <a:br>
              <a:rPr lang="ru-RU" sz="4500" dirty="0">
                <a:solidFill>
                  <a:srgbClr val="C00000"/>
                </a:solidFill>
              </a:rPr>
            </a:br>
            <a:r>
              <a:rPr lang="ru-RU" sz="4500" dirty="0">
                <a:solidFill>
                  <a:srgbClr val="C00000"/>
                </a:solidFill>
              </a:rPr>
              <a:t>в коррекционном </a:t>
            </a:r>
            <a:r>
              <a:rPr lang="ru-RU" sz="4500" dirty="0" smtClean="0">
                <a:solidFill>
                  <a:srgbClr val="C00000"/>
                </a:solidFill>
              </a:rPr>
              <a:t>классе</a:t>
            </a:r>
            <a:br>
              <a:rPr lang="ru-RU" sz="4500" dirty="0" smtClean="0">
                <a:solidFill>
                  <a:srgbClr val="C00000"/>
                </a:solidFill>
              </a:rPr>
            </a:br>
            <a:r>
              <a:rPr lang="ru-RU" sz="4500" dirty="0" smtClean="0">
                <a:solidFill>
                  <a:srgbClr val="C00000"/>
                </a:solidFill>
              </a:rPr>
              <a:t> 1-4</a:t>
            </a:r>
            <a:endParaRPr lang="ru-RU" sz="4500" dirty="0">
              <a:solidFill>
                <a:srgbClr val="C00000"/>
              </a:solidFill>
            </a:endParaRPr>
          </a:p>
        </p:txBody>
      </p:sp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>
          <a:xfrm>
            <a:off x="1716796" y="5301208"/>
            <a:ext cx="6167572" cy="1176536"/>
          </a:xfrm>
        </p:spPr>
        <p:txBody>
          <a:bodyPr/>
          <a:lstStyle/>
          <a:p>
            <a:r>
              <a:rPr lang="ru-RU" sz="1600" b="1" dirty="0" smtClean="0"/>
              <a:t>Выполнила:</a:t>
            </a:r>
          </a:p>
          <a:p>
            <a:r>
              <a:rPr lang="ru-RU" sz="1600" b="1" dirty="0" smtClean="0"/>
              <a:t> учитель начальных классов </a:t>
            </a:r>
          </a:p>
          <a:p>
            <a:r>
              <a:rPr lang="ru-RU" sz="1600" b="1" dirty="0">
                <a:solidFill>
                  <a:srgbClr val="4BACC6">
                    <a:lumMod val="50000"/>
                  </a:srgbClr>
                </a:solidFill>
              </a:rPr>
              <a:t>Борисова </a:t>
            </a:r>
            <a:r>
              <a:rPr lang="ru-RU" sz="1600" b="1" dirty="0" smtClean="0">
                <a:solidFill>
                  <a:srgbClr val="4BACC6">
                    <a:lumMod val="50000"/>
                  </a:srgbClr>
                </a:solidFill>
              </a:rPr>
              <a:t>Н.Ф.</a:t>
            </a:r>
            <a:endParaRPr lang="ru-RU" sz="1600" b="1" dirty="0" smtClean="0"/>
          </a:p>
          <a:p>
            <a:r>
              <a:rPr lang="ru-RU" sz="1600" b="1" dirty="0" smtClean="0"/>
              <a:t>МБОУ Воротынская средняя школа</a:t>
            </a:r>
            <a:endParaRPr lang="ru-RU" sz="16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259632" y="3429000"/>
            <a:ext cx="727280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„Нет ни одной области математики, которая однажды не смогла бы быть применена к явлениям действительного мира</a:t>
            </a:r>
            <a:r>
              <a:rPr lang="ru-RU" dirty="0" smtClean="0"/>
              <a:t>»</a:t>
            </a:r>
          </a:p>
          <a:p>
            <a:r>
              <a:rPr lang="ru-RU" dirty="0" smtClean="0"/>
              <a:t>                                                                          Н. И. Лобачевский</a:t>
            </a:r>
            <a:endParaRPr lang="ru-RU" dirty="0"/>
          </a:p>
        </p:txBody>
      </p:sp>
      <p:pic>
        <p:nvPicPr>
          <p:cNvPr id="6" name="Рисунок 5" descr="Picture background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2" y="4437112"/>
            <a:ext cx="1567180" cy="12357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128354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1143000"/>
          </a:xfrm>
        </p:spPr>
        <p:txBody>
          <a:bodyPr/>
          <a:lstStyle/>
          <a:p>
            <a:r>
              <a:rPr lang="ru-RU" sz="4000" b="1" dirty="0">
                <a:solidFill>
                  <a:srgbClr val="C00000"/>
                </a:solidFill>
              </a:rPr>
              <a:t>Особенности развития детей с ОВЗ: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772816"/>
            <a:ext cx="8229600" cy="4464496"/>
          </a:xfrm>
        </p:spPr>
        <p:txBody>
          <a:bodyPr/>
          <a:lstStyle/>
          <a:p>
            <a:pPr marL="0" indent="0">
              <a:buNone/>
            </a:pPr>
            <a:r>
              <a:rPr lang="ru-RU" sz="1800" b="1" dirty="0">
                <a:latin typeface="Arial" panose="020B0604020202020204" pitchFamily="34" charset="0"/>
                <a:cs typeface="Arial" panose="020B0604020202020204" pitchFamily="34" charset="0"/>
              </a:rPr>
              <a:t>1.Низкий уровень развития восприятия.</a:t>
            </a:r>
          </a:p>
          <a:p>
            <a:pPr marL="0" indent="0">
              <a:buNone/>
            </a:pPr>
            <a:r>
              <a:rPr lang="ru-RU" sz="1800" b="1" dirty="0">
                <a:latin typeface="Arial" panose="020B0604020202020204" pitchFamily="34" charset="0"/>
                <a:cs typeface="Arial" panose="020B0604020202020204" pitchFamily="34" charset="0"/>
              </a:rPr>
              <a:t>2.Недостаточно сформированы пространственные представления.</a:t>
            </a:r>
          </a:p>
          <a:p>
            <a:pPr marL="0" indent="0">
              <a:buNone/>
            </a:pPr>
            <a:r>
              <a:rPr lang="ru-RU" sz="1800" b="1" dirty="0">
                <a:latin typeface="Arial" panose="020B0604020202020204" pitchFamily="34" charset="0"/>
                <a:cs typeface="Arial" panose="020B0604020202020204" pitchFamily="34" charset="0"/>
              </a:rPr>
              <a:t>3.Внимание неустойчивое, рассеянное, дети с трудом переключаются с одной деятельности на другую.</a:t>
            </a:r>
          </a:p>
          <a:p>
            <a:pPr marL="0" indent="0">
              <a:buNone/>
            </a:pPr>
            <a:r>
              <a:rPr lang="ru-RU" sz="1800" b="1" dirty="0">
                <a:latin typeface="Arial" panose="020B0604020202020204" pitchFamily="34" charset="0"/>
                <a:cs typeface="Arial" panose="020B0604020202020204" pitchFamily="34" charset="0"/>
              </a:rPr>
              <a:t>4.Заметное преобладание наглядной памяти над словесной.</a:t>
            </a:r>
          </a:p>
          <a:p>
            <a:pPr marL="0" indent="0">
              <a:buNone/>
            </a:pPr>
            <a:r>
              <a:rPr lang="ru-RU" sz="1800" b="1" dirty="0">
                <a:latin typeface="Arial" panose="020B0604020202020204" pitchFamily="34" charset="0"/>
                <a:cs typeface="Arial" panose="020B0604020202020204" pitchFamily="34" charset="0"/>
              </a:rPr>
              <a:t>5. Снижена познавательная активность.</a:t>
            </a:r>
          </a:p>
          <a:p>
            <a:pPr marL="0" indent="0">
              <a:buNone/>
            </a:pPr>
            <a:r>
              <a:rPr lang="ru-RU" sz="1800" b="1" dirty="0">
                <a:latin typeface="Arial" panose="020B0604020202020204" pitchFamily="34" charset="0"/>
                <a:cs typeface="Arial" panose="020B0604020202020204" pitchFamily="34" charset="0"/>
              </a:rPr>
              <a:t>6.Выраженное отставание в развитии наглядно-действенного и наглядно-образного мышления.</a:t>
            </a:r>
          </a:p>
          <a:p>
            <a:pPr marL="0" indent="0">
              <a:buNone/>
            </a:pPr>
            <a:r>
              <a:rPr lang="ru-RU" sz="1800" b="1" dirty="0">
                <a:latin typeface="Arial" panose="020B0604020202020204" pitchFamily="34" charset="0"/>
                <a:cs typeface="Arial" panose="020B0604020202020204" pitchFamily="34" charset="0"/>
              </a:rPr>
              <a:t>7. Снижена потребность в общении как со сверстниками, так и со взрослыми.</a:t>
            </a:r>
          </a:p>
          <a:p>
            <a:pPr marL="0" indent="0">
              <a:buNone/>
            </a:pPr>
            <a:r>
              <a:rPr lang="ru-RU" sz="1800" b="1" dirty="0">
                <a:latin typeface="Arial" panose="020B0604020202020204" pitchFamily="34" charset="0"/>
                <a:cs typeface="Arial" panose="020B0604020202020204" pitchFamily="34" charset="0"/>
              </a:rPr>
              <a:t>8. Игровая деятельность не сформирована. Сюжеты игры обычны, способы общения и сами игровые роли бедны.</a:t>
            </a:r>
          </a:p>
          <a:p>
            <a:pPr marL="0" indent="0">
              <a:buNone/>
            </a:pPr>
            <a:r>
              <a:rPr lang="ru-RU" sz="1800" b="1" dirty="0">
                <a:latin typeface="Arial" panose="020B0604020202020204" pitchFamily="34" charset="0"/>
                <a:cs typeface="Arial" panose="020B0604020202020204" pitchFamily="34" charset="0"/>
              </a:rPr>
              <a:t>9. Все компоненты языковой системы не сформированы.</a:t>
            </a:r>
          </a:p>
          <a:p>
            <a:pPr marL="0" indent="0">
              <a:buNone/>
            </a:pPr>
            <a:r>
              <a:rPr lang="ru-RU" sz="1800" b="1" dirty="0">
                <a:latin typeface="Arial" panose="020B0604020202020204" pitchFamily="34" charset="0"/>
                <a:cs typeface="Arial" panose="020B0604020202020204" pitchFamily="34" charset="0"/>
              </a:rPr>
              <a:t>10.Наблюдается низкая работоспособность в результате повышенной истощаемости.</a:t>
            </a:r>
          </a:p>
          <a:p>
            <a:pPr marL="0" indent="0">
              <a:buNone/>
            </a:pPr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80768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1287016"/>
          </a:xfrm>
        </p:spPr>
        <p:txBody>
          <a:bodyPr/>
          <a:lstStyle/>
          <a:p>
            <a:r>
              <a:rPr lang="ru-RU" b="1" dirty="0">
                <a:solidFill>
                  <a:srgbClr val="C00000"/>
                </a:solidFill>
              </a:rPr>
              <a:t>Как же должен строить свою работу учитель?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1484784"/>
            <a:ext cx="8517632" cy="4525963"/>
          </a:xfrm>
        </p:spPr>
        <p:txBody>
          <a:bodyPr/>
          <a:lstStyle/>
          <a:p>
            <a:pPr marL="0" indent="0">
              <a:buNone/>
            </a:pP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•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ru-RU" sz="1800" b="1" dirty="0">
                <a:latin typeface="Arial" panose="020B0604020202020204" pitchFamily="34" charset="0"/>
                <a:cs typeface="Arial" panose="020B0604020202020204" pitchFamily="34" charset="0"/>
              </a:rPr>
              <a:t>Каждый урок - продолжение предыдущего.</a:t>
            </a:r>
          </a:p>
          <a:p>
            <a:pPr marL="0" indent="0">
              <a:buNone/>
            </a:pPr>
            <a:r>
              <a:rPr lang="ru-RU" sz="1800" b="1" dirty="0">
                <a:latin typeface="Arial" panose="020B0604020202020204" pitchFamily="34" charset="0"/>
                <a:cs typeface="Arial" panose="020B0604020202020204" pitchFamily="34" charset="0"/>
              </a:rPr>
              <a:t>•	Многократное повторение основного материала.</a:t>
            </a:r>
          </a:p>
          <a:p>
            <a:pPr marL="0" indent="0">
              <a:buNone/>
            </a:pPr>
            <a:r>
              <a:rPr lang="ru-RU" sz="1800" b="1" dirty="0">
                <a:latin typeface="Arial" panose="020B0604020202020204" pitchFamily="34" charset="0"/>
                <a:cs typeface="Arial" panose="020B0604020202020204" pitchFamily="34" charset="0"/>
              </a:rPr>
              <a:t>•	Учёт низкой скорости чтения, счета и письма.</a:t>
            </a:r>
          </a:p>
          <a:p>
            <a:pPr marL="0" indent="0">
              <a:buNone/>
            </a:pPr>
            <a:r>
              <a:rPr lang="ru-RU" sz="1800" b="1" dirty="0">
                <a:latin typeface="Arial" panose="020B0604020202020204" pitchFamily="34" charset="0"/>
                <a:cs typeface="Arial" panose="020B0604020202020204" pitchFamily="34" charset="0"/>
              </a:rPr>
              <a:t>•	Для лучшего запоминания чаще предлагать однотипные задания.</a:t>
            </a:r>
          </a:p>
          <a:p>
            <a:pPr marL="0" indent="0">
              <a:buNone/>
            </a:pPr>
            <a:r>
              <a:rPr lang="ru-RU" sz="1800" b="1" dirty="0">
                <a:latin typeface="Arial" panose="020B0604020202020204" pitchFamily="34" charset="0"/>
                <a:cs typeface="Arial" panose="020B0604020202020204" pitchFamily="34" charset="0"/>
              </a:rPr>
              <a:t>•	Задания, идущие от простого к сложному.</a:t>
            </a:r>
          </a:p>
          <a:p>
            <a:pPr marL="0" indent="0">
              <a:buNone/>
            </a:pPr>
            <a:r>
              <a:rPr lang="ru-RU" sz="1800" b="1" dirty="0">
                <a:latin typeface="Arial" panose="020B0604020202020204" pitchFamily="34" charset="0"/>
                <a:cs typeface="Arial" panose="020B0604020202020204" pitchFamily="34" charset="0"/>
              </a:rPr>
              <a:t>•	Постоянно поддерживать у ребенка уверенность в своих силах.</a:t>
            </a:r>
          </a:p>
          <a:p>
            <a:pPr marL="0" indent="0">
              <a:buNone/>
            </a:pPr>
            <a:r>
              <a:rPr lang="ru-RU" sz="1800" b="1" dirty="0">
                <a:latin typeface="Arial" panose="020B0604020202020204" pitchFamily="34" charset="0"/>
                <a:cs typeface="Arial" panose="020B0604020202020204" pitchFamily="34" charset="0"/>
              </a:rPr>
              <a:t>•	Нужно дать некоторое время для обдумывания, если ответ не </a:t>
            </a:r>
            <a:r>
              <a:rPr lang="ru-RU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верный</a:t>
            </a:r>
            <a:r>
              <a:rPr lang="ru-RU" sz="1800" b="1" dirty="0">
                <a:latin typeface="Arial" panose="020B0604020202020204" pitchFamily="34" charset="0"/>
                <a:cs typeface="Arial" panose="020B0604020202020204" pitchFamily="34" charset="0"/>
              </a:rPr>
              <a:t>, попросить ответить через некоторое </a:t>
            </a:r>
            <a:r>
              <a:rPr lang="ru-RU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время</a:t>
            </a:r>
            <a:r>
              <a:rPr lang="ru-RU" sz="1800" b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0" indent="0">
              <a:buNone/>
            </a:pPr>
            <a:r>
              <a:rPr lang="ru-RU" sz="1800" b="1" dirty="0">
                <a:latin typeface="Arial" panose="020B0604020202020204" pitchFamily="34" charset="0"/>
                <a:cs typeface="Arial" panose="020B0604020202020204" pitchFamily="34" charset="0"/>
              </a:rPr>
              <a:t>•	Не отвлекать во время выполнения задания, на какие – либо уточнения, дополнения.</a:t>
            </a:r>
          </a:p>
          <a:p>
            <a:pPr marL="0" indent="0">
              <a:buNone/>
            </a:pPr>
            <a:r>
              <a:rPr lang="ru-RU" sz="1800" b="1" dirty="0">
                <a:latin typeface="Arial" panose="020B0604020202020204" pitchFamily="34" charset="0"/>
                <a:cs typeface="Arial" panose="020B0604020202020204" pitchFamily="34" charset="0"/>
              </a:rPr>
              <a:t>•	Использовать зрительные опоры, схемы, таблицы.</a:t>
            </a:r>
          </a:p>
          <a:p>
            <a:pPr marL="0" indent="0">
              <a:buNone/>
            </a:pPr>
            <a:r>
              <a:rPr lang="ru-RU" sz="1800" b="1" dirty="0">
                <a:latin typeface="Arial" panose="020B0604020202020204" pitchFamily="34" charset="0"/>
                <a:cs typeface="Arial" panose="020B0604020202020204" pitchFamily="34" charset="0"/>
              </a:rPr>
              <a:t>•	Равномерные включения в урок динамических пауз (через 10-15 минут).</a:t>
            </a:r>
          </a:p>
          <a:p>
            <a:pPr marL="0" indent="0">
              <a:buNone/>
            </a:pPr>
            <a:r>
              <a:rPr lang="ru-RU" sz="1800" b="1" dirty="0">
                <a:latin typeface="Arial" panose="020B0604020202020204" pitchFamily="34" charset="0"/>
                <a:cs typeface="Arial" panose="020B0604020202020204" pitchFamily="34" charset="0"/>
              </a:rPr>
              <a:t>•	Предоставлять учащимся права покинуть рабочее место и уединиться, когда этого требуют обстоятельства.</a:t>
            </a:r>
          </a:p>
          <a:p>
            <a:pPr marL="0" indent="0">
              <a:buNone/>
            </a:pPr>
            <a:endParaRPr lang="ru-RU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8076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1143000"/>
          </a:xfrm>
        </p:spPr>
        <p:txBody>
          <a:bodyPr/>
          <a:lstStyle/>
          <a:p>
            <a:r>
              <a:rPr lang="ru-RU" sz="4000" b="1" dirty="0" smtClean="0">
                <a:solidFill>
                  <a:srgbClr val="C00000"/>
                </a:solidFill>
              </a:rPr>
              <a:t>Методы </a:t>
            </a:r>
            <a:r>
              <a:rPr lang="ru-RU" sz="4000" b="1" dirty="0">
                <a:solidFill>
                  <a:srgbClr val="C00000"/>
                </a:solidFill>
              </a:rPr>
              <a:t>и </a:t>
            </a:r>
            <a:r>
              <a:rPr lang="ru-RU" sz="4000" b="1" dirty="0" smtClean="0">
                <a:solidFill>
                  <a:srgbClr val="C00000"/>
                </a:solidFill>
              </a:rPr>
              <a:t>приемы организации </a:t>
            </a:r>
            <a:r>
              <a:rPr lang="ru-RU" sz="4000" b="1" dirty="0">
                <a:solidFill>
                  <a:srgbClr val="C00000"/>
                </a:solidFill>
              </a:rPr>
              <a:t>учебно-познавательной деятельности: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348880"/>
            <a:ext cx="8229600" cy="4032448"/>
          </a:xfrm>
        </p:spPr>
        <p:txBody>
          <a:bodyPr/>
          <a:lstStyle/>
          <a:p>
            <a:pPr marL="0" indent="0">
              <a:buNone/>
            </a:pP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•	</a:t>
            </a:r>
            <a:r>
              <a:rPr lang="ru-RU" sz="1800" b="1" dirty="0">
                <a:latin typeface="Arial" panose="020B0604020202020204" pitchFamily="34" charset="0"/>
                <a:cs typeface="Arial" panose="020B0604020202020204" pitchFamily="34" charset="0"/>
              </a:rPr>
              <a:t>словесные (рассказ, беседа);</a:t>
            </a:r>
          </a:p>
          <a:p>
            <a:pPr marL="0" indent="0">
              <a:buNone/>
            </a:pPr>
            <a:r>
              <a:rPr lang="ru-RU" sz="1800" b="1" dirty="0">
                <a:latin typeface="Arial" panose="020B0604020202020204" pitchFamily="34" charset="0"/>
                <a:cs typeface="Arial" panose="020B0604020202020204" pitchFamily="34" charset="0"/>
              </a:rPr>
              <a:t>•	наглядные (иллюстрация, демонстрация);</a:t>
            </a:r>
          </a:p>
          <a:p>
            <a:pPr marL="0" indent="0">
              <a:buNone/>
            </a:pPr>
            <a:r>
              <a:rPr lang="ru-RU" sz="1800" b="1" dirty="0">
                <a:latin typeface="Arial" panose="020B0604020202020204" pitchFamily="34" charset="0"/>
                <a:cs typeface="Arial" panose="020B0604020202020204" pitchFamily="34" charset="0"/>
              </a:rPr>
              <a:t>•	практические (упражнения, трудовые действия);</a:t>
            </a:r>
          </a:p>
          <a:p>
            <a:pPr marL="0" indent="0">
              <a:buNone/>
            </a:pPr>
            <a:r>
              <a:rPr lang="ru-RU" sz="1800" b="1" dirty="0">
                <a:latin typeface="Arial" panose="020B0604020202020204" pitchFamily="34" charset="0"/>
                <a:cs typeface="Arial" panose="020B0604020202020204" pitchFamily="34" charset="0"/>
              </a:rPr>
              <a:t>•	репродуктивные, проблемно-поисковые (от частного к общему, от общего к частному);</a:t>
            </a:r>
          </a:p>
          <a:p>
            <a:pPr marL="0" indent="0">
              <a:buNone/>
            </a:pPr>
            <a:r>
              <a:rPr lang="ru-RU" sz="1800" b="1" dirty="0">
                <a:latin typeface="Arial" panose="020B0604020202020204" pitchFamily="34" charset="0"/>
                <a:cs typeface="Arial" panose="020B0604020202020204" pitchFamily="34" charset="0"/>
              </a:rPr>
              <a:t>•	метод стимулирования и мотивации учебно-познавательной деятельности (создание ситуации успеха</a:t>
            </a:r>
            <a:r>
              <a:rPr lang="ru-RU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marL="0" indent="0">
              <a:buNone/>
            </a:pPr>
            <a:r>
              <a:rPr lang="ru-RU" sz="1800" b="1" dirty="0">
                <a:latin typeface="Arial" panose="020B0604020202020204" pitchFamily="34" charset="0"/>
                <a:cs typeface="Arial" panose="020B0604020202020204" pitchFamily="34" charset="0"/>
              </a:rPr>
              <a:t>•	методы контроля и самоконтроля (устного, письменного, лабораторно-практического контроля и самоконтроля)</a:t>
            </a:r>
          </a:p>
          <a:p>
            <a:pPr marL="0" indent="0">
              <a:buNone/>
            </a:pPr>
            <a:r>
              <a:rPr lang="ru-RU" sz="1800" b="1" dirty="0">
                <a:latin typeface="Arial" panose="020B0604020202020204" pitchFamily="34" charset="0"/>
                <a:cs typeface="Arial" panose="020B0604020202020204" pitchFamily="34" charset="0"/>
              </a:rPr>
              <a:t>•	методы самостоятельной работы и работы под руководством.</a:t>
            </a:r>
          </a:p>
          <a:p>
            <a:pPr marL="0" indent="0">
              <a:buNone/>
            </a:pPr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 descr="Picture background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264" y="2348880"/>
            <a:ext cx="1656184" cy="10801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3861814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1143000"/>
          </a:xfrm>
        </p:spPr>
        <p:txBody>
          <a:bodyPr/>
          <a:lstStyle/>
          <a:p>
            <a:r>
              <a:rPr lang="ru-RU" b="1" dirty="0">
                <a:solidFill>
                  <a:srgbClr val="C00000"/>
                </a:solidFill>
              </a:rPr>
              <a:t>Методы и приемы на разных этапах урока: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28800"/>
            <a:ext cx="8229600" cy="4237931"/>
          </a:xfrm>
        </p:spPr>
        <p:txBody>
          <a:bodyPr/>
          <a:lstStyle/>
          <a:p>
            <a:pPr marL="0" indent="0">
              <a:buNone/>
            </a:pPr>
            <a:r>
              <a:rPr lang="ru-RU" sz="1800" u="sng" dirty="0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ru-RU" sz="1400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. Организационный </a:t>
            </a:r>
            <a:r>
              <a:rPr lang="ru-RU" sz="1400" b="1" u="sng" dirty="0">
                <a:latin typeface="Arial" panose="020B0604020202020204" pitchFamily="34" charset="0"/>
                <a:cs typeface="Arial" panose="020B0604020202020204" pitchFamily="34" charset="0"/>
              </a:rPr>
              <a:t>момент:</a:t>
            </a:r>
          </a:p>
          <a:p>
            <a:pPr marL="0" indent="0">
              <a:buNone/>
            </a:pPr>
            <a:r>
              <a:rPr lang="ru-RU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1. Урок </a:t>
            </a:r>
            <a:r>
              <a:rPr lang="ru-RU" sz="1400" b="1" dirty="0">
                <a:latin typeface="Arial" panose="020B0604020202020204" pitchFamily="34" charset="0"/>
                <a:cs typeface="Arial" panose="020B0604020202020204" pitchFamily="34" charset="0"/>
              </a:rPr>
              <a:t>начинается с позитивного приветствия;</a:t>
            </a:r>
          </a:p>
          <a:p>
            <a:pPr marL="0" indent="0">
              <a:buNone/>
            </a:pPr>
            <a:r>
              <a:rPr lang="ru-RU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2. Ряд </a:t>
            </a:r>
            <a:r>
              <a:rPr lang="ru-RU" sz="1400" b="1" dirty="0">
                <a:latin typeface="Arial" panose="020B0604020202020204" pitchFamily="34" charset="0"/>
                <a:cs typeface="Arial" panose="020B0604020202020204" pitchFamily="34" charset="0"/>
              </a:rPr>
              <a:t>утверждений по определенной </a:t>
            </a:r>
            <a:r>
              <a:rPr lang="ru-RU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теме</a:t>
            </a:r>
          </a:p>
          <a:p>
            <a:pPr marL="0" indent="0">
              <a:buNone/>
            </a:pPr>
            <a:r>
              <a:rPr lang="ru-RU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3. Загадка</a:t>
            </a:r>
          </a:p>
          <a:p>
            <a:pPr marL="0" indent="0">
              <a:buNone/>
            </a:pPr>
            <a:r>
              <a:rPr lang="ru-RU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4. Перенос </a:t>
            </a:r>
            <a:r>
              <a:rPr lang="ru-RU" sz="1400" b="1" dirty="0">
                <a:latin typeface="Arial" panose="020B0604020202020204" pitchFamily="34" charset="0"/>
                <a:cs typeface="Arial" panose="020B0604020202020204" pitchFamily="34" charset="0"/>
              </a:rPr>
              <a:t>учебной ситуации в необычные условия или </a:t>
            </a:r>
            <a:r>
              <a:rPr lang="ru-RU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среду</a:t>
            </a:r>
          </a:p>
          <a:p>
            <a:pPr marL="0" indent="0">
              <a:buNone/>
            </a:pPr>
            <a:r>
              <a:rPr lang="en-US" sz="1400" b="1" u="sng" dirty="0">
                <a:latin typeface="Arial" panose="020B0604020202020204" pitchFamily="34" charset="0"/>
                <a:cs typeface="Arial" panose="020B0604020202020204" pitchFamily="34" charset="0"/>
              </a:rPr>
              <a:t>II</a:t>
            </a:r>
            <a:r>
              <a:rPr lang="en-US" sz="1400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ru-RU" sz="1400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 Актуализация знаний</a:t>
            </a:r>
            <a:r>
              <a:rPr lang="ru-RU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0" indent="0">
              <a:buNone/>
            </a:pPr>
            <a:r>
              <a:rPr lang="ru-RU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• Прием </a:t>
            </a:r>
            <a:r>
              <a:rPr lang="ru-RU" sz="1400" b="1" dirty="0">
                <a:latin typeface="Arial" panose="020B0604020202020204" pitchFamily="34" charset="0"/>
                <a:cs typeface="Arial" panose="020B0604020202020204" pitchFamily="34" charset="0"/>
              </a:rPr>
              <a:t>«Шаг за шагом</a:t>
            </a:r>
            <a:r>
              <a:rPr lang="ru-RU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»</a:t>
            </a:r>
          </a:p>
          <a:p>
            <a:pPr marL="0" indent="0">
              <a:buNone/>
            </a:pPr>
            <a:r>
              <a:rPr lang="ru-RU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• Прием </a:t>
            </a:r>
            <a:r>
              <a:rPr lang="ru-RU" sz="1400" b="1" dirty="0">
                <a:latin typeface="Arial" panose="020B0604020202020204" pitchFamily="34" charset="0"/>
                <a:cs typeface="Arial" panose="020B0604020202020204" pitchFamily="34" charset="0"/>
              </a:rPr>
              <a:t>«Найди пару</a:t>
            </a:r>
            <a:r>
              <a:rPr lang="ru-RU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»</a:t>
            </a:r>
          </a:p>
          <a:p>
            <a:pPr marL="0" indent="0">
              <a:buNone/>
            </a:pPr>
            <a:r>
              <a:rPr lang="ru-RU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• Прием </a:t>
            </a:r>
            <a:r>
              <a:rPr lang="ru-RU" sz="1400" b="1" dirty="0">
                <a:latin typeface="Arial" panose="020B0604020202020204" pitchFamily="34" charset="0"/>
                <a:cs typeface="Arial" panose="020B0604020202020204" pitchFamily="34" charset="0"/>
              </a:rPr>
              <a:t>«Расшифровка» </a:t>
            </a:r>
            <a:endParaRPr lang="ru-RU" sz="14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sz="1400" b="1" u="sng" dirty="0">
                <a:latin typeface="Arial" panose="020B0604020202020204" pitchFamily="34" charset="0"/>
                <a:cs typeface="Arial" panose="020B0604020202020204" pitchFamily="34" charset="0"/>
              </a:rPr>
              <a:t>III. </a:t>
            </a:r>
            <a:r>
              <a:rPr lang="ru-RU" sz="1400" b="1" u="sng" dirty="0">
                <a:latin typeface="Arial" panose="020B0604020202020204" pitchFamily="34" charset="0"/>
                <a:cs typeface="Arial" panose="020B0604020202020204" pitchFamily="34" charset="0"/>
              </a:rPr>
              <a:t>Изучение нового материала</a:t>
            </a:r>
            <a:r>
              <a:rPr lang="ru-RU" sz="1400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0" indent="0">
              <a:buNone/>
            </a:pPr>
            <a:r>
              <a:rPr lang="ru-RU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• Прием </a:t>
            </a:r>
            <a:r>
              <a:rPr lang="ru-RU" sz="1400" b="1" dirty="0">
                <a:latin typeface="Arial" panose="020B0604020202020204" pitchFamily="34" charset="0"/>
                <a:cs typeface="Arial" panose="020B0604020202020204" pitchFamily="34" charset="0"/>
              </a:rPr>
              <a:t>«Создание графического образа объект познания</a:t>
            </a:r>
            <a:r>
              <a:rPr lang="ru-RU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»</a:t>
            </a:r>
          </a:p>
          <a:p>
            <a:pPr marL="0" indent="0">
              <a:buNone/>
            </a:pPr>
            <a:r>
              <a:rPr lang="ru-RU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• Прием </a:t>
            </a:r>
            <a:r>
              <a:rPr lang="ru-RU" sz="1400" b="1" dirty="0">
                <a:latin typeface="Arial" panose="020B0604020202020204" pitchFamily="34" charset="0"/>
                <a:cs typeface="Arial" panose="020B0604020202020204" pitchFamily="34" charset="0"/>
              </a:rPr>
              <a:t>«Найди ошибку» </a:t>
            </a:r>
            <a:endParaRPr lang="ru-RU" sz="14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sz="1400" b="1" u="sng" dirty="0">
                <a:latin typeface="Arial" panose="020B0604020202020204" pitchFamily="34" charset="0"/>
                <a:cs typeface="Arial" panose="020B0604020202020204" pitchFamily="34" charset="0"/>
              </a:rPr>
              <a:t>IV. </a:t>
            </a:r>
            <a:r>
              <a:rPr lang="ru-RU" sz="1400" b="1" u="sng" dirty="0">
                <a:latin typeface="Arial" panose="020B0604020202020204" pitchFamily="34" charset="0"/>
                <a:cs typeface="Arial" panose="020B0604020202020204" pitchFamily="34" charset="0"/>
              </a:rPr>
              <a:t>Самостоятельная работа</a:t>
            </a:r>
            <a:r>
              <a:rPr lang="ru-RU" sz="1400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0" indent="0">
              <a:buNone/>
            </a:pPr>
            <a:r>
              <a:rPr lang="ru-RU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• Прием </a:t>
            </a:r>
            <a:r>
              <a:rPr lang="ru-RU" sz="1400" b="1" dirty="0">
                <a:latin typeface="Arial" panose="020B0604020202020204" pitchFamily="34" charset="0"/>
                <a:cs typeface="Arial" panose="020B0604020202020204" pitchFamily="34" charset="0"/>
              </a:rPr>
              <a:t>«Согласование» </a:t>
            </a:r>
            <a:endParaRPr lang="ru-RU" sz="14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sz="1400" b="1" u="sng" dirty="0">
                <a:latin typeface="Arial" panose="020B0604020202020204" pitchFamily="34" charset="0"/>
                <a:cs typeface="Arial" panose="020B0604020202020204" pitchFamily="34" charset="0"/>
              </a:rPr>
              <a:t>V. </a:t>
            </a:r>
            <a:r>
              <a:rPr lang="ru-RU" sz="1400" b="1" u="sng" dirty="0">
                <a:latin typeface="Arial" panose="020B0604020202020204" pitchFamily="34" charset="0"/>
                <a:cs typeface="Arial" panose="020B0604020202020204" pitchFamily="34" charset="0"/>
              </a:rPr>
              <a:t>Рефлексия</a:t>
            </a:r>
            <a:r>
              <a:rPr lang="ru-RU" sz="1400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0" indent="0">
              <a:buNone/>
            </a:pPr>
            <a:r>
              <a:rPr lang="ru-RU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• Прием </a:t>
            </a:r>
            <a:r>
              <a:rPr lang="ru-RU" sz="1400" b="1" dirty="0">
                <a:latin typeface="Arial" panose="020B0604020202020204" pitchFamily="34" charset="0"/>
                <a:cs typeface="Arial" panose="020B0604020202020204" pitchFamily="34" charset="0"/>
              </a:rPr>
              <a:t>«Дерево чувств» </a:t>
            </a:r>
            <a:endParaRPr lang="ru-RU" sz="14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ru-RU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• Прием </a:t>
            </a:r>
            <a:r>
              <a:rPr lang="ru-RU" sz="1400" b="1" dirty="0">
                <a:latin typeface="Arial" panose="020B0604020202020204" pitchFamily="34" charset="0"/>
                <a:cs typeface="Arial" panose="020B0604020202020204" pitchFamily="34" charset="0"/>
              </a:rPr>
              <a:t>«Море радости» или «Море грусти</a:t>
            </a:r>
            <a:r>
              <a:rPr lang="ru-RU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»</a:t>
            </a:r>
          </a:p>
          <a:p>
            <a:pPr marL="0" indent="0">
              <a:buNone/>
            </a:pPr>
            <a:r>
              <a:rPr lang="ru-RU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• Прием </a:t>
            </a:r>
            <a:r>
              <a:rPr lang="ru-RU" sz="1400" b="1" dirty="0">
                <a:latin typeface="Arial" panose="020B0604020202020204" pitchFamily="34" charset="0"/>
                <a:cs typeface="Arial" panose="020B0604020202020204" pitchFamily="34" charset="0"/>
              </a:rPr>
              <a:t>«</a:t>
            </a:r>
            <a:r>
              <a:rPr lang="ru-RU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Светофор</a:t>
            </a:r>
            <a:r>
              <a:rPr lang="ru-RU" sz="1400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»</a:t>
            </a:r>
            <a:endParaRPr lang="ru-RU" sz="1400" b="1" u="sn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ru-RU" sz="1400" u="sng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16216" y="2924944"/>
            <a:ext cx="1776197" cy="1299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80768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1143000"/>
          </a:xfrm>
        </p:spPr>
        <p:txBody>
          <a:bodyPr/>
          <a:lstStyle/>
          <a:p>
            <a:r>
              <a:rPr lang="ru-RU" sz="3600" b="1" dirty="0">
                <a:solidFill>
                  <a:srgbClr val="C00000"/>
                </a:solidFill>
              </a:rPr>
              <a:t>Игры для устного счета: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5184576"/>
          </a:xfrm>
        </p:spPr>
        <p:txBody>
          <a:bodyPr/>
          <a:lstStyle/>
          <a:p>
            <a:pPr marL="0" indent="0" algn="ctr">
              <a:buNone/>
            </a:pPr>
            <a:r>
              <a:rPr lang="ru-RU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-«</a:t>
            </a:r>
            <a:r>
              <a:rPr lang="ru-RU" sz="1800" b="1" dirty="0">
                <a:latin typeface="Arial" panose="020B0604020202020204" pitchFamily="34" charset="0"/>
                <a:cs typeface="Arial" panose="020B0604020202020204" pitchFamily="34" charset="0"/>
              </a:rPr>
              <a:t>Найди пропущенное число</a:t>
            </a:r>
            <a:r>
              <a:rPr lang="ru-RU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»</a:t>
            </a:r>
          </a:p>
          <a:p>
            <a:pPr marL="0" indent="0" algn="ctr">
              <a:buNone/>
            </a:pPr>
            <a:r>
              <a:rPr lang="ru-RU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-«</a:t>
            </a:r>
            <a:r>
              <a:rPr lang="ru-RU" sz="1800" b="1" dirty="0">
                <a:latin typeface="Arial" panose="020B0604020202020204" pitchFamily="34" charset="0"/>
                <a:cs typeface="Arial" panose="020B0604020202020204" pitchFamily="34" charset="0"/>
              </a:rPr>
              <a:t>Вставь пропущенное число</a:t>
            </a:r>
            <a:r>
              <a:rPr lang="ru-RU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»</a:t>
            </a:r>
          </a:p>
          <a:p>
            <a:pPr marL="0" indent="0" algn="ctr">
              <a:buNone/>
            </a:pPr>
            <a:r>
              <a:rPr lang="ru-RU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-«</a:t>
            </a:r>
            <a:r>
              <a:rPr lang="ru-RU" sz="1800" b="1" dirty="0">
                <a:latin typeface="Arial" panose="020B0604020202020204" pitchFamily="34" charset="0"/>
                <a:cs typeface="Arial" panose="020B0604020202020204" pitchFamily="34" charset="0"/>
              </a:rPr>
              <a:t>Солнышко</a:t>
            </a:r>
            <a:r>
              <a:rPr lang="ru-RU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»</a:t>
            </a:r>
          </a:p>
          <a:p>
            <a:pPr marL="0" indent="0" algn="ctr">
              <a:buNone/>
            </a:pPr>
            <a:r>
              <a:rPr lang="ru-RU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-«</a:t>
            </a:r>
            <a:r>
              <a:rPr lang="ru-RU" sz="1800" b="1" dirty="0">
                <a:latin typeface="Arial" panose="020B0604020202020204" pitchFamily="34" charset="0"/>
                <a:cs typeface="Arial" panose="020B0604020202020204" pitchFamily="34" charset="0"/>
              </a:rPr>
              <a:t>Молчанка</a:t>
            </a:r>
            <a:r>
              <a:rPr lang="ru-RU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»</a:t>
            </a:r>
          </a:p>
          <a:p>
            <a:pPr marL="0" indent="0" algn="ctr">
              <a:buNone/>
            </a:pPr>
            <a:r>
              <a:rPr lang="ru-RU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ru-RU" sz="1800" b="1" dirty="0">
                <a:latin typeface="Arial" panose="020B0604020202020204" pitchFamily="34" charset="0"/>
                <a:cs typeface="Arial" panose="020B0604020202020204" pitchFamily="34" charset="0"/>
              </a:rPr>
              <a:t>эстафеты, мини-соревнования.</a:t>
            </a:r>
            <a:endParaRPr lang="ru-RU" sz="18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ru-RU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r>
              <a:rPr lang="ru-RU" b="1" dirty="0">
                <a:solidFill>
                  <a:srgbClr val="C00000"/>
                </a:solidFill>
                <a:ea typeface="+mj-ea"/>
                <a:cs typeface="+mj-cs"/>
              </a:rPr>
              <a:t>Игры при изучении </a:t>
            </a:r>
            <a:r>
              <a:rPr lang="ru-RU" b="1" dirty="0" smtClean="0">
                <a:solidFill>
                  <a:srgbClr val="C00000"/>
                </a:solidFill>
                <a:ea typeface="+mj-ea"/>
                <a:cs typeface="+mj-cs"/>
              </a:rPr>
              <a:t>нумерации чисел:</a:t>
            </a:r>
          </a:p>
          <a:p>
            <a:pPr marL="0" indent="0" algn="ctr">
              <a:buNone/>
            </a:pPr>
            <a:r>
              <a:rPr lang="ru-RU" sz="1800" b="1" dirty="0" smtClean="0">
                <a:solidFill>
                  <a:srgbClr val="173E49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-«Кто </a:t>
            </a:r>
            <a:r>
              <a:rPr lang="ru-RU" sz="1800" b="1" dirty="0">
                <a:solidFill>
                  <a:srgbClr val="173E49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знает, пусть дальше считает</a:t>
            </a:r>
            <a:r>
              <a:rPr lang="ru-RU" sz="1800" b="1" dirty="0" smtClean="0">
                <a:solidFill>
                  <a:srgbClr val="173E49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»</a:t>
            </a:r>
          </a:p>
          <a:p>
            <a:pPr marL="0" indent="0" algn="ctr">
              <a:buNone/>
            </a:pPr>
            <a:r>
              <a:rPr lang="ru-RU" sz="1800" b="1" dirty="0" smtClean="0">
                <a:solidFill>
                  <a:srgbClr val="173E49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-«</a:t>
            </a:r>
            <a:r>
              <a:rPr lang="ru-RU" sz="1800" b="1" dirty="0">
                <a:solidFill>
                  <a:srgbClr val="173E49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Какие числа пропущены</a:t>
            </a:r>
            <a:r>
              <a:rPr lang="ru-RU" sz="1800" b="1" dirty="0" smtClean="0">
                <a:solidFill>
                  <a:srgbClr val="1C4B5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?»</a:t>
            </a:r>
          </a:p>
          <a:p>
            <a:pPr marL="0" indent="0" algn="ctr">
              <a:buNone/>
            </a:pPr>
            <a:r>
              <a:rPr lang="ru-RU" sz="1800" b="1" dirty="0" smtClean="0">
                <a:solidFill>
                  <a:srgbClr val="1C4B5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-«</a:t>
            </a:r>
            <a:r>
              <a:rPr lang="ru-RU" sz="1800" b="1" dirty="0">
                <a:solidFill>
                  <a:srgbClr val="1C4B5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Назови соседей» </a:t>
            </a:r>
            <a:endParaRPr lang="ru-RU" sz="1800" b="1" dirty="0" smtClean="0">
              <a:solidFill>
                <a:srgbClr val="1C4B58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99592" y="4941168"/>
            <a:ext cx="1776197" cy="129965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Рисунок 4" descr="Picture background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1379220"/>
            <a:ext cx="1512168" cy="168974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39689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1143000"/>
          </a:xfrm>
        </p:spPr>
        <p:txBody>
          <a:bodyPr/>
          <a:lstStyle/>
          <a:p>
            <a:r>
              <a:rPr lang="ru-RU" b="1" dirty="0" smtClean="0">
                <a:solidFill>
                  <a:srgbClr val="C00000"/>
                </a:solidFill>
              </a:rPr>
              <a:t>Индивидуальные </a:t>
            </a:r>
            <a:r>
              <a:rPr lang="ru-RU" b="1" dirty="0">
                <a:solidFill>
                  <a:srgbClr val="C00000"/>
                </a:solidFill>
              </a:rPr>
              <a:t>карточки: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4669979"/>
          </a:xfrm>
        </p:spPr>
        <p:txBody>
          <a:bodyPr/>
          <a:lstStyle/>
          <a:p>
            <a:pPr marL="0" indent="0">
              <a:buNone/>
            </a:pP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•	</a:t>
            </a:r>
            <a:r>
              <a:rPr lang="ru-RU" sz="1800" b="1" dirty="0">
                <a:latin typeface="Arial" panose="020B0604020202020204" pitchFamily="34" charset="0"/>
                <a:cs typeface="Arial" panose="020B0604020202020204" pitchFamily="34" charset="0"/>
              </a:rPr>
              <a:t>игра "Магазин" (взвешивание</a:t>
            </a:r>
            <a:r>
              <a:rPr lang="ru-RU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);</a:t>
            </a:r>
            <a:endParaRPr lang="ru-RU" sz="1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ru-RU" sz="1800" b="1" dirty="0">
                <a:latin typeface="Arial" panose="020B0604020202020204" pitchFamily="34" charset="0"/>
                <a:cs typeface="Arial" panose="020B0604020202020204" pitchFamily="34" charset="0"/>
              </a:rPr>
              <a:t>•	игра "Составь фигуру" (по шаблону выложить из геометрических фигур картинку);</a:t>
            </a:r>
          </a:p>
          <a:p>
            <a:pPr marL="0" indent="0">
              <a:buNone/>
            </a:pPr>
            <a:r>
              <a:rPr lang="ru-RU" sz="1800" b="1" dirty="0">
                <a:latin typeface="Arial" panose="020B0604020202020204" pitchFamily="34" charset="0"/>
                <a:cs typeface="Arial" panose="020B0604020202020204" pitchFamily="34" charset="0"/>
              </a:rPr>
              <a:t>•	игра "Накорми друзей" (деление целого на части);</a:t>
            </a:r>
          </a:p>
          <a:p>
            <a:pPr marL="0" indent="0">
              <a:buNone/>
            </a:pPr>
            <a:r>
              <a:rPr lang="ru-RU" sz="1800" b="1" dirty="0">
                <a:latin typeface="Arial" panose="020B0604020202020204" pitchFamily="34" charset="0"/>
                <a:cs typeface="Arial" panose="020B0604020202020204" pitchFamily="34" charset="0"/>
              </a:rPr>
              <a:t>•	</a:t>
            </a:r>
            <a:r>
              <a:rPr lang="ru-RU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Соедини </a:t>
            </a:r>
            <a:r>
              <a:rPr lang="ru-RU" sz="1800" b="1" dirty="0">
                <a:latin typeface="Arial" panose="020B0604020202020204" pitchFamily="34" charset="0"/>
                <a:cs typeface="Arial" panose="020B0604020202020204" pitchFamily="34" charset="0"/>
              </a:rPr>
              <a:t>по точкам" (порядковый счет);</a:t>
            </a:r>
          </a:p>
          <a:p>
            <a:pPr marL="0" indent="0">
              <a:buNone/>
            </a:pPr>
            <a:r>
              <a:rPr lang="ru-RU" sz="1800" b="1" dirty="0">
                <a:latin typeface="Arial" panose="020B0604020202020204" pitchFamily="34" charset="0"/>
                <a:cs typeface="Arial" panose="020B0604020202020204" pitchFamily="34" charset="0"/>
              </a:rPr>
              <a:t>•	"Найди отличия" (игра на внимание):</a:t>
            </a:r>
          </a:p>
          <a:p>
            <a:pPr marL="0" indent="0">
              <a:buNone/>
            </a:pPr>
            <a:r>
              <a:rPr lang="ru-RU" sz="1800" b="1" dirty="0">
                <a:latin typeface="Arial" panose="020B0604020202020204" pitchFamily="34" charset="0"/>
                <a:cs typeface="Arial" panose="020B0604020202020204" pitchFamily="34" charset="0"/>
              </a:rPr>
              <a:t>•	"Найди недостающее число".</a:t>
            </a:r>
          </a:p>
          <a:p>
            <a:pPr marL="0" indent="0">
              <a:buNone/>
            </a:pPr>
            <a:r>
              <a:rPr lang="ru-RU" sz="1800" b="1" dirty="0">
                <a:latin typeface="Arial" panose="020B0604020202020204" pitchFamily="34" charset="0"/>
                <a:cs typeface="Arial" panose="020B0604020202020204" pitchFamily="34" charset="0"/>
              </a:rPr>
              <a:t>•	различные кроссворды, головоломки, ребусы, занимательные задачи, задачи-шутки и многое другое.</a:t>
            </a:r>
          </a:p>
          <a:p>
            <a:pPr marL="0" indent="0">
              <a:buNone/>
            </a:pPr>
            <a:endParaRPr lang="ru-RU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476818" y="4581128"/>
            <a:ext cx="2208245" cy="1615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92103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720080"/>
          </a:xfrm>
        </p:spPr>
        <p:txBody>
          <a:bodyPr/>
          <a:lstStyle/>
          <a:p>
            <a:r>
              <a:rPr lang="ru-RU" b="1" dirty="0" smtClean="0">
                <a:solidFill>
                  <a:srgbClr val="C00000"/>
                </a:solidFill>
              </a:rPr>
              <a:t>Соблюдение </a:t>
            </a:r>
            <a:r>
              <a:rPr lang="ru-RU" b="1" dirty="0">
                <a:solidFill>
                  <a:srgbClr val="C00000"/>
                </a:solidFill>
              </a:rPr>
              <a:t>режима учебной нагрузки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916832"/>
            <a:ext cx="8229600" cy="3240361"/>
          </a:xfrm>
        </p:spPr>
        <p:txBody>
          <a:bodyPr/>
          <a:lstStyle/>
          <a:p>
            <a:pPr>
              <a:buFontTx/>
              <a:buChar char="-"/>
            </a:pPr>
            <a:r>
              <a:rPr lang="ru-RU" sz="1800" b="1" dirty="0">
                <a:latin typeface="Arial" panose="020B0604020202020204" pitchFamily="34" charset="0"/>
                <a:cs typeface="Arial" panose="020B0604020202020204" pitchFamily="34" charset="0"/>
              </a:rPr>
              <a:t>Упражнения для развития остроты </a:t>
            </a:r>
            <a:r>
              <a:rPr lang="ru-RU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зрения:</a:t>
            </a:r>
          </a:p>
          <a:p>
            <a:pPr>
              <a:buFontTx/>
              <a:buChar char="-"/>
            </a:pPr>
            <a:endParaRPr lang="ru-RU" sz="1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ru-RU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    1</a:t>
            </a:r>
            <a:r>
              <a:rPr lang="ru-RU" sz="1800" b="1" dirty="0">
                <a:latin typeface="Arial" panose="020B0604020202020204" pitchFamily="34" charset="0"/>
                <a:cs typeface="Arial" panose="020B0604020202020204" pitchFamily="34" charset="0"/>
              </a:rPr>
              <a:t>. Исходное положение (и</a:t>
            </a:r>
            <a:r>
              <a:rPr lang="ru-RU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. п</a:t>
            </a:r>
            <a:r>
              <a:rPr lang="ru-RU" sz="1800" b="1" dirty="0">
                <a:latin typeface="Arial" panose="020B0604020202020204" pitchFamily="34" charset="0"/>
                <a:cs typeface="Arial" panose="020B0604020202020204" pitchFamily="34" charset="0"/>
              </a:rPr>
              <a:t>.) - сидя. Крепко зажмурить глаза на 3-5 сек., а затем открыть на 3-5 сек. Повторить 6-8 раз. </a:t>
            </a:r>
            <a:endParaRPr lang="ru-RU" sz="18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Tx/>
              <a:buChar char="-"/>
            </a:pPr>
            <a:endParaRPr lang="ru-RU" sz="1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ru-RU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    2</a:t>
            </a:r>
            <a:r>
              <a:rPr lang="ru-RU" sz="1800" b="1" dirty="0">
                <a:latin typeface="Arial" panose="020B0604020202020204" pitchFamily="34" charset="0"/>
                <a:cs typeface="Arial" panose="020B0604020202020204" pitchFamily="34" charset="0"/>
              </a:rPr>
              <a:t>. И</a:t>
            </a:r>
            <a:r>
              <a:rPr lang="ru-RU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. п</a:t>
            </a:r>
            <a:r>
              <a:rPr lang="ru-RU" sz="1800" b="1" dirty="0">
                <a:latin typeface="Arial" panose="020B0604020202020204" pitchFamily="34" charset="0"/>
                <a:cs typeface="Arial" panose="020B0604020202020204" pitchFamily="34" charset="0"/>
              </a:rPr>
              <a:t>. - сидя. Быстро моргать в течение 1-2 мин. </a:t>
            </a:r>
            <a:endParaRPr lang="ru-RU" sz="18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Tx/>
              <a:buChar char="-"/>
            </a:pPr>
            <a:endParaRPr lang="ru-RU" sz="18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Tx/>
              <a:buChar char="-"/>
            </a:pPr>
            <a:r>
              <a:rPr lang="ru-RU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физкультурные минутки </a:t>
            </a:r>
            <a:r>
              <a:rPr lang="ru-RU" sz="1800" b="1" dirty="0">
                <a:latin typeface="Arial" panose="020B0604020202020204" pitchFamily="34" charset="0"/>
                <a:cs typeface="Arial" panose="020B0604020202020204" pitchFamily="34" charset="0"/>
              </a:rPr>
              <a:t>на уроках </a:t>
            </a:r>
            <a:r>
              <a:rPr lang="ru-RU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математики, связанные с </a:t>
            </a:r>
            <a:r>
              <a:rPr lang="ru-RU" sz="1800" b="1" dirty="0">
                <a:latin typeface="Arial" panose="020B0604020202020204" pitchFamily="34" charset="0"/>
                <a:cs typeface="Arial" panose="020B0604020202020204" pitchFamily="34" charset="0"/>
              </a:rPr>
              <a:t>темой, которая рассматривается на </a:t>
            </a:r>
            <a:r>
              <a:rPr lang="ru-RU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уроке</a:t>
            </a:r>
          </a:p>
          <a:p>
            <a:pPr>
              <a:buFontTx/>
              <a:buChar char="-"/>
            </a:pPr>
            <a:endParaRPr lang="ru-RU" sz="1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Tx/>
              <a:buChar char="-"/>
            </a:pPr>
            <a:r>
              <a:rPr lang="ru-RU" sz="1800" b="1" dirty="0">
                <a:latin typeface="Arial" panose="020B0604020202020204" pitchFamily="34" charset="0"/>
                <a:cs typeface="Arial" panose="020B0604020202020204" pitchFamily="34" charset="0"/>
              </a:rPr>
              <a:t>Игра «Морские волны». </a:t>
            </a:r>
          </a:p>
        </p:txBody>
      </p:sp>
    </p:spTree>
    <p:extLst>
      <p:ext uri="{BB962C8B-B14F-4D97-AF65-F5344CB8AC3E}">
        <p14:creationId xmlns:p14="http://schemas.microsoft.com/office/powerpoint/2010/main" val="26569435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1143000"/>
          </a:xfrm>
        </p:spPr>
        <p:txBody>
          <a:bodyPr/>
          <a:lstStyle/>
          <a:p>
            <a:r>
              <a:rPr lang="ru-RU" b="1" dirty="0" smtClean="0">
                <a:solidFill>
                  <a:srgbClr val="C00000"/>
                </a:solidFill>
              </a:rPr>
              <a:t>Выводы</a:t>
            </a:r>
            <a:r>
              <a:rPr lang="ru-RU" b="1" dirty="0">
                <a:solidFill>
                  <a:srgbClr val="C00000"/>
                </a:solidFill>
              </a:rPr>
              <a:t>: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•	</a:t>
            </a:r>
            <a:r>
              <a:rPr lang="ru-RU" sz="1800" b="1" dirty="0">
                <a:latin typeface="Arial" panose="020B0604020202020204" pitchFamily="34" charset="0"/>
                <a:cs typeface="Arial" panose="020B0604020202020204" pitchFamily="34" charset="0"/>
              </a:rPr>
              <a:t>Отмечать хорошее поведение ребенка, а не плохое.</a:t>
            </a:r>
          </a:p>
          <a:p>
            <a:pPr marL="0" indent="0">
              <a:buNone/>
            </a:pPr>
            <a:r>
              <a:rPr lang="ru-RU" sz="1800" b="1" dirty="0">
                <a:latin typeface="Arial" panose="020B0604020202020204" pitchFamily="34" charset="0"/>
                <a:cs typeface="Arial" panose="020B0604020202020204" pitchFamily="34" charset="0"/>
              </a:rPr>
              <a:t>•	Использовать промежуточную оценку, чтобы отразить </a:t>
            </a:r>
            <a:r>
              <a:rPr lang="ru-RU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динамику.</a:t>
            </a:r>
            <a:endParaRPr lang="ru-RU" sz="1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ru-RU" sz="1800" b="1" dirty="0">
                <a:latin typeface="Arial" panose="020B0604020202020204" pitchFamily="34" charset="0"/>
                <a:cs typeface="Arial" panose="020B0604020202020204" pitchFamily="34" charset="0"/>
              </a:rPr>
              <a:t>•	Применять ИКТ-технологии.</a:t>
            </a:r>
          </a:p>
          <a:p>
            <a:pPr marL="0" indent="0">
              <a:buNone/>
            </a:pPr>
            <a:r>
              <a:rPr lang="ru-RU" sz="1800" b="1" dirty="0">
                <a:latin typeface="Arial" panose="020B0604020202020204" pitchFamily="34" charset="0"/>
                <a:cs typeface="Arial" panose="020B0604020202020204" pitchFamily="34" charset="0"/>
              </a:rPr>
              <a:t>•	Проводить обязательно несколько физкультминуток.</a:t>
            </a:r>
          </a:p>
          <a:p>
            <a:pPr marL="0" indent="0">
              <a:buNone/>
            </a:pPr>
            <a:r>
              <a:rPr lang="ru-RU" sz="1800" b="1" dirty="0">
                <a:latin typeface="Arial" panose="020B0604020202020204" pitchFamily="34" charset="0"/>
                <a:cs typeface="Arial" panose="020B0604020202020204" pitchFamily="34" charset="0"/>
              </a:rPr>
              <a:t>•	Вызывать интерес к изучаемой теме, чтобы учащиеся не только хорошо усвоили материал, но и надолго запомнили его.</a:t>
            </a:r>
          </a:p>
          <a:p>
            <a:pPr marL="0" indent="0">
              <a:buNone/>
            </a:pPr>
            <a:r>
              <a:rPr lang="ru-RU" sz="1800" b="1" dirty="0">
                <a:latin typeface="Arial" panose="020B0604020202020204" pitchFamily="34" charset="0"/>
                <a:cs typeface="Arial" panose="020B0604020202020204" pitchFamily="34" charset="0"/>
              </a:rPr>
              <a:t>•	Чередовать виды деятельности через 7-10 мин.</a:t>
            </a:r>
          </a:p>
          <a:p>
            <a:pPr marL="0" indent="0">
              <a:buNone/>
            </a:pPr>
            <a:r>
              <a:rPr lang="ru-RU" sz="1800" b="1" dirty="0">
                <a:latin typeface="Arial" panose="020B0604020202020204" pitchFamily="34" charset="0"/>
                <a:cs typeface="Arial" panose="020B0604020202020204" pitchFamily="34" charset="0"/>
              </a:rPr>
              <a:t>•	Разнообразить формы и методы объяснения нового материала: словесный, наглядный, аудиовизуальный, самостоятельная работа (не менее 3 за урок).</a:t>
            </a:r>
          </a:p>
          <a:p>
            <a:pPr marL="0" indent="0">
              <a:buNone/>
            </a:pPr>
            <a:r>
              <a:rPr lang="ru-RU" sz="1800" b="1" dirty="0">
                <a:latin typeface="Arial" panose="020B0604020202020204" pitchFamily="34" charset="0"/>
                <a:cs typeface="Arial" panose="020B0604020202020204" pitchFamily="34" charset="0"/>
              </a:rPr>
              <a:t>•	Учитывать наличие мотивации (а для чего, зачем это), т.е. подбирать задания из повседневной жизни учащихся.</a:t>
            </a:r>
          </a:p>
          <a:p>
            <a:pPr marL="0" indent="0">
              <a:buNone/>
            </a:pPr>
            <a:r>
              <a:rPr lang="ru-RU" sz="1800" b="1" dirty="0">
                <a:latin typeface="Arial" panose="020B0604020202020204" pitchFamily="34" charset="0"/>
                <a:cs typeface="Arial" panose="020B0604020202020204" pitchFamily="34" charset="0"/>
              </a:rPr>
              <a:t>•	Использовать эмоциональные разрядки («лирические отступления»).</a:t>
            </a:r>
          </a:p>
          <a:p>
            <a:pPr marL="0" indent="0">
              <a:buNone/>
            </a:pPr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80768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0375" y="390054"/>
            <a:ext cx="8216081" cy="1143000"/>
          </a:xfrm>
        </p:spPr>
        <p:txBody>
          <a:bodyPr/>
          <a:lstStyle/>
          <a:p>
            <a:r>
              <a:rPr lang="ru-RU" b="1" dirty="0" smtClean="0">
                <a:solidFill>
                  <a:srgbClr val="C00000"/>
                </a:solidFill>
              </a:rPr>
              <a:t>Источники информации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63510" y="1340768"/>
            <a:ext cx="8528970" cy="5256584"/>
          </a:xfrm>
        </p:spPr>
        <p:txBody>
          <a:bodyPr/>
          <a:lstStyle/>
          <a:p>
            <a:r>
              <a:rPr lang="en-US" sz="1000" b="1" dirty="0">
                <a:latin typeface="Arial Rounded MT Bold" panose="020F0704030504030204" pitchFamily="34" charset="0"/>
                <a:hlinkClick r:id="rId2"/>
              </a:rPr>
              <a:t>https://</a:t>
            </a:r>
            <a:r>
              <a:rPr lang="en-US" sz="1000" b="1" dirty="0" smtClean="0">
                <a:latin typeface="Arial Rounded MT Bold" panose="020F0704030504030204" pitchFamily="34" charset="0"/>
                <a:hlinkClick r:id="rId2"/>
              </a:rPr>
              <a:t>ppt-online.org/796720</a:t>
            </a:r>
            <a:endParaRPr lang="ru-RU" sz="1000" b="1" dirty="0" smtClean="0"/>
          </a:p>
          <a:p>
            <a:r>
              <a:rPr lang="en-US" sz="1000" b="1" dirty="0">
                <a:latin typeface="Arial Rounded MT Bold" panose="020F0704030504030204" pitchFamily="34" charset="0"/>
                <a:hlinkClick r:id="rId3"/>
              </a:rPr>
              <a:t>https://</a:t>
            </a:r>
            <a:r>
              <a:rPr lang="en-US" sz="1000" b="1" dirty="0" smtClean="0">
                <a:latin typeface="Arial Rounded MT Bold" panose="020F0704030504030204" pitchFamily="34" charset="0"/>
                <a:hlinkClick r:id="rId3"/>
              </a:rPr>
              <a:t>nsportal.ru/lpp/2014/06/obobshchenie-opyta-po-teme-nestandartnye-formy-proverki-domashnego-zadaniya</a:t>
            </a:r>
            <a:endParaRPr lang="ru-RU" sz="1000" b="1" dirty="0" smtClean="0"/>
          </a:p>
          <a:p>
            <a:r>
              <a:rPr lang="en-US" sz="1000" b="1" dirty="0">
                <a:latin typeface="Arial Rounded MT Bold" panose="020F0704030504030204" pitchFamily="34" charset="0"/>
                <a:hlinkClick r:id="rId4"/>
              </a:rPr>
              <a:t>https://</a:t>
            </a:r>
            <a:r>
              <a:rPr lang="en-US" sz="1000" b="1" dirty="0" smtClean="0">
                <a:latin typeface="Arial Rounded MT Bold" panose="020F0704030504030204" pitchFamily="34" charset="0"/>
                <a:hlinkClick r:id="rId4"/>
              </a:rPr>
              <a:t>infourok.ru/statya-na-temu-nestandartnie-formi-proverki-domashnego-zadaniya-491182.html</a:t>
            </a:r>
            <a:endParaRPr lang="ru-RU" sz="1000" b="1" dirty="0" smtClean="0"/>
          </a:p>
          <a:p>
            <a:r>
              <a:rPr lang="ru-RU" sz="1000" b="1" dirty="0" smtClean="0"/>
              <a:t> </a:t>
            </a:r>
            <a:r>
              <a:rPr lang="en-US" sz="1000" b="1" dirty="0">
                <a:latin typeface="Arial Rounded MT Bold" panose="020F0704030504030204" pitchFamily="34" charset="0"/>
                <a:hlinkClick r:id="rId5"/>
              </a:rPr>
              <a:t>https://www.pravmir.ru/pervyj-klass-vrode-instituta</a:t>
            </a:r>
            <a:r>
              <a:rPr lang="en-US" sz="1000" b="1" dirty="0" smtClean="0">
                <a:latin typeface="Arial Rounded MT Bold" panose="020F0704030504030204" pitchFamily="34" charset="0"/>
                <a:hlinkClick r:id="rId5"/>
              </a:rPr>
              <a:t>/</a:t>
            </a:r>
            <a:endParaRPr lang="ru-RU" sz="1000" b="1" dirty="0" smtClean="0"/>
          </a:p>
          <a:p>
            <a:r>
              <a:rPr lang="en-US" sz="1000" b="1" dirty="0">
                <a:latin typeface="Arial Rounded MT Bold" panose="020F0704030504030204" pitchFamily="34" charset="0"/>
                <a:hlinkClick r:id="rId6"/>
              </a:rPr>
              <a:t>https://</a:t>
            </a:r>
            <a:r>
              <a:rPr lang="en-US" sz="1000" b="1" dirty="0" smtClean="0">
                <a:latin typeface="Arial Rounded MT Bold" panose="020F0704030504030204" pitchFamily="34" charset="0"/>
                <a:hlinkClick r:id="rId6"/>
              </a:rPr>
              <a:t>ru.freepik.com/premium-vector/happy-cute-kids-boy-and-girl-study-with-teacher_6539186.htm</a:t>
            </a:r>
            <a:endParaRPr lang="ru-RU" sz="1000" b="1" dirty="0" smtClean="0"/>
          </a:p>
          <a:p>
            <a:r>
              <a:rPr lang="en-US" sz="1000" b="1" dirty="0">
                <a:latin typeface="Arial Rounded MT Bold" panose="020F0704030504030204" pitchFamily="34" charset="0"/>
                <a:hlinkClick r:id="rId7"/>
              </a:rPr>
              <a:t>https://</a:t>
            </a:r>
            <a:r>
              <a:rPr lang="en-US" sz="1000" b="1" dirty="0" smtClean="0">
                <a:latin typeface="Arial Rounded MT Bold" panose="020F0704030504030204" pitchFamily="34" charset="0"/>
                <a:hlinkClick r:id="rId7"/>
              </a:rPr>
              <a:t>ru.freepik.com/premium-vector/happy-cute-little-kids-boy-and-girl-study-with-teacher_6854070.htm</a:t>
            </a:r>
            <a:endParaRPr lang="ru-RU" sz="1000" b="1" dirty="0" smtClean="0"/>
          </a:p>
          <a:p>
            <a:r>
              <a:rPr lang="en-US" sz="1000" b="1" dirty="0">
                <a:latin typeface="Arial Rounded MT Bold" panose="020F0704030504030204" pitchFamily="34" charset="0"/>
                <a:hlinkClick r:id="rId8"/>
              </a:rPr>
              <a:t>https://</a:t>
            </a:r>
            <a:r>
              <a:rPr lang="en-US" sz="1000" b="1" dirty="0" smtClean="0">
                <a:latin typeface="Arial Rounded MT Bold" panose="020F0704030504030204" pitchFamily="34" charset="0"/>
                <a:hlinkClick r:id="rId8"/>
              </a:rPr>
              <a:t>ru.freepik.com/premium-vector/happy-cute-little-kids-boy-and-girl-study-with-teacher_6854095.htm</a:t>
            </a:r>
            <a:endParaRPr lang="ru-RU" sz="1000" b="1" dirty="0" smtClean="0"/>
          </a:p>
          <a:p>
            <a:r>
              <a:rPr lang="en-US" sz="1000" b="1" dirty="0">
                <a:latin typeface="Arial Rounded MT Bold" panose="020F0704030504030204" pitchFamily="34" charset="0"/>
                <a:hlinkClick r:id="rId9"/>
              </a:rPr>
              <a:t>http://</a:t>
            </a:r>
            <a:r>
              <a:rPr lang="en-US" sz="1000" b="1" dirty="0" smtClean="0">
                <a:latin typeface="Arial Rounded MT Bold" panose="020F0704030504030204" pitchFamily="34" charset="0"/>
                <a:hlinkClick r:id="rId9"/>
              </a:rPr>
              <a:t>imgpng.ru/download/43117</a:t>
            </a:r>
            <a:endParaRPr lang="ru-RU" sz="1000" b="1" dirty="0" smtClean="0"/>
          </a:p>
          <a:p>
            <a:r>
              <a:rPr lang="en-US" sz="1000" b="1" dirty="0">
                <a:latin typeface="Arial Rounded MT Bold" panose="020F0704030504030204" pitchFamily="34" charset="0"/>
                <a:hlinkClick r:id="rId10"/>
              </a:rPr>
              <a:t>https://</a:t>
            </a:r>
            <a:r>
              <a:rPr lang="en-US" sz="1000" b="1" dirty="0" smtClean="0">
                <a:latin typeface="Arial Rounded MT Bold" panose="020F0704030504030204" pitchFamily="34" charset="0"/>
                <a:hlinkClick r:id="rId10"/>
              </a:rPr>
              <a:t>ru.freepik.com/premium-vector/teacher-teaching-a-lesson-in-class_2498984.htm</a:t>
            </a:r>
            <a:endParaRPr lang="ru-RU" sz="1000" b="1" dirty="0" smtClean="0"/>
          </a:p>
          <a:p>
            <a:r>
              <a:rPr lang="en-US" sz="1000" b="1" dirty="0">
                <a:latin typeface="Arial Rounded MT Bold" panose="020F0704030504030204" pitchFamily="34" charset="0"/>
                <a:hlinkClick r:id="rId11"/>
              </a:rPr>
              <a:t>http://school17.yaguo.ru/krossvord-po-geometrii</a:t>
            </a:r>
            <a:r>
              <a:rPr lang="en-US" sz="1000" b="1" dirty="0" smtClean="0">
                <a:latin typeface="Arial Rounded MT Bold" panose="020F0704030504030204" pitchFamily="34" charset="0"/>
                <a:hlinkClick r:id="rId11"/>
              </a:rPr>
              <a:t>/</a:t>
            </a:r>
            <a:endParaRPr lang="ru-RU" sz="1000" b="1" dirty="0" smtClean="0"/>
          </a:p>
          <a:p>
            <a:r>
              <a:rPr lang="en-US" sz="1000" b="1" dirty="0">
                <a:latin typeface="Arial Rounded MT Bold" panose="020F0704030504030204" pitchFamily="34" charset="0"/>
                <a:hlinkClick r:id="rId12"/>
              </a:rPr>
              <a:t>https://www.istockphoto.com/ru/%</a:t>
            </a:r>
            <a:r>
              <a:rPr lang="en-US" sz="1000" b="1" dirty="0" smtClean="0">
                <a:latin typeface="Arial Rounded MT Bold" panose="020F0704030504030204" pitchFamily="34" charset="0"/>
                <a:hlinkClick r:id="rId12"/>
              </a:rPr>
              <a:t>D0%B2%D0%B5%D0%BA%D1%82%D0%BE%D1%80%D0%BD%D0%B0%D1%8F/cartoon-school-kids-with-chalkboard-gm1173486501-325959006</a:t>
            </a:r>
            <a:endParaRPr lang="ru-RU" sz="1000" b="1" dirty="0" smtClean="0"/>
          </a:p>
          <a:p>
            <a:r>
              <a:rPr lang="en-US" sz="1000" b="1" dirty="0">
                <a:latin typeface="Arial Rounded MT Bold" panose="020F0704030504030204" pitchFamily="34" charset="0"/>
                <a:hlinkClick r:id="rId13"/>
              </a:rPr>
              <a:t>https://</a:t>
            </a:r>
            <a:r>
              <a:rPr lang="en-US" sz="1000" b="1" dirty="0" smtClean="0">
                <a:latin typeface="Arial Rounded MT Bold" panose="020F0704030504030204" pitchFamily="34" charset="0"/>
                <a:hlinkClick r:id="rId13"/>
              </a:rPr>
              <a:t>zen.yandex.ru/media/repetitor_ch/uchitel-vkliuchaet-videourok-i-nichego-ne-obiasniaet-potom-my-pishem-test-5d957fae5d6c4b00ae54b306</a:t>
            </a:r>
            <a:endParaRPr lang="ru-RU" sz="1000" b="1" dirty="0" smtClean="0"/>
          </a:p>
          <a:p>
            <a:r>
              <a:rPr lang="en-US" sz="1000" b="1" dirty="0">
                <a:latin typeface="Arial Rounded MT Bold" panose="020F0704030504030204" pitchFamily="34" charset="0"/>
                <a:hlinkClick r:id="rId14"/>
              </a:rPr>
              <a:t>http://iessay.ru/ru/other/prirodovedenie/stati/zemlya-kak-planeta/geograficheskaya-karta.-</a:t>
            </a:r>
            <a:r>
              <a:rPr lang="en-US" sz="1000" b="1" dirty="0" smtClean="0">
                <a:latin typeface="Arial Rounded MT Bold" panose="020F0704030504030204" pitchFamily="34" charset="0"/>
                <a:hlinkClick r:id="rId14"/>
              </a:rPr>
              <a:t>chtenie-karty</a:t>
            </a:r>
            <a:endParaRPr lang="ru-RU" sz="1000" b="1" dirty="0" smtClean="0"/>
          </a:p>
          <a:p>
            <a:r>
              <a:rPr lang="en-US" sz="1000" b="1" dirty="0">
                <a:latin typeface="Arial Rounded MT Bold" panose="020F0704030504030204" pitchFamily="34" charset="0"/>
                <a:hlinkClick r:id="rId15"/>
              </a:rPr>
              <a:t>http://</a:t>
            </a:r>
            <a:r>
              <a:rPr lang="en-US" sz="1000" b="1" dirty="0" smtClean="0">
                <a:latin typeface="Arial Rounded MT Bold" panose="020F0704030504030204" pitchFamily="34" charset="0"/>
                <a:hlinkClick r:id="rId15"/>
              </a:rPr>
              <a:t>akademia5zvezd.ru/gruppa-prodlennogo-dnya-dlya-uchenikov-1-4-klassov.html</a:t>
            </a:r>
            <a:endParaRPr lang="ru-RU" sz="1000" b="1" dirty="0" smtClean="0"/>
          </a:p>
          <a:p>
            <a:r>
              <a:rPr lang="en-US" sz="1000" b="1" dirty="0">
                <a:latin typeface="Arial Rounded MT Bold" panose="020F0704030504030204" pitchFamily="34" charset="0"/>
                <a:hlinkClick r:id="rId16"/>
              </a:rPr>
              <a:t>http://</a:t>
            </a:r>
            <a:r>
              <a:rPr lang="en-US" sz="1000" b="1" dirty="0" smtClean="0">
                <a:latin typeface="Arial Rounded MT Bold" panose="020F0704030504030204" pitchFamily="34" charset="0"/>
                <a:hlinkClick r:id="rId16"/>
              </a:rPr>
              <a:t>polonka.baranovichi.edu.by/ru/main.aspx?guid=1321</a:t>
            </a:r>
            <a:endParaRPr lang="ru-RU" sz="1000" b="1" dirty="0" smtClean="0"/>
          </a:p>
          <a:p>
            <a:r>
              <a:rPr lang="en-US" sz="1000" b="1" dirty="0">
                <a:latin typeface="Arial Rounded MT Bold" panose="020F0704030504030204" pitchFamily="34" charset="0"/>
                <a:hlinkClick r:id="rId17"/>
              </a:rPr>
              <a:t>http://nachalo4ka.ru/shkolnyie-kartinki-assorti-dlya-prezentatsiy/pervaya-uchitelnitsa-u-doski</a:t>
            </a:r>
            <a:r>
              <a:rPr lang="en-US" sz="1000" b="1" dirty="0" smtClean="0">
                <a:latin typeface="Arial Rounded MT Bold" panose="020F0704030504030204" pitchFamily="34" charset="0"/>
                <a:hlinkClick r:id="rId17"/>
              </a:rPr>
              <a:t>/</a:t>
            </a:r>
            <a:endParaRPr lang="ru-RU" sz="1000" b="1" dirty="0" smtClean="0"/>
          </a:p>
          <a:p>
            <a:r>
              <a:rPr lang="en-US" sz="1000" b="1" dirty="0">
                <a:latin typeface="Arial Rounded MT Bold" panose="020F0704030504030204" pitchFamily="34" charset="0"/>
                <a:hlinkClick r:id="rId18"/>
              </a:rPr>
              <a:t>http://xn--18-6kclvec3aj7p.xn--</a:t>
            </a:r>
            <a:r>
              <a:rPr lang="en-US" sz="1000" b="1" dirty="0" smtClean="0">
                <a:latin typeface="Arial Rounded MT Bold" panose="020F0704030504030204" pitchFamily="34" charset="0"/>
                <a:hlinkClick r:id="rId18"/>
              </a:rPr>
              <a:t>p1ai/pravila-povedeniya</a:t>
            </a:r>
            <a:endParaRPr lang="ru-RU" sz="1000" b="1" dirty="0" smtClean="0"/>
          </a:p>
          <a:p>
            <a:r>
              <a:rPr lang="en-US" sz="1000" b="1" dirty="0">
                <a:latin typeface="Arial Rounded MT Bold" panose="020F0704030504030204" pitchFamily="34" charset="0"/>
                <a:hlinkClick r:id="rId19"/>
              </a:rPr>
              <a:t>http://</a:t>
            </a:r>
            <a:r>
              <a:rPr lang="en-US" sz="1000" b="1" dirty="0" smtClean="0">
                <a:latin typeface="Arial Rounded MT Bold" panose="020F0704030504030204" pitchFamily="34" charset="0"/>
                <a:hlinkClick r:id="rId19"/>
              </a:rPr>
              <a:t>kira-scrap.ru/dir/detskoe/deti_2/ucheniki/135-1-0-8052</a:t>
            </a:r>
            <a:endParaRPr lang="ru-RU" sz="1000" b="1" dirty="0" smtClean="0"/>
          </a:p>
          <a:p>
            <a:r>
              <a:rPr lang="en-US" sz="1000" b="1" dirty="0">
                <a:latin typeface="Arial Rounded MT Bold" panose="020F0704030504030204" pitchFamily="34" charset="0"/>
                <a:hlinkClick r:id="rId20"/>
              </a:rPr>
              <a:t>https://www.pinterest.ru/pin/363384263662850168</a:t>
            </a:r>
            <a:r>
              <a:rPr lang="en-US" sz="1000" b="1" dirty="0" smtClean="0">
                <a:latin typeface="Arial Rounded MT Bold" panose="020F0704030504030204" pitchFamily="34" charset="0"/>
                <a:hlinkClick r:id="rId20"/>
              </a:rPr>
              <a:t>/</a:t>
            </a:r>
            <a:endParaRPr lang="ru-RU" sz="1000" b="1" dirty="0" smtClean="0"/>
          </a:p>
          <a:p>
            <a:r>
              <a:rPr lang="en-US" sz="1000" b="1" dirty="0">
                <a:latin typeface="Arial Rounded MT Bold" panose="020F0704030504030204" pitchFamily="34" charset="0"/>
                <a:hlinkClick r:id="rId21"/>
              </a:rPr>
              <a:t>https://</a:t>
            </a:r>
            <a:r>
              <a:rPr lang="en-US" sz="1000" b="1" dirty="0" smtClean="0">
                <a:latin typeface="Arial Rounded MT Bold" panose="020F0704030504030204" pitchFamily="34" charset="0"/>
                <a:hlinkClick r:id="rId21"/>
              </a:rPr>
              <a:t>ru.freepik.com/premium-vector/children-sitting-at-school-desk-and-hand-up-to-answer-pupil-raising-hand-in-class_8690040.htm</a:t>
            </a:r>
            <a:endParaRPr lang="ru-RU" sz="1000" b="1" dirty="0" smtClean="0"/>
          </a:p>
          <a:p>
            <a:pPr lvl="0"/>
            <a:r>
              <a:rPr lang="en-US" sz="1000" b="1" dirty="0">
                <a:solidFill>
                  <a:srgbClr val="4BACC6">
                    <a:lumMod val="50000"/>
                  </a:srgbClr>
                </a:solidFill>
                <a:latin typeface="Arial Rounded MT Bold" panose="020F0704030504030204" pitchFamily="34" charset="0"/>
                <a:cs typeface="Arial" panose="020B0604020202020204" pitchFamily="34" charset="0"/>
                <a:hlinkClick r:id="rId22"/>
              </a:rPr>
              <a:t>https://www.pngegg.com/ru/png-nnult</a:t>
            </a:r>
            <a:endParaRPr lang="ru-RU" sz="1000" b="1" dirty="0">
              <a:solidFill>
                <a:srgbClr val="4BACC6">
                  <a:lumMod val="50000"/>
                </a:srgb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en-US" sz="1000" b="1" dirty="0">
                <a:solidFill>
                  <a:srgbClr val="4BACC6">
                    <a:lumMod val="50000"/>
                  </a:srgbClr>
                </a:solidFill>
                <a:latin typeface="Arial Rounded MT Bold" panose="020F0704030504030204" pitchFamily="34" charset="0"/>
                <a:cs typeface="Arial" panose="020B0604020202020204" pitchFamily="34" charset="0"/>
                <a:hlinkClick r:id="rId23"/>
              </a:rPr>
              <a:t>https://ru.freepik.com/premium-vector/active-class_1774568.htm</a:t>
            </a:r>
            <a:endParaRPr lang="ru-RU" sz="1000" b="1" dirty="0">
              <a:solidFill>
                <a:srgbClr val="4BACC6">
                  <a:lumMod val="50000"/>
                </a:srgb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en-US" sz="1000" b="1" dirty="0">
                <a:solidFill>
                  <a:srgbClr val="4BACC6">
                    <a:lumMod val="50000"/>
                  </a:srgbClr>
                </a:solidFill>
                <a:latin typeface="Arial Rounded MT Bold" panose="020F0704030504030204" pitchFamily="34" charset="0"/>
                <a:cs typeface="Arial" panose="020B0604020202020204" pitchFamily="34" charset="0"/>
                <a:hlinkClick r:id="rId24"/>
              </a:rPr>
              <a:t>http://repetitor-problem.net/kontrolna-robota-rozkladannya-na-mnozhniki-7-klas</a:t>
            </a:r>
            <a:endParaRPr lang="ru-RU" sz="1000" b="1" dirty="0">
              <a:solidFill>
                <a:srgbClr val="4BACC6">
                  <a:lumMod val="50000"/>
                </a:srgb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en-US" sz="1000" b="1" dirty="0">
                <a:solidFill>
                  <a:srgbClr val="4BACC6">
                    <a:lumMod val="50000"/>
                  </a:srgbClr>
                </a:solidFill>
                <a:latin typeface="Arial Rounded MT Bold" panose="020F0704030504030204" pitchFamily="34" charset="0"/>
                <a:cs typeface="Arial" panose="020B0604020202020204" pitchFamily="34" charset="0"/>
                <a:hlinkClick r:id="rId25"/>
              </a:rPr>
              <a:t>http://timkina43.ru/?p=668</a:t>
            </a:r>
            <a:endParaRPr lang="ru-RU" sz="1000" b="1" dirty="0">
              <a:solidFill>
                <a:srgbClr val="4BACC6">
                  <a:lumMod val="50000"/>
                </a:srgb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1000" b="1" dirty="0" smtClean="0"/>
          </a:p>
          <a:p>
            <a:endParaRPr lang="ru-RU" sz="1000" b="1" dirty="0" smtClean="0"/>
          </a:p>
          <a:p>
            <a:endParaRPr lang="ru-RU" sz="1000" b="1" dirty="0"/>
          </a:p>
        </p:txBody>
      </p:sp>
      <p:sp>
        <p:nvSpPr>
          <p:cNvPr id="5" name="AutoShape 2" descr="Глава 5. Количественная характеристика информации. - Теория информаци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2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84368" y="183123"/>
            <a:ext cx="1008112" cy="12203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4810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793296"/>
            <a:ext cx="7992888" cy="739758"/>
          </a:xfrm>
        </p:spPr>
        <p:txBody>
          <a:bodyPr/>
          <a:lstStyle/>
          <a:p>
            <a:r>
              <a:rPr lang="ru-RU" sz="9600" b="1" dirty="0" smtClean="0">
                <a:solidFill>
                  <a:srgbClr val="C00000"/>
                </a:solidFill>
              </a:rPr>
              <a:t>СПАСИБО</a:t>
            </a:r>
            <a:br>
              <a:rPr lang="ru-RU" sz="9600" b="1" dirty="0" smtClean="0">
                <a:solidFill>
                  <a:srgbClr val="C00000"/>
                </a:solidFill>
              </a:rPr>
            </a:br>
            <a:r>
              <a:rPr lang="ru-RU" sz="9600" b="1" dirty="0" smtClean="0">
                <a:solidFill>
                  <a:srgbClr val="C00000"/>
                </a:solidFill>
              </a:rPr>
              <a:t>ЗА </a:t>
            </a:r>
            <a:br>
              <a:rPr lang="ru-RU" sz="9600" b="1" dirty="0" smtClean="0">
                <a:solidFill>
                  <a:srgbClr val="C00000"/>
                </a:solidFill>
              </a:rPr>
            </a:br>
            <a:r>
              <a:rPr lang="ru-RU" sz="9600" b="1" dirty="0" smtClean="0">
                <a:solidFill>
                  <a:srgbClr val="C00000"/>
                </a:solidFill>
              </a:rPr>
              <a:t>ВНИМАНИЕ!</a:t>
            </a:r>
            <a:endParaRPr lang="ru-RU" sz="9600" b="1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63510" y="1340768"/>
            <a:ext cx="8528970" cy="5256584"/>
          </a:xfrm>
        </p:spPr>
        <p:txBody>
          <a:bodyPr/>
          <a:lstStyle/>
          <a:p>
            <a:pPr marL="0" indent="0">
              <a:buNone/>
            </a:pPr>
            <a:endParaRPr lang="ru-RU" sz="1000" dirty="0">
              <a:solidFill>
                <a:srgbClr val="4BACC6">
                  <a:lumMod val="50000"/>
                </a:srgb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1000" dirty="0" smtClean="0"/>
          </a:p>
          <a:p>
            <a:endParaRPr lang="ru-RU" sz="1000" dirty="0" smtClean="0"/>
          </a:p>
          <a:p>
            <a:endParaRPr lang="ru-RU" sz="1000" dirty="0"/>
          </a:p>
        </p:txBody>
      </p:sp>
      <p:sp>
        <p:nvSpPr>
          <p:cNvPr id="5" name="AutoShape 2" descr="Глава 5. Количественная характеристика информации. - Теория информаци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84368" y="183123"/>
            <a:ext cx="1008112" cy="12203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8590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Тема Office">
  <a:themeElements>
    <a:clrScheme name="Другая 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1F497D"/>
      </a:hlink>
      <a:folHlink>
        <a:srgbClr val="1F497D"/>
      </a:folHlink>
    </a:clrScheme>
    <a:fontScheme name="для шаблонов синий">
      <a:majorFont>
        <a:latin typeface="Comic Sans MS"/>
        <a:ea typeface=""/>
        <a:cs typeface=""/>
      </a:majorFont>
      <a:minorFont>
        <a:latin typeface="Comic Sans MS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9700</TotalTime>
  <Words>510</Words>
  <Application>Microsoft Office PowerPoint</Application>
  <PresentationFormat>Экран (4:3)</PresentationFormat>
  <Paragraphs>128</Paragraphs>
  <Slides>11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6" baseType="lpstr">
      <vt:lpstr>Arial</vt:lpstr>
      <vt:lpstr>Calibri</vt:lpstr>
      <vt:lpstr>Comic Sans MS</vt:lpstr>
      <vt:lpstr>Arial Rounded MT Bold</vt:lpstr>
      <vt:lpstr>1_Тема Office</vt:lpstr>
      <vt:lpstr>Эффективные приёмы и методы  обучения математики в коррекционном классе  1-4</vt:lpstr>
      <vt:lpstr>Особенности развития детей с ОВЗ:</vt:lpstr>
      <vt:lpstr>Как же должен строить свою работу учитель?</vt:lpstr>
      <vt:lpstr>Методы и приемы организации учебно-познавательной деятельности:</vt:lpstr>
      <vt:lpstr>Методы и приемы на разных этапах урока:</vt:lpstr>
      <vt:lpstr>Игры для устного счета: </vt:lpstr>
      <vt:lpstr>Индивидуальные карточки:</vt:lpstr>
      <vt:lpstr>Соблюдение режима учебной нагрузки</vt:lpstr>
      <vt:lpstr>Выводы:</vt:lpstr>
      <vt:lpstr>Источники информации</vt:lpstr>
      <vt:lpstr>СПАСИБО ЗА  ВНИМАНИЕ!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Приёмы опроса</dc:title>
  <dc:creator>КЕВ</dc:creator>
  <cp:keywords>Презентация</cp:keywords>
  <cp:lastModifiedBy>Учитель</cp:lastModifiedBy>
  <cp:revision>186</cp:revision>
  <dcterms:created xsi:type="dcterms:W3CDTF">2014-07-06T18:18:01Z</dcterms:created>
  <dcterms:modified xsi:type="dcterms:W3CDTF">2024-11-05T06:36:26Z</dcterms:modified>
</cp:coreProperties>
</file>