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1"/>
  </p:notesMasterIdLst>
  <p:sldIdLst>
    <p:sldId id="256" r:id="rId2"/>
    <p:sldId id="258" r:id="rId3"/>
    <p:sldId id="259" r:id="rId4"/>
    <p:sldId id="260" r:id="rId5"/>
    <p:sldId id="261" r:id="rId6"/>
    <p:sldId id="262" r:id="rId7"/>
    <p:sldId id="263" r:id="rId8"/>
    <p:sldId id="270" r:id="rId9"/>
    <p:sldId id="265" r:id="rId10"/>
    <p:sldId id="264" r:id="rId11"/>
    <p:sldId id="266" r:id="rId12"/>
    <p:sldId id="268" r:id="rId13"/>
    <p:sldId id="269" r:id="rId14"/>
    <p:sldId id="271" r:id="rId15"/>
    <p:sldId id="272" r:id="rId16"/>
    <p:sldId id="274" r:id="rId17"/>
    <p:sldId id="275" r:id="rId18"/>
    <p:sldId id="273" r:id="rId19"/>
    <p:sldId id="257" r:id="rId2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74"/>
  </p:normalViewPr>
  <p:slideViewPr>
    <p:cSldViewPr>
      <p:cViewPr varScale="1">
        <p:scale>
          <a:sx n="124" d="100"/>
          <a:sy n="124" d="100"/>
        </p:scale>
        <p:origin x="182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4A6415-C84F-409B-A44F-58944FCA2C29}" type="datetimeFigureOut">
              <a:rPr lang="ru-RU" smtClean="0"/>
              <a:pPr/>
              <a:t>22.12.2024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6C36411-2DF1-4C8A-B16E-5BFF37E3D922}"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E6C36411-2DF1-4C8A-B16E-5BFF37E3D922}" type="slidenum">
              <a:rPr lang="ru-RU" smtClean="0"/>
              <a:pPr/>
              <a:t>14</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Равнобедренный треугольник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540544" y="776288"/>
            <a:ext cx="8062912" cy="1470025"/>
          </a:xfrm>
        </p:spPr>
        <p:txBody>
          <a:bodyPr anchor="b">
            <a:normAutofit/>
          </a:bodyPr>
          <a:lstStyle>
            <a:lvl1pPr algn="r">
              <a:defRPr sz="4400"/>
            </a:lvl1pPr>
          </a:lstStyle>
          <a:p>
            <a:r>
              <a:rPr kumimoji="0" lang="ru-RU"/>
              <a:t>Образец заголовка</a:t>
            </a:r>
            <a:endParaRPr kumimoji="0" lang="en-US"/>
          </a:p>
        </p:txBody>
      </p:sp>
      <p:sp>
        <p:nvSpPr>
          <p:cNvPr id="9" name="Подзаголовок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a:t>Образец подзаголовка</a:t>
            </a:r>
            <a:endParaRPr kumimoji="0" lang="en-US"/>
          </a:p>
        </p:txBody>
      </p:sp>
      <p:sp>
        <p:nvSpPr>
          <p:cNvPr id="28" name="Дата 27"/>
          <p:cNvSpPr>
            <a:spLocks noGrp="1"/>
          </p:cNvSpPr>
          <p:nvPr>
            <p:ph type="dt" sz="half" idx="10"/>
          </p:nvPr>
        </p:nvSpPr>
        <p:spPr>
          <a:xfrm>
            <a:off x="1371600" y="6012656"/>
            <a:ext cx="5791200" cy="365125"/>
          </a:xfrm>
        </p:spPr>
        <p:txBody>
          <a:bodyPr tIns="0" bIns="0" anchor="t"/>
          <a:lstStyle>
            <a:lvl1pPr algn="r">
              <a:defRPr sz="1000"/>
            </a:lvl1pPr>
          </a:lstStyle>
          <a:p>
            <a:fld id="{C4F2AC10-C65A-4456-9FA6-8CEA0C721907}" type="datetimeFigureOut">
              <a:rPr lang="ru-RU" smtClean="0"/>
              <a:pPr/>
              <a:t>22.12.2024</a:t>
            </a:fld>
            <a:endParaRPr lang="ru-RU"/>
          </a:p>
        </p:txBody>
      </p:sp>
      <p:sp>
        <p:nvSpPr>
          <p:cNvPr id="17" name="Нижний колонтитул 16"/>
          <p:cNvSpPr>
            <a:spLocks noGrp="1"/>
          </p:cNvSpPr>
          <p:nvPr>
            <p:ph type="ftr" sz="quarter" idx="11"/>
          </p:nvPr>
        </p:nvSpPr>
        <p:spPr>
          <a:xfrm>
            <a:off x="1371600" y="5650704"/>
            <a:ext cx="5791200" cy="365125"/>
          </a:xfrm>
        </p:spPr>
        <p:txBody>
          <a:bodyPr tIns="0" bIns="0" anchor="b"/>
          <a:lstStyle>
            <a:lvl1pPr algn="r">
              <a:defRPr sz="1100"/>
            </a:lvl1pPr>
          </a:lstStyle>
          <a:p>
            <a:endParaRPr lang="ru-RU"/>
          </a:p>
        </p:txBody>
      </p:sp>
      <p:sp>
        <p:nvSpPr>
          <p:cNvPr id="29" name="Номер слайда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94EDDFD3-18C5-4C4F-8E76-BF9365C5D525}"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7494"/>
            <a:ext cx="8229600" cy="1399032"/>
          </a:xfrm>
        </p:spPr>
        <p:txBody>
          <a:bodyPr/>
          <a:lstStyle/>
          <a:p>
            <a:r>
              <a:rPr kumimoji="0" lang="ru-RU"/>
              <a:t>Образец заголовка</a:t>
            </a:r>
            <a:endParaRPr kumimoji="0" lang="en-US"/>
          </a:p>
        </p:txBody>
      </p:sp>
      <p:sp>
        <p:nvSpPr>
          <p:cNvPr id="3" name="Содержимое 2"/>
          <p:cNvSpPr>
            <a:spLocks noGrp="1"/>
          </p:cNvSpPr>
          <p:nvPr>
            <p:ph idx="1"/>
          </p:nvPr>
        </p:nvSpPr>
        <p:spPr>
          <a:xfrm>
            <a:off x="457200" y="1882808"/>
            <a:ext cx="8229600" cy="4572000"/>
          </a:xfrm>
        </p:spPr>
        <p:txBody>
          <a:body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a:xfrm>
            <a:off x="4791456" y="6480048"/>
            <a:ext cx="2133600" cy="301752"/>
          </a:xfrm>
        </p:spPr>
        <p:txBody>
          <a:bodyPr/>
          <a:lstStyle/>
          <a:p>
            <a:fld id="{C4F2AC10-C65A-4456-9FA6-8CEA0C721907}" type="datetimeFigureOut">
              <a:rPr lang="ru-RU" smtClean="0"/>
              <a:pPr/>
              <a:t>22.12.2024</a:t>
            </a:fld>
            <a:endParaRPr lang="ru-RU"/>
          </a:p>
        </p:txBody>
      </p:sp>
      <p:sp>
        <p:nvSpPr>
          <p:cNvPr id="5" name="Нижний колонтитул 4"/>
          <p:cNvSpPr>
            <a:spLocks noGrp="1"/>
          </p:cNvSpPr>
          <p:nvPr>
            <p:ph type="ftr" sz="quarter" idx="11"/>
          </p:nvPr>
        </p:nvSpPr>
        <p:spPr>
          <a:xfrm>
            <a:off x="457200" y="6480969"/>
            <a:ext cx="4260056" cy="300831"/>
          </a:xfrm>
        </p:spPr>
        <p:txBody>
          <a:bodyPr/>
          <a:lstStyle/>
          <a:p>
            <a:endParaRPr lang="ru-RU"/>
          </a:p>
        </p:txBody>
      </p:sp>
      <p:sp>
        <p:nvSpPr>
          <p:cNvPr id="6" name="Номер слайда 5"/>
          <p:cNvSpPr>
            <a:spLocks noGrp="1"/>
          </p:cNvSpPr>
          <p:nvPr>
            <p:ph type="sldNum" sz="quarter" idx="12"/>
          </p:nvPr>
        </p:nvSpPr>
        <p:spPr/>
        <p:txBody>
          <a:bodyPr/>
          <a:lstStyle/>
          <a:p>
            <a:fld id="{94EDDFD3-18C5-4C4F-8E76-BF9365C5D525}"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9" name="Прямоугольный треугольник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Равнобедренный треугольник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Дата 3"/>
          <p:cNvSpPr>
            <a:spLocks noGrp="1"/>
          </p:cNvSpPr>
          <p:nvPr>
            <p:ph type="dt" sz="half" idx="10"/>
          </p:nvPr>
        </p:nvSpPr>
        <p:spPr>
          <a:xfrm>
            <a:off x="6955632" y="6477000"/>
            <a:ext cx="2133600" cy="304800"/>
          </a:xfrm>
        </p:spPr>
        <p:txBody>
          <a:bodyPr/>
          <a:lstStyle/>
          <a:p>
            <a:fld id="{C4F2AC10-C65A-4456-9FA6-8CEA0C721907}" type="datetimeFigureOut">
              <a:rPr lang="ru-RU" smtClean="0"/>
              <a:pPr/>
              <a:t>22.12.2024</a:t>
            </a:fld>
            <a:endParaRPr lang="ru-RU"/>
          </a:p>
        </p:txBody>
      </p:sp>
      <p:sp>
        <p:nvSpPr>
          <p:cNvPr id="5" name="Нижний колонтитул 4"/>
          <p:cNvSpPr>
            <a:spLocks noGrp="1"/>
          </p:cNvSpPr>
          <p:nvPr>
            <p:ph type="ftr" sz="quarter" idx="11"/>
          </p:nvPr>
        </p:nvSpPr>
        <p:spPr>
          <a:xfrm>
            <a:off x="2619376" y="6480969"/>
            <a:ext cx="4260056" cy="300831"/>
          </a:xfrm>
        </p:spPr>
        <p:txBody>
          <a:bodyPr/>
          <a:lstStyle/>
          <a:p>
            <a:endParaRPr lang="ru-RU"/>
          </a:p>
        </p:txBody>
      </p:sp>
      <p:sp>
        <p:nvSpPr>
          <p:cNvPr id="6" name="Номер слайда 5"/>
          <p:cNvSpPr>
            <a:spLocks noGrp="1"/>
          </p:cNvSpPr>
          <p:nvPr>
            <p:ph type="sldNum" sz="quarter" idx="12"/>
          </p:nvPr>
        </p:nvSpPr>
        <p:spPr>
          <a:xfrm>
            <a:off x="8451056" y="809624"/>
            <a:ext cx="502920" cy="300831"/>
          </a:xfrm>
        </p:spPr>
        <p:txBody>
          <a:bodyPr/>
          <a:lstStyle/>
          <a:p>
            <a:fld id="{94EDDFD3-18C5-4C4F-8E76-BF9365C5D525}" type="slidenum">
              <a:rPr lang="ru-RU" smtClean="0"/>
              <a:pPr/>
              <a:t>‹#›</a:t>
            </a:fld>
            <a:endParaRPr lang="ru-RU"/>
          </a:p>
        </p:txBody>
      </p:sp>
      <p:cxnSp>
        <p:nvCxnSpPr>
          <p:cNvPr id="11" name="Прямая соединительная линия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Прямая соединительная линия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Заголовок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ru-RU"/>
              <a:t>Образец заголовка</a:t>
            </a:r>
            <a:endParaRPr kumimoji="0" lang="en-US"/>
          </a:p>
        </p:txBody>
      </p:sp>
      <p:sp>
        <p:nvSpPr>
          <p:cNvPr id="3" name="Текст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a:t>Образец текста</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marL="0" algn="l">
              <a:defRPr/>
            </a:lvl1pPr>
          </a:lstStyle>
          <a:p>
            <a:r>
              <a:rPr kumimoji="0" lang="ru-RU"/>
              <a:t>Образец заголовка</a:t>
            </a:r>
            <a:endParaRPr kumimoji="0" lang="en-US"/>
          </a:p>
        </p:txBody>
      </p:sp>
      <p:sp>
        <p:nvSpPr>
          <p:cNvPr id="3" name="Содержимое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Содержимое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4791456" y="6480969"/>
            <a:ext cx="2133600" cy="301752"/>
          </a:xfrm>
        </p:spPr>
        <p:txBody>
          <a:bodyPr/>
          <a:lstStyle/>
          <a:p>
            <a:fld id="{C4F2AC10-C65A-4456-9FA6-8CEA0C721907}" type="datetimeFigureOut">
              <a:rPr lang="ru-RU" smtClean="0"/>
              <a:pPr/>
              <a:t>22.12.2024</a:t>
            </a:fld>
            <a:endParaRPr lang="ru-RU"/>
          </a:p>
        </p:txBody>
      </p:sp>
      <p:sp>
        <p:nvSpPr>
          <p:cNvPr id="6" name="Нижний колонтитул 5"/>
          <p:cNvSpPr>
            <a:spLocks noGrp="1"/>
          </p:cNvSpPr>
          <p:nvPr>
            <p:ph type="ftr" sz="quarter" idx="11"/>
          </p:nvPr>
        </p:nvSpPr>
        <p:spPr>
          <a:xfrm>
            <a:off x="457200" y="6480969"/>
            <a:ext cx="4260056" cy="301752"/>
          </a:xfrm>
        </p:spPr>
        <p:txBody>
          <a:bodyPr/>
          <a:lstStyle/>
          <a:p>
            <a:endParaRPr lang="ru-RU"/>
          </a:p>
        </p:txBody>
      </p:sp>
      <p:sp>
        <p:nvSpPr>
          <p:cNvPr id="7" name="Номер слайда 6"/>
          <p:cNvSpPr>
            <a:spLocks noGrp="1"/>
          </p:cNvSpPr>
          <p:nvPr>
            <p:ph type="sldNum" sz="quarter" idx="12"/>
          </p:nvPr>
        </p:nvSpPr>
        <p:spPr>
          <a:xfrm>
            <a:off x="7589520" y="6480969"/>
            <a:ext cx="502920" cy="301752"/>
          </a:xfrm>
        </p:spPr>
        <p:txBody>
          <a:bodyPr/>
          <a:lstStyle/>
          <a:p>
            <a:fld id="{94EDDFD3-18C5-4C4F-8E76-BF9365C5D525}"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ru-RU"/>
              <a:t>Образец заголовка</a:t>
            </a:r>
            <a:endParaRPr kumimoji="0" lang="en-US"/>
          </a:p>
        </p:txBody>
      </p:sp>
      <p:sp>
        <p:nvSpPr>
          <p:cNvPr id="3" name="Текст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4" name="Текст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ru-RU"/>
              <a:t>Образец текста</a:t>
            </a:r>
          </a:p>
        </p:txBody>
      </p:sp>
      <p:sp>
        <p:nvSpPr>
          <p:cNvPr id="5" name="Содержимое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6" name="Содержимое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7" name="Дата 6"/>
          <p:cNvSpPr>
            <a:spLocks noGrp="1"/>
          </p:cNvSpPr>
          <p:nvPr>
            <p:ph type="dt" sz="half" idx="10"/>
          </p:nvPr>
        </p:nvSpPr>
        <p:spPr>
          <a:xfrm>
            <a:off x="4791456" y="6480969"/>
            <a:ext cx="2130552" cy="301752"/>
          </a:xfrm>
        </p:spPr>
        <p:txBody>
          <a:bodyPr/>
          <a:lstStyle/>
          <a:p>
            <a:fld id="{C4F2AC10-C65A-4456-9FA6-8CEA0C721907}" type="datetimeFigureOut">
              <a:rPr lang="ru-RU" smtClean="0"/>
              <a:pPr/>
              <a:t>22.12.2024</a:t>
            </a:fld>
            <a:endParaRPr lang="ru-RU"/>
          </a:p>
        </p:txBody>
      </p:sp>
      <p:sp>
        <p:nvSpPr>
          <p:cNvPr id="8" name="Нижний колонтитул 7"/>
          <p:cNvSpPr>
            <a:spLocks noGrp="1"/>
          </p:cNvSpPr>
          <p:nvPr>
            <p:ph type="ftr" sz="quarter" idx="11"/>
          </p:nvPr>
        </p:nvSpPr>
        <p:spPr>
          <a:xfrm>
            <a:off x="457200" y="6480969"/>
            <a:ext cx="4261104" cy="301752"/>
          </a:xfrm>
        </p:spPr>
        <p:txBody>
          <a:bodyPr/>
          <a:lstStyle/>
          <a:p>
            <a:endParaRPr lang="ru-RU"/>
          </a:p>
        </p:txBody>
      </p:sp>
      <p:sp>
        <p:nvSpPr>
          <p:cNvPr id="9" name="Номер слайда 8"/>
          <p:cNvSpPr>
            <a:spLocks noGrp="1"/>
          </p:cNvSpPr>
          <p:nvPr>
            <p:ph type="sldNum" sz="quarter" idx="12"/>
          </p:nvPr>
        </p:nvSpPr>
        <p:spPr>
          <a:xfrm>
            <a:off x="7589520" y="6483096"/>
            <a:ext cx="502920" cy="301752"/>
          </a:xfrm>
        </p:spPr>
        <p:txBody>
          <a:bodyPr/>
          <a:lstStyle>
            <a:lvl1pPr algn="ctr">
              <a:defRPr/>
            </a:lvl1pPr>
          </a:lstStyle>
          <a:p>
            <a:fld id="{94EDDFD3-18C5-4C4F-8E76-BF9365C5D52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b="0"/>
            </a:lvl1pPr>
          </a:lstStyle>
          <a:p>
            <a:r>
              <a:rPr kumimoji="0" lang="ru-RU"/>
              <a:t>Образец заголовка</a:t>
            </a:r>
            <a:endParaRPr kumimoji="0" lang="en-US"/>
          </a:p>
        </p:txBody>
      </p:sp>
      <p:sp>
        <p:nvSpPr>
          <p:cNvPr id="3" name="Дата 2"/>
          <p:cNvSpPr>
            <a:spLocks noGrp="1"/>
          </p:cNvSpPr>
          <p:nvPr>
            <p:ph type="dt" sz="half" idx="10"/>
          </p:nvPr>
        </p:nvSpPr>
        <p:spPr/>
        <p:txBody>
          <a:bodyPr/>
          <a:lstStyle/>
          <a:p>
            <a:fld id="{C4F2AC10-C65A-4456-9FA6-8CEA0C721907}" type="datetimeFigureOut">
              <a:rPr lang="ru-RU" smtClean="0"/>
              <a:pPr/>
              <a:t>22.12.2024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4EDDFD3-18C5-4C4F-8E76-BF9365C5D52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a:xfrm>
            <a:off x="4791456" y="6480969"/>
            <a:ext cx="2133600" cy="301752"/>
          </a:xfrm>
        </p:spPr>
        <p:txBody>
          <a:bodyPr/>
          <a:lstStyle/>
          <a:p>
            <a:fld id="{C4F2AC10-C65A-4456-9FA6-8CEA0C721907}" type="datetimeFigureOut">
              <a:rPr lang="ru-RU" smtClean="0"/>
              <a:pPr/>
              <a:t>22.12.2024</a:t>
            </a:fld>
            <a:endParaRPr lang="ru-RU"/>
          </a:p>
        </p:txBody>
      </p:sp>
      <p:sp>
        <p:nvSpPr>
          <p:cNvPr id="3" name="Нижний колонтитул 2"/>
          <p:cNvSpPr>
            <a:spLocks noGrp="1"/>
          </p:cNvSpPr>
          <p:nvPr>
            <p:ph type="ftr" sz="quarter" idx="11"/>
          </p:nvPr>
        </p:nvSpPr>
        <p:spPr>
          <a:xfrm>
            <a:off x="457200" y="6481890"/>
            <a:ext cx="4260056" cy="300831"/>
          </a:xfrm>
        </p:spPr>
        <p:txBody>
          <a:bodyPr/>
          <a:lstStyle/>
          <a:p>
            <a:endParaRPr lang="ru-RU"/>
          </a:p>
        </p:txBody>
      </p:sp>
      <p:sp>
        <p:nvSpPr>
          <p:cNvPr id="4" name="Номер слайда 3"/>
          <p:cNvSpPr>
            <a:spLocks noGrp="1"/>
          </p:cNvSpPr>
          <p:nvPr>
            <p:ph type="sldNum" sz="quarter" idx="12"/>
          </p:nvPr>
        </p:nvSpPr>
        <p:spPr>
          <a:xfrm>
            <a:off x="7589520" y="6480969"/>
            <a:ext cx="502920" cy="301752"/>
          </a:xfrm>
        </p:spPr>
        <p:txBody>
          <a:bodyPr/>
          <a:lstStyle/>
          <a:p>
            <a:fld id="{94EDDFD3-18C5-4C4F-8E76-BF9365C5D52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ru-RU"/>
              <a:t>Образец заголовка</a:t>
            </a:r>
            <a:endParaRPr kumimoji="0" lang="en-US"/>
          </a:p>
        </p:txBody>
      </p:sp>
      <p:sp>
        <p:nvSpPr>
          <p:cNvPr id="3" name="Текст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a:t>Образец текста</a:t>
            </a:r>
          </a:p>
        </p:txBody>
      </p:sp>
      <p:sp>
        <p:nvSpPr>
          <p:cNvPr id="4" name="Содержимое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5" name="Дата 4"/>
          <p:cNvSpPr>
            <a:spLocks noGrp="1"/>
          </p:cNvSpPr>
          <p:nvPr>
            <p:ph type="dt" sz="half" idx="10"/>
          </p:nvPr>
        </p:nvSpPr>
        <p:spPr>
          <a:xfrm>
            <a:off x="6278976" y="6556248"/>
            <a:ext cx="2133600" cy="301752"/>
          </a:xfrm>
        </p:spPr>
        <p:txBody>
          <a:bodyPr/>
          <a:lstStyle>
            <a:lvl1pPr>
              <a:defRPr sz="900"/>
            </a:lvl1pPr>
          </a:lstStyle>
          <a:p>
            <a:fld id="{C4F2AC10-C65A-4456-9FA6-8CEA0C721907}" type="datetimeFigureOut">
              <a:rPr lang="ru-RU" smtClean="0"/>
              <a:pPr/>
              <a:t>22.12.2024</a:t>
            </a:fld>
            <a:endParaRPr lang="ru-RU"/>
          </a:p>
        </p:txBody>
      </p:sp>
      <p:sp>
        <p:nvSpPr>
          <p:cNvPr id="6" name="Нижний колонтитул 5"/>
          <p:cNvSpPr>
            <a:spLocks noGrp="1"/>
          </p:cNvSpPr>
          <p:nvPr>
            <p:ph type="ftr" sz="quarter" idx="11"/>
          </p:nvPr>
        </p:nvSpPr>
        <p:spPr>
          <a:xfrm>
            <a:off x="1135856" y="6556248"/>
            <a:ext cx="5143120"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410576" y="6556248"/>
            <a:ext cx="502920" cy="301752"/>
          </a:xfrm>
        </p:spPr>
        <p:txBody>
          <a:bodyPr/>
          <a:lstStyle>
            <a:lvl1pPr>
              <a:defRPr sz="900"/>
            </a:lvl1pPr>
          </a:lstStyle>
          <a:p>
            <a:fld id="{94EDDFD3-18C5-4C4F-8E76-BF9365C5D52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ru-RU"/>
              <a:t>Образец заголовка</a:t>
            </a:r>
            <a:endParaRPr kumimoji="0" lang="en-US"/>
          </a:p>
        </p:txBody>
      </p:sp>
      <p:sp>
        <p:nvSpPr>
          <p:cNvPr id="3" name="Рисунок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ru-RU"/>
              <a:t>Вставка рисунка</a:t>
            </a:r>
            <a:endParaRPr kumimoji="0" lang="en-US" dirty="0"/>
          </a:p>
        </p:txBody>
      </p:sp>
      <p:sp>
        <p:nvSpPr>
          <p:cNvPr id="4" name="Текст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ru-RU"/>
              <a:t>Образец текста</a:t>
            </a:r>
          </a:p>
        </p:txBody>
      </p:sp>
      <p:sp>
        <p:nvSpPr>
          <p:cNvPr id="5" name="Дата 4"/>
          <p:cNvSpPr>
            <a:spLocks noGrp="1"/>
          </p:cNvSpPr>
          <p:nvPr>
            <p:ph type="dt" sz="half" idx="10"/>
          </p:nvPr>
        </p:nvSpPr>
        <p:spPr>
          <a:xfrm>
            <a:off x="6108192" y="6556248"/>
            <a:ext cx="2103120" cy="301752"/>
          </a:xfrm>
        </p:spPr>
        <p:txBody>
          <a:bodyPr/>
          <a:lstStyle>
            <a:lvl1pPr>
              <a:defRPr sz="900"/>
            </a:lvl1pPr>
          </a:lstStyle>
          <a:p>
            <a:fld id="{C4F2AC10-C65A-4456-9FA6-8CEA0C721907}" type="datetimeFigureOut">
              <a:rPr lang="ru-RU" smtClean="0"/>
              <a:pPr/>
              <a:t>22.12.2024</a:t>
            </a:fld>
            <a:endParaRPr lang="ru-RU"/>
          </a:p>
        </p:txBody>
      </p:sp>
      <p:sp>
        <p:nvSpPr>
          <p:cNvPr id="6" name="Нижний колонтитул 5"/>
          <p:cNvSpPr>
            <a:spLocks noGrp="1"/>
          </p:cNvSpPr>
          <p:nvPr>
            <p:ph type="ftr" sz="quarter" idx="11"/>
          </p:nvPr>
        </p:nvSpPr>
        <p:spPr>
          <a:xfrm>
            <a:off x="1170432" y="6557169"/>
            <a:ext cx="4948072" cy="301752"/>
          </a:xfrm>
        </p:spPr>
        <p:txBody>
          <a:bodyPr/>
          <a:lstStyle>
            <a:lvl1pPr>
              <a:defRPr sz="900"/>
            </a:lvl1pPr>
          </a:lstStyle>
          <a:p>
            <a:endParaRPr lang="ru-RU"/>
          </a:p>
        </p:txBody>
      </p:sp>
      <p:sp>
        <p:nvSpPr>
          <p:cNvPr id="7" name="Номер слайда 6"/>
          <p:cNvSpPr>
            <a:spLocks noGrp="1"/>
          </p:cNvSpPr>
          <p:nvPr>
            <p:ph type="sldNum" sz="quarter" idx="12"/>
          </p:nvPr>
        </p:nvSpPr>
        <p:spPr>
          <a:xfrm>
            <a:off x="8217192" y="6556248"/>
            <a:ext cx="365760" cy="301752"/>
          </a:xfrm>
        </p:spPr>
        <p:txBody>
          <a:bodyPr/>
          <a:lstStyle>
            <a:lvl1pPr algn="ctr">
              <a:defRPr sz="900"/>
            </a:lvl1pPr>
          </a:lstStyle>
          <a:p>
            <a:fld id="{94EDDFD3-18C5-4C4F-8E76-BF9365C5D525}" type="slidenum">
              <a:rPr lang="ru-RU" smtClean="0"/>
              <a:pPr/>
              <a:t>‹#›</a:t>
            </a:fld>
            <a:endParaRPr lang="ru-RU"/>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4F2AC10-C65A-4456-9FA6-8CEA0C721907}" type="datetimeFigureOut">
              <a:rPr lang="ru-RU" smtClean="0"/>
              <a:pPr/>
              <a:t>22.12.2024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DDFD3-18C5-4C4F-8E76-BF9365C5D52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781800" y="381000"/>
            <a:ext cx="1905000" cy="5486400"/>
          </a:xfrm>
        </p:spPr>
        <p:txBody>
          <a:bodyPr vert="eaVert"/>
          <a:lstStyle/>
          <a:p>
            <a:r>
              <a:rPr kumimoji="0" lang="ru-RU"/>
              <a:t>Образец заголовка</a:t>
            </a:r>
            <a:endParaRPr kumimoji="0" lang="en-US"/>
          </a:p>
        </p:txBody>
      </p:sp>
      <p:sp>
        <p:nvSpPr>
          <p:cNvPr id="3" name="Вертикальный текст 2"/>
          <p:cNvSpPr>
            <a:spLocks noGrp="1"/>
          </p:cNvSpPr>
          <p:nvPr>
            <p:ph type="body" orient="vert" idx="1"/>
          </p:nvPr>
        </p:nvSpPr>
        <p:spPr>
          <a:xfrm>
            <a:off x="457200" y="381000"/>
            <a:ext cx="6248400" cy="5486400"/>
          </a:xfrm>
        </p:spPr>
        <p:txBody>
          <a:bodyPr vert="eaVert"/>
          <a:lstStyle/>
          <a:p>
            <a:pPr lvl="0" eaLnBrk="1" latinLnBrk="0" hangingPunct="1"/>
            <a:r>
              <a:rPr lang="ru-RU"/>
              <a:t>Образец текста</a:t>
            </a:r>
          </a:p>
          <a:p>
            <a:pPr lvl="1" eaLnBrk="1" latinLnBrk="0" hangingPunct="1"/>
            <a:r>
              <a:rPr lang="ru-RU"/>
              <a:t>Второй уровень</a:t>
            </a:r>
          </a:p>
          <a:p>
            <a:pPr lvl="2" eaLnBrk="1" latinLnBrk="0" hangingPunct="1"/>
            <a:r>
              <a:rPr lang="ru-RU"/>
              <a:t>Третий уровень</a:t>
            </a:r>
          </a:p>
          <a:p>
            <a:pPr lvl="3" eaLnBrk="1" latinLnBrk="0" hangingPunct="1"/>
            <a:r>
              <a:rPr lang="ru-RU"/>
              <a:t>Четвертый уровень</a:t>
            </a:r>
          </a:p>
          <a:p>
            <a:pPr lvl="4" eaLnBrk="1" latinLnBrk="0" hangingPunct="1"/>
            <a:r>
              <a:rPr lang="ru-RU"/>
              <a:t>Пятый уровень</a:t>
            </a:r>
            <a:endParaRPr kumimoji="0" lang="en-US"/>
          </a:p>
        </p:txBody>
      </p:sp>
      <p:sp>
        <p:nvSpPr>
          <p:cNvPr id="4" name="Дата 3"/>
          <p:cNvSpPr>
            <a:spLocks noGrp="1"/>
          </p:cNvSpPr>
          <p:nvPr>
            <p:ph type="dt" sz="half" idx="10"/>
          </p:nvPr>
        </p:nvSpPr>
        <p:spPr/>
        <p:txBody>
          <a:bodyPr/>
          <a:lstStyle/>
          <a:p>
            <a:fld id="{C4F2AC10-C65A-4456-9FA6-8CEA0C721907}" type="datetimeFigureOut">
              <a:rPr lang="ru-RU" smtClean="0"/>
              <a:pPr/>
              <a:t>22.12.2024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4EDDFD3-18C5-4C4F-8E76-BF9365C5D52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Прямоугольный треугольник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Прямая соединительная линия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Прямая соединительная линия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Заголовок 21"/>
          <p:cNvSpPr>
            <a:spLocks noGrp="1"/>
          </p:cNvSpPr>
          <p:nvPr>
            <p:ph type="title"/>
          </p:nvPr>
        </p:nvSpPr>
        <p:spPr>
          <a:xfrm>
            <a:off x="457200" y="267494"/>
            <a:ext cx="8229600" cy="1399032"/>
          </a:xfrm>
          <a:prstGeom prst="rect">
            <a:avLst/>
          </a:prstGeom>
        </p:spPr>
        <p:txBody>
          <a:bodyPr vert="horz" anchor="ctr">
            <a:normAutofit/>
          </a:bodyPr>
          <a:lstStyle/>
          <a:p>
            <a:r>
              <a:rPr kumimoji="0" lang="ru-RU"/>
              <a:t>Образец заголовка</a:t>
            </a:r>
            <a:endParaRPr kumimoji="0" lang="en-US"/>
          </a:p>
        </p:txBody>
      </p:sp>
      <p:sp>
        <p:nvSpPr>
          <p:cNvPr id="13" name="Текст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ru-RU"/>
              <a:t>Образец текста</a:t>
            </a:r>
          </a:p>
          <a:p>
            <a:pPr lvl="1" eaLnBrk="1" latinLnBrk="0" hangingPunct="1"/>
            <a:r>
              <a:rPr kumimoji="0" lang="ru-RU"/>
              <a:t>Второй уровень</a:t>
            </a:r>
          </a:p>
          <a:p>
            <a:pPr lvl="2" eaLnBrk="1" latinLnBrk="0" hangingPunct="1"/>
            <a:r>
              <a:rPr kumimoji="0" lang="ru-RU"/>
              <a:t>Третий уровень</a:t>
            </a:r>
          </a:p>
          <a:p>
            <a:pPr lvl="3" eaLnBrk="1" latinLnBrk="0" hangingPunct="1"/>
            <a:r>
              <a:rPr kumimoji="0" lang="ru-RU"/>
              <a:t>Четвертый уровень</a:t>
            </a:r>
          </a:p>
          <a:p>
            <a:pPr lvl="4" eaLnBrk="1" latinLnBrk="0" hangingPunct="1"/>
            <a:r>
              <a:rPr kumimoji="0" lang="ru-RU"/>
              <a:t>Пятый уровень</a:t>
            </a:r>
            <a:endParaRPr kumimoji="0" lang="en-US"/>
          </a:p>
        </p:txBody>
      </p:sp>
      <p:sp>
        <p:nvSpPr>
          <p:cNvPr id="14" name="Дата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C4F2AC10-C65A-4456-9FA6-8CEA0C721907}" type="datetimeFigureOut">
              <a:rPr lang="ru-RU" smtClean="0"/>
              <a:pPr/>
              <a:t>22.12.2024</a:t>
            </a:fld>
            <a:endParaRPr lang="ru-RU"/>
          </a:p>
        </p:txBody>
      </p:sp>
      <p:sp>
        <p:nvSpPr>
          <p:cNvPr id="3" name="Нижний колонтитул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ru-RU"/>
          </a:p>
        </p:txBody>
      </p:sp>
      <p:sp>
        <p:nvSpPr>
          <p:cNvPr id="23" name="Номер слайда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94EDDFD3-18C5-4C4F-8E76-BF9365C5D525}" type="slidenum">
              <a:rPr lang="ru-RU" smtClean="0"/>
              <a:pPr/>
              <a:t>‹#›</a:t>
            </a:fld>
            <a:endParaRPr lang="ru-RU"/>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https://www.culture.ru/persons/8248/vasilii-surikov" TargetMode="External"/><Relationship Id="rId2" Type="http://schemas.openxmlformats.org/officeDocument/2006/relationships/hyperlink" Target="https://www.art-portrets.ru/vasily-surikov.html"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79512" y="332657"/>
            <a:ext cx="8784976" cy="792087"/>
          </a:xfrm>
        </p:spPr>
        <p:txBody>
          <a:bodyPr>
            <a:normAutofit fontScale="90000"/>
          </a:bodyPr>
          <a:lstStyle/>
          <a:p>
            <a:r>
              <a:rPr lang="ru-RU" sz="2000" b="1" dirty="0">
                <a:solidFill>
                  <a:schemeClr val="tx1"/>
                </a:solidFill>
              </a:rPr>
              <a:t>Муниципальное учреждение дополнительного образования</a:t>
            </a:r>
            <a:br>
              <a:rPr lang="ru-RU" sz="2000" b="1" dirty="0">
                <a:solidFill>
                  <a:schemeClr val="tx1"/>
                </a:solidFill>
              </a:rPr>
            </a:br>
            <a:r>
              <a:rPr lang="ru-RU" sz="2000" b="1" dirty="0">
                <a:solidFill>
                  <a:schemeClr val="tx1"/>
                </a:solidFill>
              </a:rPr>
              <a:t>«Центр эстетического воспитания детей»        </a:t>
            </a:r>
            <a:br>
              <a:rPr lang="ru-RU" sz="2000" b="1" dirty="0">
                <a:solidFill>
                  <a:schemeClr val="tx1"/>
                </a:solidFill>
              </a:rPr>
            </a:br>
            <a:r>
              <a:rPr lang="ru-RU" sz="2000" b="1" dirty="0">
                <a:solidFill>
                  <a:schemeClr val="tx1"/>
                </a:solidFill>
              </a:rPr>
              <a:t> Республика Мордовия, город Саранск </a:t>
            </a:r>
          </a:p>
        </p:txBody>
      </p:sp>
      <p:sp>
        <p:nvSpPr>
          <p:cNvPr id="3" name="Подзаголовок 2"/>
          <p:cNvSpPr>
            <a:spLocks noGrp="1"/>
          </p:cNvSpPr>
          <p:nvPr>
            <p:ph type="subTitle" idx="1"/>
          </p:nvPr>
        </p:nvSpPr>
        <p:spPr>
          <a:xfrm>
            <a:off x="3563888" y="1484784"/>
            <a:ext cx="5400600" cy="5112568"/>
          </a:xfrm>
        </p:spPr>
        <p:txBody>
          <a:bodyPr>
            <a:normAutofit fontScale="92500" lnSpcReduction="10000"/>
          </a:bodyPr>
          <a:lstStyle/>
          <a:p>
            <a:r>
              <a:rPr lang="ru-RU" sz="2800" b="1" dirty="0">
                <a:solidFill>
                  <a:schemeClr val="accent5">
                    <a:lumMod val="60000"/>
                    <a:lumOff val="40000"/>
                  </a:schemeClr>
                </a:solidFill>
              </a:rPr>
              <a:t>Беседа на тему: </a:t>
            </a:r>
          </a:p>
          <a:p>
            <a:r>
              <a:rPr lang="ru-RU" sz="2800" b="1" dirty="0">
                <a:solidFill>
                  <a:schemeClr val="accent5">
                    <a:lumMod val="60000"/>
                    <a:lumOff val="40000"/>
                  </a:schemeClr>
                </a:solidFill>
              </a:rPr>
              <a:t>«Жизнь и творчество</a:t>
            </a:r>
            <a:endParaRPr lang="en-US" sz="2800" b="1" dirty="0">
              <a:solidFill>
                <a:schemeClr val="accent5">
                  <a:lumMod val="60000"/>
                  <a:lumOff val="40000"/>
                </a:schemeClr>
              </a:solidFill>
            </a:endParaRPr>
          </a:p>
          <a:p>
            <a:r>
              <a:rPr lang="ru-RU" sz="2800" b="1" dirty="0">
                <a:solidFill>
                  <a:schemeClr val="accent5">
                    <a:lumMod val="60000"/>
                    <a:lumOff val="40000"/>
                  </a:schemeClr>
                </a:solidFill>
              </a:rPr>
              <a:t> великого русского художника</a:t>
            </a:r>
            <a:endParaRPr lang="en-US" sz="2800" b="1" dirty="0">
              <a:solidFill>
                <a:schemeClr val="accent5">
                  <a:lumMod val="60000"/>
                  <a:lumOff val="40000"/>
                </a:schemeClr>
              </a:solidFill>
            </a:endParaRPr>
          </a:p>
          <a:p>
            <a:r>
              <a:rPr lang="ru-RU" sz="2800" b="1" dirty="0">
                <a:solidFill>
                  <a:schemeClr val="accent5">
                    <a:lumMod val="60000"/>
                    <a:lumOff val="40000"/>
                  </a:schemeClr>
                </a:solidFill>
              </a:rPr>
              <a:t>Василия Ивановича Сурикова</a:t>
            </a:r>
            <a:endParaRPr lang="en-US" sz="2800" b="1" dirty="0">
              <a:solidFill>
                <a:schemeClr val="accent5">
                  <a:lumMod val="60000"/>
                  <a:lumOff val="40000"/>
                </a:schemeClr>
              </a:solidFill>
            </a:endParaRPr>
          </a:p>
          <a:p>
            <a:pPr algn="ctr"/>
            <a:endParaRPr lang="ru-RU" sz="3200" b="1" dirty="0">
              <a:solidFill>
                <a:schemeClr val="accent2">
                  <a:lumMod val="75000"/>
                </a:schemeClr>
              </a:solidFill>
            </a:endParaRPr>
          </a:p>
          <a:p>
            <a:endParaRPr lang="en-US" sz="3200" dirty="0"/>
          </a:p>
          <a:p>
            <a:endParaRPr lang="en-US" sz="3200" dirty="0"/>
          </a:p>
          <a:p>
            <a:endParaRPr lang="en-US" sz="3200" dirty="0"/>
          </a:p>
          <a:p>
            <a:endParaRPr lang="en-US" sz="3200" dirty="0"/>
          </a:p>
          <a:p>
            <a:r>
              <a:rPr lang="ru-RU" sz="2100" b="1" dirty="0"/>
              <a:t> Подготовила: </a:t>
            </a:r>
          </a:p>
          <a:p>
            <a:r>
              <a:rPr lang="ru-RU" sz="2100" b="1" dirty="0"/>
              <a:t>педагог дополнительного образования</a:t>
            </a:r>
          </a:p>
          <a:p>
            <a:r>
              <a:rPr lang="ru-RU" sz="2100" b="1" dirty="0"/>
              <a:t>Калиниченко Анжелика Николаевна</a:t>
            </a:r>
          </a:p>
          <a:p>
            <a:r>
              <a:rPr lang="ru-RU" sz="2100" b="1" dirty="0"/>
              <a:t>Саранск 2024</a:t>
            </a:r>
          </a:p>
        </p:txBody>
      </p:sp>
      <p:pic>
        <p:nvPicPr>
          <p:cNvPr id="1026" name="Picture 2" descr="C:\Users\Дом\Desktop\portret_surikov.jpg"/>
          <p:cNvPicPr>
            <a:picLocks noChangeAspect="1" noChangeArrowheads="1"/>
          </p:cNvPicPr>
          <p:nvPr/>
        </p:nvPicPr>
        <p:blipFill>
          <a:blip r:embed="rId2" cstate="print"/>
          <a:srcRect/>
          <a:stretch>
            <a:fillRect/>
          </a:stretch>
        </p:blipFill>
        <p:spPr bwMode="auto">
          <a:xfrm>
            <a:off x="251520" y="1153354"/>
            <a:ext cx="3168352" cy="4569738"/>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188640"/>
            <a:ext cx="8062912" cy="2376264"/>
          </a:xfrm>
        </p:spPr>
        <p:txBody>
          <a:bodyPr>
            <a:normAutofit fontScale="90000"/>
          </a:bodyPr>
          <a:lstStyle/>
          <a:p>
            <a:pPr algn="ctr"/>
            <a:r>
              <a:rPr lang="ru-RU" sz="2200" b="1" cap="all" dirty="0">
                <a:solidFill>
                  <a:schemeClr val="accent1">
                    <a:lumMod val="75000"/>
                  </a:schemeClr>
                </a:solidFill>
              </a:rPr>
              <a:t>Х</a:t>
            </a:r>
            <a:r>
              <a:rPr lang="ru-RU" sz="2200" b="1" i="1" dirty="0">
                <a:solidFill>
                  <a:schemeClr val="accent1">
                    <a:lumMod val="75000"/>
                  </a:schemeClr>
                </a:solidFill>
              </a:rPr>
              <a:t>удожник Василий Суриков с ранних лет мечтал писать исторические сюжеты. Окончив обучение и выполнив свою первую и единственную заказную работу, Суриков «стал на свой путь» — его кисти принадлежат самые знаменитые исторические полотна.</a:t>
            </a:r>
            <a:r>
              <a:rPr lang="ru-RU" sz="2200" b="1" dirty="0">
                <a:solidFill>
                  <a:schemeClr val="accent1">
                    <a:lumMod val="75000"/>
                  </a:schemeClr>
                </a:solidFill>
              </a:rPr>
              <a:t> </a:t>
            </a:r>
            <a:br>
              <a:rPr lang="ru-RU" b="1" dirty="0">
                <a:solidFill>
                  <a:schemeClr val="accent1">
                    <a:lumMod val="75000"/>
                  </a:schemeClr>
                </a:solidFill>
              </a:rPr>
            </a:br>
            <a:endParaRPr lang="ru-RU" b="1" dirty="0">
              <a:solidFill>
                <a:schemeClr val="accent1">
                  <a:lumMod val="75000"/>
                </a:schemeClr>
              </a:solidFill>
            </a:endParaRPr>
          </a:p>
        </p:txBody>
      </p:sp>
      <p:sp>
        <p:nvSpPr>
          <p:cNvPr id="3" name="Подзаголовок 2"/>
          <p:cNvSpPr>
            <a:spLocks noGrp="1"/>
          </p:cNvSpPr>
          <p:nvPr>
            <p:ph type="subTitle" idx="1"/>
          </p:nvPr>
        </p:nvSpPr>
        <p:spPr>
          <a:xfrm>
            <a:off x="540544" y="2060848"/>
            <a:ext cx="8062912" cy="4536504"/>
          </a:xfrm>
        </p:spPr>
        <p:txBody>
          <a:bodyPr>
            <a:noAutofit/>
          </a:bodyPr>
          <a:lstStyle/>
          <a:p>
            <a:pPr algn="l"/>
            <a:r>
              <a:rPr lang="ru-RU" sz="2400" b="1" dirty="0"/>
              <a:t>	Василий Суриков родился в январе 1848 года в Красноярске, его предки в XVI веке пришли в Сибирь с Дона с атаманом Ермаком. Он гордился своим происхождением, говорил: </a:t>
            </a:r>
            <a:r>
              <a:rPr lang="ru-RU" sz="2400" b="1" i="1" dirty="0"/>
              <a:t>«Со всех сторон я природный казак… Мое казачество более чем 200-летнее»</a:t>
            </a:r>
            <a:r>
              <a:rPr lang="ru-RU" sz="2400" b="1" dirty="0"/>
              <a:t>. Рисовать начал рано, сперва «на стульях сафьяновых рисовал — пачкал», а в возрасте шести лет скопировал с гравюры изображение Петра Великого. Его мундир юный художник раскрасил синькой, а отвороты — брусникой.</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1"/>
            <a:ext cx="8062912" cy="836711"/>
          </a:xfrm>
        </p:spPr>
        <p:txBody>
          <a:bodyPr>
            <a:normAutofit/>
          </a:bodyPr>
          <a:lstStyle/>
          <a:p>
            <a:pPr algn="ctr"/>
            <a:r>
              <a:rPr lang="ru-RU" sz="2400" b="1" dirty="0"/>
              <a:t>Творческий путь Василия Сурикова</a:t>
            </a:r>
          </a:p>
        </p:txBody>
      </p:sp>
      <p:sp>
        <p:nvSpPr>
          <p:cNvPr id="3" name="Подзаголовок 2"/>
          <p:cNvSpPr>
            <a:spLocks noGrp="1"/>
          </p:cNvSpPr>
          <p:nvPr>
            <p:ph type="subTitle" idx="1"/>
          </p:nvPr>
        </p:nvSpPr>
        <p:spPr>
          <a:xfrm>
            <a:off x="251520" y="908720"/>
            <a:ext cx="8496944" cy="5832648"/>
          </a:xfrm>
        </p:spPr>
        <p:txBody>
          <a:bodyPr>
            <a:normAutofit fontScale="47500" lnSpcReduction="20000"/>
          </a:bodyPr>
          <a:lstStyle/>
          <a:p>
            <a:pPr algn="l"/>
            <a:r>
              <a:rPr lang="ru-RU" b="1" dirty="0"/>
              <a:t>	</a:t>
            </a:r>
          </a:p>
          <a:p>
            <a:pPr algn="l"/>
            <a:r>
              <a:rPr lang="ru-RU" sz="3400" b="1" dirty="0"/>
              <a:t>	В 1858 году Василий Суриков поступил в уездное училище, где познакомился со своим первым учителем рисования Николаем Гребневым. После окончания училища продолжать свое обучение он не мог — после смерти отца у семьи не хватало денег. Юноша устроился канцелярским писцом в Енисейское общее губернское управление, об этом времени он вспоминал: «Очень я по искусству тосковал». Помог случай: его рисунки увидел енисейский губернатор Павел Замятин, он захотел поддержать юношу. Замятин нашел ему мецената — золотопромышленника Петра Кузнецова, который оплатил обучение Сурикова в Академии художеств.</a:t>
            </a:r>
          </a:p>
          <a:p>
            <a:pPr algn="l"/>
            <a:r>
              <a:rPr lang="ru-RU" sz="3400" b="1" dirty="0"/>
              <a:t>	 В середине декабря 1868 года Суриков отправился из Красноярска в Петербург. Он ехал с обозом Кузнецова, поэтому дорога заняла два месяца. Будущий художник был не готов поступать в Академию, поэтому несколько месяцев занимался в школе Общества поощрения художников. В августе 1869 года его приняли в Академию вольнослушателем, а через год зачислили в класс к Павлу Чистякову. В Академии Сурикова прозвали «композитором»: в своих работах он считал главным композицию. За годы обучения Суриков получил несколько денежных премий и четыре серебряные медали.</a:t>
            </a:r>
          </a:p>
          <a:p>
            <a:pPr algn="l"/>
            <a:r>
              <a:rPr lang="ru-RU" sz="3400" b="1" dirty="0"/>
              <a:t>	Первой его самостоятельной работой в академии стала картина «Вид памятника Петру I на Сенатской площади в Санкт-Петербурге» — позже ее приобрел для своей коллекции меценат Кузнецов. Полотно «Милосердный самаритянин» Суриков написал в подарок Кузнецову — за эту работу ему присудили Малую золотую медаль. В ноябре 1875 года Василий Суриков окончил Академию художеств и получил звание классного художника первой степени.</a:t>
            </a:r>
          </a:p>
          <a:p>
            <a:endParaRPr lang="ru-RU" sz="3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548680"/>
            <a:ext cx="8062912" cy="1440159"/>
          </a:xfrm>
        </p:spPr>
        <p:txBody>
          <a:bodyPr>
            <a:normAutofit fontScale="90000"/>
          </a:bodyPr>
          <a:lstStyle/>
          <a:p>
            <a:r>
              <a:rPr lang="ru-RU" sz="2700" b="1" i="1" dirty="0"/>
              <a:t>«Утро стрелецкой казни», 1878–1881</a:t>
            </a:r>
            <a:br>
              <a:rPr lang="ru-RU" sz="2700" b="1" i="1" dirty="0"/>
            </a:br>
            <a:br>
              <a:rPr lang="ru-RU" sz="2700" b="1" i="1" dirty="0"/>
            </a:br>
            <a:br>
              <a:rPr lang="ru-RU" sz="2700" b="1" i="1" dirty="0"/>
            </a:br>
            <a:endParaRPr lang="ru-RU" dirty="0"/>
          </a:p>
        </p:txBody>
      </p:sp>
      <p:sp>
        <p:nvSpPr>
          <p:cNvPr id="3" name="Подзаголовок 2"/>
          <p:cNvSpPr>
            <a:spLocks noGrp="1"/>
          </p:cNvSpPr>
          <p:nvPr>
            <p:ph type="subTitle" idx="1"/>
          </p:nvPr>
        </p:nvSpPr>
        <p:spPr>
          <a:xfrm>
            <a:off x="540544" y="4869160"/>
            <a:ext cx="8062912" cy="1800200"/>
          </a:xfrm>
        </p:spPr>
        <p:txBody>
          <a:bodyPr>
            <a:normAutofit fontScale="55000" lnSpcReduction="20000"/>
          </a:bodyPr>
          <a:lstStyle/>
          <a:p>
            <a:pPr algn="l"/>
            <a:r>
              <a:rPr lang="en-US" b="1" dirty="0">
                <a:solidFill>
                  <a:schemeClr val="tx1"/>
                </a:solidFill>
              </a:rPr>
              <a:t>	</a:t>
            </a:r>
            <a:r>
              <a:rPr lang="ru-RU" b="1" dirty="0">
                <a:solidFill>
                  <a:schemeClr val="tx1"/>
                </a:solidFill>
              </a:rPr>
              <a:t>Суриков вспоминал: «Приехавши в Москву, попал в центр русской народной жизни, сразу стал на свой путь». Художник начал заниматься тем, о чем давно мечтал — писать картины на сюжеты русской истории. Первым крупным произведением Сурикова стала картина «Утро стрелецкой казни» — художник изобразил казнь стрельцов после бунта 1698 года.</a:t>
            </a:r>
            <a:r>
              <a:rPr lang="ru-RU" dirty="0"/>
              <a:t> </a:t>
            </a:r>
            <a:endParaRPr lang="en-US" dirty="0"/>
          </a:p>
          <a:p>
            <a:pPr algn="l"/>
            <a:r>
              <a:rPr lang="en-US" dirty="0"/>
              <a:t>	</a:t>
            </a:r>
            <a:r>
              <a:rPr lang="ru-RU" b="1" dirty="0"/>
              <a:t>Художник закончил полотно в 1881 году, после чего он вошел в состав Товарищества передвижных художественных выставок.</a:t>
            </a:r>
            <a:endParaRPr lang="ru-RU" b="1" dirty="0">
              <a:solidFill>
                <a:schemeClr val="tx1"/>
              </a:solidFill>
            </a:endParaRPr>
          </a:p>
        </p:txBody>
      </p:sp>
      <p:pic>
        <p:nvPicPr>
          <p:cNvPr id="1026" name="Picture 2" descr="C:\Users\Дом\Desktop\utrostrelkas.jpg"/>
          <p:cNvPicPr>
            <a:picLocks noChangeAspect="1" noChangeArrowheads="1"/>
          </p:cNvPicPr>
          <p:nvPr/>
        </p:nvPicPr>
        <p:blipFill>
          <a:blip r:embed="rId2" cstate="print"/>
          <a:srcRect/>
          <a:stretch>
            <a:fillRect/>
          </a:stretch>
        </p:blipFill>
        <p:spPr bwMode="auto">
          <a:xfrm>
            <a:off x="683568" y="836712"/>
            <a:ext cx="6836329" cy="3960440"/>
          </a:xfrm>
          <a:prstGeom prst="rect">
            <a:avLst/>
          </a:prstGeom>
          <a:noFill/>
        </p:spPr>
      </p:pic>
      <p:sp>
        <p:nvSpPr>
          <p:cNvPr id="5" name="Прямоугольник 4"/>
          <p:cNvSpPr/>
          <p:nvPr/>
        </p:nvSpPr>
        <p:spPr>
          <a:xfrm>
            <a:off x="4003575" y="3244334"/>
            <a:ext cx="4984057" cy="1477328"/>
          </a:xfrm>
          <a:prstGeom prst="rect">
            <a:avLst/>
          </a:prstGeom>
        </p:spPr>
        <p:txBody>
          <a:bodyPr wrap="none">
            <a:spAutoFit/>
          </a:bodyPr>
          <a:lstStyle/>
          <a:p>
            <a:endParaRPr lang="ru-RU" dirty="0"/>
          </a:p>
          <a:p>
            <a:endParaRPr lang="ru-RU" dirty="0"/>
          </a:p>
          <a:p>
            <a:r>
              <a:rPr lang="ru-RU" dirty="0"/>
              <a:t>                                                           </a:t>
            </a:r>
          </a:p>
          <a:p>
            <a:endParaRPr lang="ru-RU" dirty="0"/>
          </a:p>
          <a:p>
            <a:r>
              <a:rPr lang="ru-RU" b="1" dirty="0"/>
              <a:t>                                                            </a:t>
            </a:r>
            <a:r>
              <a:rPr lang="en-US" b="1" dirty="0"/>
              <a:t>(</a:t>
            </a:r>
            <a:r>
              <a:rPr lang="ru-RU" b="1" dirty="0"/>
              <a:t>Фото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332656"/>
            <a:ext cx="8351936" cy="5328592"/>
          </a:xfrm>
        </p:spPr>
        <p:txBody>
          <a:bodyPr>
            <a:noAutofit/>
          </a:bodyPr>
          <a:lstStyle/>
          <a:p>
            <a:pPr algn="ctr"/>
            <a:br>
              <a:rPr lang="ru-RU" sz="3200" i="1" dirty="0"/>
            </a:br>
            <a:br>
              <a:rPr lang="ru-RU" sz="3200" i="1" dirty="0"/>
            </a:br>
            <a:br>
              <a:rPr lang="ru-RU" sz="3200" i="1" dirty="0"/>
            </a:br>
            <a:br>
              <a:rPr lang="ru-RU" sz="3200" i="1" dirty="0"/>
            </a:br>
            <a:r>
              <a:rPr lang="ru-RU" sz="3200" b="1" i="1" dirty="0"/>
              <a:t>«И вот однажды иду я по Красной площади, кругом ни души… И вдруг в воображении вспыхнула сцена стрелецкой казни, да так ясно, что даже сердце забилось. Почувствовал, что если напишу то, что мне представилось, то выйдет потрясающая картина».</a:t>
            </a:r>
            <a:br>
              <a:rPr lang="ru-RU" sz="3200" i="1" dirty="0"/>
            </a:br>
            <a:br>
              <a:rPr lang="ru-RU" sz="2000" i="1" dirty="0"/>
            </a:br>
            <a:r>
              <a:rPr lang="ru-RU" sz="2000" dirty="0">
                <a:solidFill>
                  <a:schemeClr val="bg1"/>
                </a:solidFill>
              </a:rPr>
              <a:t>Василий Суриков</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548680"/>
            <a:ext cx="8712968" cy="6048672"/>
          </a:xfrm>
        </p:spPr>
        <p:txBody>
          <a:bodyPr>
            <a:normAutofit fontScale="85000" lnSpcReduction="10000"/>
          </a:bodyPr>
          <a:lstStyle/>
          <a:p>
            <a:pPr algn="l"/>
            <a:r>
              <a:rPr lang="en-US" b="1" dirty="0"/>
              <a:t>	</a:t>
            </a:r>
            <a:r>
              <a:rPr lang="ru-RU" b="1" dirty="0"/>
              <a:t>Позже Суриков написал картину «Меншиков в Березове». Он изобразил Александра Меньшикова, фаворита Петра I, которого за государственные интриги отправили в ссылку под Березов. Впервые картину показали в 1883 году на XI выставке Товарищества передвижников. После этой работы о Сурикове заговорили как о живописце - историке. Художник Михаил Нестеров называл ее своей «самой любимой картиной Сурикова». Полотно «Меншиков в Березове» приобрел Павел Третьяков - так у Сурикова появились деньги для поездки в Европу. Художник побывал в Италии, Германии, Австрии и Франции, познакомился с коллекцией Лувра и собранием Дрезденской галереи.</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260649"/>
            <a:ext cx="8062912" cy="792087"/>
          </a:xfrm>
        </p:spPr>
        <p:txBody>
          <a:bodyPr>
            <a:normAutofit/>
          </a:bodyPr>
          <a:lstStyle/>
          <a:p>
            <a:pPr algn="ctr"/>
            <a:r>
              <a:rPr lang="ru-RU" i="1" dirty="0"/>
              <a:t> </a:t>
            </a:r>
            <a:r>
              <a:rPr lang="ru-RU" sz="2700" b="1" i="1" dirty="0"/>
              <a:t>«Меньшиков в Березове», 1883</a:t>
            </a:r>
            <a:endParaRPr lang="ru-RU" sz="2700" b="1" dirty="0"/>
          </a:p>
        </p:txBody>
      </p:sp>
      <p:sp>
        <p:nvSpPr>
          <p:cNvPr id="3" name="Подзаголовок 2"/>
          <p:cNvSpPr>
            <a:spLocks noGrp="1"/>
          </p:cNvSpPr>
          <p:nvPr>
            <p:ph type="subTitle" idx="1"/>
          </p:nvPr>
        </p:nvSpPr>
        <p:spPr>
          <a:xfrm>
            <a:off x="540544" y="2250280"/>
            <a:ext cx="8062912" cy="4347072"/>
          </a:xfrm>
        </p:spPr>
        <p:txBody>
          <a:bodyPr>
            <a:normAutofit/>
          </a:bodyPr>
          <a:lstStyle/>
          <a:p>
            <a:endParaRPr lang="ru-RU" dirty="0"/>
          </a:p>
          <a:p>
            <a:endParaRPr lang="ru-RU" dirty="0"/>
          </a:p>
          <a:p>
            <a:endParaRPr lang="ru-RU" dirty="0"/>
          </a:p>
          <a:p>
            <a:endParaRPr lang="ru-RU" dirty="0"/>
          </a:p>
          <a:p>
            <a:endParaRPr lang="ru-RU" dirty="0"/>
          </a:p>
          <a:p>
            <a:endParaRPr lang="ru-RU" dirty="0"/>
          </a:p>
          <a:p>
            <a:endParaRPr lang="ru-RU" dirty="0"/>
          </a:p>
          <a:p>
            <a:endParaRPr lang="ru-RU" dirty="0"/>
          </a:p>
          <a:p>
            <a:endParaRPr lang="ru-RU" dirty="0"/>
          </a:p>
        </p:txBody>
      </p:sp>
      <p:pic>
        <p:nvPicPr>
          <p:cNvPr id="2050" name="Picture 2" descr="C:\Users\Дом\Desktop\menshikov-v-berezove.jpg"/>
          <p:cNvPicPr>
            <a:picLocks noChangeAspect="1" noChangeArrowheads="1"/>
          </p:cNvPicPr>
          <p:nvPr/>
        </p:nvPicPr>
        <p:blipFill>
          <a:blip r:embed="rId2" cstate="print"/>
          <a:srcRect/>
          <a:stretch>
            <a:fillRect/>
          </a:stretch>
        </p:blipFill>
        <p:spPr bwMode="auto">
          <a:xfrm>
            <a:off x="1043608" y="1196752"/>
            <a:ext cx="6529816" cy="5400600"/>
          </a:xfrm>
          <a:prstGeom prst="rect">
            <a:avLst/>
          </a:prstGeom>
          <a:noFill/>
        </p:spPr>
      </p:pic>
      <p:sp>
        <p:nvSpPr>
          <p:cNvPr id="5" name="Прямоугольник 4"/>
          <p:cNvSpPr/>
          <p:nvPr/>
        </p:nvSpPr>
        <p:spPr>
          <a:xfrm>
            <a:off x="3997964" y="3244334"/>
            <a:ext cx="4966524" cy="3416320"/>
          </a:xfrm>
          <a:prstGeom prst="rect">
            <a:avLst/>
          </a:prstGeom>
        </p:spPr>
        <p:txBody>
          <a:bodyPr wrap="square">
            <a:spAutoFit/>
          </a:bodyPr>
          <a:lstStyle/>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b="1" dirty="0"/>
              <a:t>                                                          </a:t>
            </a:r>
            <a:r>
              <a:rPr lang="en-US" b="1" dirty="0"/>
              <a:t>(</a:t>
            </a:r>
            <a:r>
              <a:rPr lang="ru-RU" b="1" dirty="0"/>
              <a:t>Фото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40544" y="476672"/>
            <a:ext cx="8351936" cy="6192688"/>
          </a:xfrm>
        </p:spPr>
        <p:txBody>
          <a:bodyPr>
            <a:normAutofit fontScale="55000" lnSpcReduction="20000"/>
          </a:bodyPr>
          <a:lstStyle/>
          <a:p>
            <a:pPr algn="l"/>
            <a:r>
              <a:rPr lang="ru-RU" dirty="0"/>
              <a:t> </a:t>
            </a:r>
            <a:r>
              <a:rPr lang="en-US" dirty="0"/>
              <a:t>	</a:t>
            </a:r>
            <a:r>
              <a:rPr lang="ru-RU" b="1" dirty="0"/>
              <a:t>Картину "Боярыня Морозова" Суриков задумал еще в 1881 году, но закончил ее только в 1887-м. Сюжет этой картины построен на событиях, происходивших в царствование Алексея Михайловича. Она показывает один из эпизодов борьбы сторонников патриарха Никона с раскольниками. Ярой противницей никонианства, защитницей "старой веры" была знатная боярыня Евдокия Морозова и ее сестра, княгиня Урусова. Обе подверглись жестоким преследованиям, пыткам, наказанию плетьми. Сосланные в Боровск, они умерли от тяжелых лишений, но не изменили своим убеждениям. Но за этой личной трагедией боярыни Морозовой стоит историческое движение в народе против существующего социального строя.</a:t>
            </a:r>
            <a:br>
              <a:rPr lang="ru-RU" b="1" dirty="0"/>
            </a:br>
            <a:r>
              <a:rPr lang="ru-RU" b="1" dirty="0"/>
              <a:t>  </a:t>
            </a:r>
            <a:r>
              <a:rPr lang="en-US" b="1" dirty="0"/>
              <a:t>	</a:t>
            </a:r>
            <a:r>
              <a:rPr lang="ru-RU" b="1" dirty="0"/>
              <a:t> Действующие лица в картине распадаются на две группы: одна – сочувствующая боярыне, раскольнице и бунтарке; другая – враждебная ей: бояре и попы - </a:t>
            </a:r>
            <a:r>
              <a:rPr lang="ru-RU" b="1" dirty="0" err="1"/>
              <a:t>никонианцы</a:t>
            </a:r>
            <a:r>
              <a:rPr lang="ru-RU" b="1" dirty="0"/>
              <a:t>, торжествующие победу. Ведь ослушница закована в кандалы, ее везут на допрос и на волю уже не выпустят!</a:t>
            </a:r>
            <a:br>
              <a:rPr lang="ru-RU" b="1" dirty="0"/>
            </a:br>
            <a:r>
              <a:rPr lang="ru-RU" b="1" dirty="0"/>
              <a:t>  </a:t>
            </a:r>
            <a:r>
              <a:rPr lang="en-US" b="1" dirty="0"/>
              <a:t>	</a:t>
            </a:r>
            <a:r>
              <a:rPr lang="ru-RU" b="1" dirty="0"/>
              <a:t> Очень сильно и верно передано в картине ощущение движения. Кажется, слышишь скрип полозьев от уходящих вглубь розвальней, за которыми в рыхлом снегу остается глубокий след. Василий Иванович любил русские дровни. Он говорил: </a:t>
            </a:r>
            <a:r>
              <a:rPr lang="ru-RU" b="1" dirty="0">
                <a:solidFill>
                  <a:schemeClr val="bg1"/>
                </a:solidFill>
              </a:rPr>
              <a:t>"В дровнях-то какая красота! В </a:t>
            </a:r>
            <a:r>
              <a:rPr lang="ru-RU" b="1" dirty="0" err="1">
                <a:solidFill>
                  <a:schemeClr val="bg1"/>
                </a:solidFill>
              </a:rPr>
              <a:t>копылках</a:t>
            </a:r>
            <a:r>
              <a:rPr lang="ru-RU" b="1" dirty="0">
                <a:solidFill>
                  <a:schemeClr val="bg1"/>
                </a:solidFill>
              </a:rPr>
              <a:t>, </a:t>
            </a:r>
            <a:r>
              <a:rPr lang="ru-RU" b="1" dirty="0" err="1">
                <a:solidFill>
                  <a:schemeClr val="bg1"/>
                </a:solidFill>
              </a:rPr>
              <a:t>в</a:t>
            </a:r>
            <a:r>
              <a:rPr lang="ru-RU" b="1" dirty="0">
                <a:solidFill>
                  <a:schemeClr val="bg1"/>
                </a:solidFill>
              </a:rPr>
              <a:t> вязах, в </a:t>
            </a:r>
            <a:r>
              <a:rPr lang="ru-RU" b="1" dirty="0" err="1">
                <a:solidFill>
                  <a:schemeClr val="bg1"/>
                </a:solidFill>
              </a:rPr>
              <a:t>саноотводах</a:t>
            </a:r>
            <a:r>
              <a:rPr lang="ru-RU" b="1" dirty="0">
                <a:solidFill>
                  <a:schemeClr val="bg1"/>
                </a:solidFill>
              </a:rPr>
              <a:t>. А в изгибах полозьев, как они колышутся и блестят, словно кованые. Я, бывало, мальчиком еще, переверну санки и рассматриваю, как это полозья блестят, какие изгибы у них. Ведь русские сани воспеть нужно!"</a:t>
            </a:r>
            <a:r>
              <a:rPr lang="ru-RU" b="1" dirty="0"/>
              <a:t> И он воспел их в "Боярыне Морозовой". Замечательно выражено художником чувство живой природы: влажный зимний воздух, снег на крышах теремов, пар от дыхания. А люди! Каждый персонаж картины был выискан отдельно и нашел себе место в общей композиции.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332657"/>
            <a:ext cx="8062912" cy="864096"/>
          </a:xfrm>
        </p:spPr>
        <p:txBody>
          <a:bodyPr/>
          <a:lstStyle/>
          <a:p>
            <a:pPr algn="ctr"/>
            <a:r>
              <a:rPr lang="ru-RU" i="1" dirty="0"/>
              <a:t> </a:t>
            </a:r>
            <a:r>
              <a:rPr lang="ru-RU" sz="2400" b="1" i="1" dirty="0"/>
              <a:t>«Боярыня Морозова», 1881–1887</a:t>
            </a:r>
            <a:endParaRPr lang="ru-RU" sz="2400" b="1" dirty="0"/>
          </a:p>
        </p:txBody>
      </p:sp>
      <p:sp>
        <p:nvSpPr>
          <p:cNvPr id="3" name="Подзаголовок 2"/>
          <p:cNvSpPr>
            <a:spLocks noGrp="1"/>
          </p:cNvSpPr>
          <p:nvPr>
            <p:ph type="subTitle" idx="1"/>
          </p:nvPr>
        </p:nvSpPr>
        <p:spPr>
          <a:xfrm>
            <a:off x="540544" y="2250280"/>
            <a:ext cx="8423944" cy="4419080"/>
          </a:xfrm>
        </p:spPr>
        <p:txBody>
          <a:bodyPr>
            <a:normAutofit/>
          </a:bodyPr>
          <a:lstStyle/>
          <a:p>
            <a:endParaRPr lang="ru-RU" dirty="0"/>
          </a:p>
          <a:p>
            <a:endParaRPr lang="ru-RU" dirty="0"/>
          </a:p>
          <a:p>
            <a:endParaRPr lang="ru-RU" dirty="0"/>
          </a:p>
          <a:p>
            <a:r>
              <a:rPr lang="ru-RU" dirty="0"/>
              <a:t> </a:t>
            </a:r>
          </a:p>
        </p:txBody>
      </p:sp>
      <p:pic>
        <p:nvPicPr>
          <p:cNvPr id="3074" name="Picture 2" descr="C:\Users\Дом\Desktop\boyarmor.jpg"/>
          <p:cNvPicPr>
            <a:picLocks noChangeAspect="1" noChangeArrowheads="1"/>
          </p:cNvPicPr>
          <p:nvPr/>
        </p:nvPicPr>
        <p:blipFill>
          <a:blip r:embed="rId2" cstate="print"/>
          <a:srcRect/>
          <a:stretch>
            <a:fillRect/>
          </a:stretch>
        </p:blipFill>
        <p:spPr bwMode="auto">
          <a:xfrm>
            <a:off x="179512" y="1700808"/>
            <a:ext cx="8748464" cy="4425265"/>
          </a:xfrm>
          <a:prstGeom prst="rect">
            <a:avLst/>
          </a:prstGeom>
          <a:noFill/>
        </p:spPr>
      </p:pic>
      <p:sp>
        <p:nvSpPr>
          <p:cNvPr id="5" name="Прямоугольник 4"/>
          <p:cNvSpPr/>
          <p:nvPr/>
        </p:nvSpPr>
        <p:spPr>
          <a:xfrm>
            <a:off x="3965904" y="3244334"/>
            <a:ext cx="4998584" cy="3416320"/>
          </a:xfrm>
          <a:prstGeom prst="rect">
            <a:avLst/>
          </a:prstGeom>
        </p:spPr>
        <p:txBody>
          <a:bodyPr wrap="square">
            <a:spAutoFit/>
          </a:bodyPr>
          <a:lstStyle/>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b="1" dirty="0"/>
              <a:t>                                                            </a:t>
            </a:r>
            <a:r>
              <a:rPr lang="en-US" b="1" dirty="0"/>
              <a:t>(</a:t>
            </a:r>
            <a:r>
              <a:rPr lang="ru-RU" b="1" dirty="0"/>
              <a:t>Фото 4)</a:t>
            </a:r>
            <a:endParaRPr lang="ru-RU"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40544" y="692696"/>
            <a:ext cx="8062912" cy="5688632"/>
          </a:xfrm>
        </p:spPr>
        <p:txBody>
          <a:bodyPr>
            <a:normAutofit fontScale="92500" lnSpcReduction="20000"/>
          </a:bodyPr>
          <a:lstStyle/>
          <a:p>
            <a:pPr algn="l"/>
            <a:r>
              <a:rPr lang="ru-RU" b="1" dirty="0"/>
              <a:t>	В 1887 году Суриков завершил работу над одним из самых известных своих произведений — «Боярыня Морозова». Каждого из персонажей картины художник тщательно прорабатывал, продумывал жесты и костюмы, и долгое время не мог найти типаж для главной героини полотна. В итоге прототипом боярыни Морозовой стала </a:t>
            </a:r>
            <a:r>
              <a:rPr lang="ru-RU" b="1" dirty="0" err="1"/>
              <a:t>Авдотья</a:t>
            </a:r>
            <a:r>
              <a:rPr lang="ru-RU" b="1" dirty="0"/>
              <a:t> </a:t>
            </a:r>
            <a:r>
              <a:rPr lang="ru-RU" b="1" dirty="0" err="1"/>
              <a:t>Торгошина</a:t>
            </a:r>
            <a:r>
              <a:rPr lang="ru-RU" b="1" dirty="0"/>
              <a:t> — тетка художника. На XV Передвижной выставке работа Сурикова вызвала неоднозначные оценки. Некоторые сравнивали картину с пестрым персидским ковром. Художественный </a:t>
            </a:r>
            <a:r>
              <a:rPr lang="ru-RU" b="1" dirty="0" err="1"/>
              <a:t>критикВладимир</a:t>
            </a:r>
            <a:r>
              <a:rPr lang="ru-RU" b="1" dirty="0"/>
              <a:t> Стасов расчувствовался перед полотном.</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776288"/>
            <a:ext cx="8351936" cy="4884960"/>
          </a:xfrm>
        </p:spPr>
        <p:txBody>
          <a:bodyPr>
            <a:noAutofit/>
          </a:bodyPr>
          <a:lstStyle/>
          <a:p>
            <a:r>
              <a:rPr lang="ru-RU" sz="3200" b="1" i="1" dirty="0"/>
              <a:t>«Суриков создал теперь такую картину, которая, по-моему, есть первая из всех наших картин на сюжеты русской истории. Выше и дальше этой картины и наше искусство, то которое берет задачей изображение старой русской истории, не ходило еще».</a:t>
            </a:r>
            <a:br>
              <a:rPr lang="ru-RU" sz="3200" b="1" i="1" dirty="0"/>
            </a:br>
            <a:br>
              <a:rPr lang="ru-RU" sz="3200" b="1" i="1" dirty="0"/>
            </a:br>
            <a:endParaRPr lang="ru-RU" sz="3200" b="1" dirty="0"/>
          </a:p>
        </p:txBody>
      </p:sp>
      <p:sp>
        <p:nvSpPr>
          <p:cNvPr id="3" name="Подзаголовок 2"/>
          <p:cNvSpPr>
            <a:spLocks noGrp="1"/>
          </p:cNvSpPr>
          <p:nvPr>
            <p:ph type="subTitle" idx="1"/>
          </p:nvPr>
        </p:nvSpPr>
        <p:spPr>
          <a:xfrm>
            <a:off x="540544" y="5229200"/>
            <a:ext cx="8062912" cy="1080120"/>
          </a:xfrm>
        </p:spPr>
        <p:txBody>
          <a:bodyPr/>
          <a:lstStyle/>
          <a:p>
            <a:r>
              <a:rPr lang="ru-RU" b="1" dirty="0"/>
              <a:t>Владимир Стасов</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332657"/>
            <a:ext cx="8062912" cy="864096"/>
          </a:xfrm>
        </p:spPr>
        <p:txBody>
          <a:bodyPr>
            <a:normAutofit fontScale="90000"/>
          </a:bodyPr>
          <a:lstStyle/>
          <a:p>
            <a:pPr algn="ctr"/>
            <a:r>
              <a:rPr lang="ru-RU" sz="2700" b="1" i="1" dirty="0"/>
              <a:t>«Взятие снежного городка», 1891</a:t>
            </a:r>
            <a:br>
              <a:rPr lang="ru-RU" dirty="0"/>
            </a:br>
            <a:endParaRPr lang="ru-RU" dirty="0"/>
          </a:p>
        </p:txBody>
      </p:sp>
      <p:sp>
        <p:nvSpPr>
          <p:cNvPr id="3" name="Подзаголовок 2"/>
          <p:cNvSpPr>
            <a:spLocks noGrp="1"/>
          </p:cNvSpPr>
          <p:nvPr>
            <p:ph type="subTitle" idx="1"/>
          </p:nvPr>
        </p:nvSpPr>
        <p:spPr>
          <a:xfrm>
            <a:off x="540544" y="5301208"/>
            <a:ext cx="6335712" cy="1368152"/>
          </a:xfrm>
        </p:spPr>
        <p:txBody>
          <a:bodyPr>
            <a:normAutofit fontScale="55000" lnSpcReduction="20000"/>
          </a:bodyPr>
          <a:lstStyle/>
          <a:p>
            <a:pPr algn="l"/>
            <a:r>
              <a:rPr lang="ru-RU" b="1" dirty="0"/>
              <a:t>	В апреле 1888 года умерла жена Сурикова. Художник вместе с двумя дочерьми уехал в Красноярск — там он написал картину «Взятие снежного городка». За эту работу на Международной выставке в Париже в 1900 году Суриков получил именную медаль.</a:t>
            </a:r>
          </a:p>
        </p:txBody>
      </p:sp>
      <p:pic>
        <p:nvPicPr>
          <p:cNvPr id="1026" name="Picture 2" descr="C:\Users\Дом\Desktop\vsyatie-gorodka.jpg"/>
          <p:cNvPicPr>
            <a:picLocks noChangeAspect="1" noChangeArrowheads="1"/>
          </p:cNvPicPr>
          <p:nvPr/>
        </p:nvPicPr>
        <p:blipFill>
          <a:blip r:embed="rId2" cstate="print"/>
          <a:srcRect/>
          <a:stretch>
            <a:fillRect/>
          </a:stretch>
        </p:blipFill>
        <p:spPr bwMode="auto">
          <a:xfrm>
            <a:off x="467544" y="692696"/>
            <a:ext cx="7797602" cy="4320480"/>
          </a:xfrm>
          <a:prstGeom prst="rect">
            <a:avLst/>
          </a:prstGeom>
          <a:noFill/>
        </p:spPr>
      </p:pic>
      <p:sp>
        <p:nvSpPr>
          <p:cNvPr id="5" name="Прямоугольник 4"/>
          <p:cNvSpPr/>
          <p:nvPr/>
        </p:nvSpPr>
        <p:spPr>
          <a:xfrm>
            <a:off x="3707904" y="3244334"/>
            <a:ext cx="5256584" cy="3416320"/>
          </a:xfrm>
          <a:prstGeom prst="rect">
            <a:avLst/>
          </a:prstGeom>
        </p:spPr>
        <p:txBody>
          <a:bodyPr wrap="square">
            <a:spAutoFit/>
          </a:bodyPr>
          <a:lstStyle/>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b="1" dirty="0"/>
              <a:t>                                                              </a:t>
            </a:r>
            <a:endParaRPr lang="ru-RU" dirty="0"/>
          </a:p>
        </p:txBody>
      </p:sp>
      <p:sp>
        <p:nvSpPr>
          <p:cNvPr id="6" name="Прямоугольник 5"/>
          <p:cNvSpPr/>
          <p:nvPr/>
        </p:nvSpPr>
        <p:spPr>
          <a:xfrm>
            <a:off x="3997964" y="3244334"/>
            <a:ext cx="5146036" cy="2308324"/>
          </a:xfrm>
          <a:prstGeom prst="rect">
            <a:avLst/>
          </a:prstGeom>
        </p:spPr>
        <p:txBody>
          <a:bodyPr wrap="square">
            <a:spAutoFit/>
          </a:bodyPr>
          <a:lstStyle/>
          <a:p>
            <a:endParaRPr lang="ru-RU" b="1" dirty="0"/>
          </a:p>
          <a:p>
            <a:endParaRPr lang="ru-RU" b="1" dirty="0"/>
          </a:p>
          <a:p>
            <a:endParaRPr lang="ru-RU" b="1" dirty="0"/>
          </a:p>
          <a:p>
            <a:endParaRPr lang="ru-RU" b="1" dirty="0"/>
          </a:p>
          <a:p>
            <a:endParaRPr lang="ru-RU" b="1" dirty="0"/>
          </a:p>
          <a:p>
            <a:endParaRPr lang="ru-RU" b="1" dirty="0"/>
          </a:p>
          <a:p>
            <a:endParaRPr lang="ru-RU" b="1" dirty="0"/>
          </a:p>
          <a:p>
            <a:r>
              <a:rPr lang="ru-RU" b="1" dirty="0"/>
              <a:t>                                                            </a:t>
            </a:r>
            <a:r>
              <a:rPr lang="en-US" b="1" dirty="0"/>
              <a:t>(</a:t>
            </a:r>
            <a:r>
              <a:rPr lang="ru-RU" b="1" dirty="0"/>
              <a:t>Фото 5)  </a:t>
            </a:r>
            <a:endParaRPr lang="ru-RU"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260649"/>
            <a:ext cx="8062912" cy="1152128"/>
          </a:xfrm>
        </p:spPr>
        <p:txBody>
          <a:bodyPr>
            <a:normAutofit/>
          </a:bodyPr>
          <a:lstStyle/>
          <a:p>
            <a:r>
              <a:rPr lang="ru-RU" sz="2400" b="1" dirty="0"/>
              <a:t>«Великий художник, воинствующий реалист»</a:t>
            </a:r>
            <a:br>
              <a:rPr lang="ru-RU" sz="2400" b="1" dirty="0"/>
            </a:br>
            <a:endParaRPr lang="ru-RU" sz="2400" dirty="0"/>
          </a:p>
        </p:txBody>
      </p:sp>
      <p:sp>
        <p:nvSpPr>
          <p:cNvPr id="3" name="Подзаголовок 2"/>
          <p:cNvSpPr>
            <a:spLocks noGrp="1"/>
          </p:cNvSpPr>
          <p:nvPr>
            <p:ph type="subTitle" idx="1"/>
          </p:nvPr>
        </p:nvSpPr>
        <p:spPr>
          <a:xfrm>
            <a:off x="540544" y="1484784"/>
            <a:ext cx="8062912" cy="4752528"/>
          </a:xfrm>
        </p:spPr>
        <p:txBody>
          <a:bodyPr>
            <a:normAutofit fontScale="70000" lnSpcReduction="20000"/>
          </a:bodyPr>
          <a:lstStyle/>
          <a:p>
            <a:pPr algn="l"/>
            <a:r>
              <a:rPr lang="en-US" b="1" dirty="0"/>
              <a:t>	</a:t>
            </a:r>
            <a:r>
              <a:rPr lang="ru-RU" b="1" dirty="0"/>
              <a:t>В Красноярске художник начал работу над полотном «Покорение Сибири Ермаком Тимофеевичем» — этюды для картины Суриков писал на реке Обь, а завершил свое произведение на Дону. В 1893 году он стал действительным членом петербургской Академии художеств. Следующими историческими работами Сурикова стали «Переход Суворова через Альпы», «Степан Разин», «Посещение царевной женского монастыря» и другие. В 1907 году Василий Суриков вышел из состава Товарищества передвижников и стал членом Союза русских художников.</a:t>
            </a:r>
          </a:p>
          <a:p>
            <a:pPr algn="l"/>
            <a:r>
              <a:rPr lang="en-US" b="1" dirty="0"/>
              <a:t>	</a:t>
            </a:r>
            <a:r>
              <a:rPr lang="ru-RU" b="1" dirty="0"/>
              <a:t>Суриков никогда не преподавал, но всегда много общался с молодыми художниками, охотно давал им советы. В 1910 году вместе с архитектором Леонидом Чернышевым он открыл в Красноярске школу рисования. Специально для ее воспитанников художник присылал учебные пособия из Петербурга.</a:t>
            </a:r>
          </a:p>
          <a:p>
            <a:pPr algn="l"/>
            <a:endParaRPr lang="ru-RU" b="1"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188641"/>
            <a:ext cx="8062912" cy="720079"/>
          </a:xfrm>
        </p:spPr>
        <p:txBody>
          <a:bodyPr>
            <a:normAutofit/>
          </a:bodyPr>
          <a:lstStyle/>
          <a:p>
            <a:pPr algn="ctr"/>
            <a:r>
              <a:rPr lang="ru-RU" sz="2400" b="1" i="1" dirty="0"/>
              <a:t>«Покорение Сибири Ермаком», 1895</a:t>
            </a:r>
            <a:endParaRPr lang="ru-RU" sz="2400" b="1" dirty="0"/>
          </a:p>
        </p:txBody>
      </p:sp>
      <p:sp>
        <p:nvSpPr>
          <p:cNvPr id="3" name="Подзаголовок 2"/>
          <p:cNvSpPr>
            <a:spLocks noGrp="1"/>
          </p:cNvSpPr>
          <p:nvPr>
            <p:ph type="subTitle" idx="1"/>
          </p:nvPr>
        </p:nvSpPr>
        <p:spPr>
          <a:xfrm>
            <a:off x="540544" y="5229200"/>
            <a:ext cx="8423944" cy="1440160"/>
          </a:xfrm>
        </p:spPr>
        <p:txBody>
          <a:bodyPr>
            <a:normAutofit fontScale="85000" lnSpcReduction="20000"/>
          </a:bodyPr>
          <a:lstStyle/>
          <a:p>
            <a:r>
              <a:rPr lang="ru-RU" b="1" dirty="0"/>
              <a:t> </a:t>
            </a:r>
            <a:endParaRPr lang="en-US" b="1" dirty="0"/>
          </a:p>
          <a:p>
            <a:endParaRPr lang="en-US" b="1" dirty="0"/>
          </a:p>
          <a:p>
            <a:endParaRPr lang="en-US" b="1" dirty="0"/>
          </a:p>
          <a:p>
            <a:r>
              <a:rPr lang="ru-RU" b="1" dirty="0"/>
              <a:t> </a:t>
            </a:r>
            <a:endParaRPr lang="ru-RU" dirty="0"/>
          </a:p>
        </p:txBody>
      </p:sp>
      <p:pic>
        <p:nvPicPr>
          <p:cNvPr id="2050" name="Picture 2" descr="C:\Users\Дом\Desktop\surermak.jpg"/>
          <p:cNvPicPr>
            <a:picLocks noChangeAspect="1" noChangeArrowheads="1"/>
          </p:cNvPicPr>
          <p:nvPr/>
        </p:nvPicPr>
        <p:blipFill>
          <a:blip r:embed="rId3" cstate="print"/>
          <a:srcRect/>
          <a:stretch>
            <a:fillRect/>
          </a:stretch>
        </p:blipFill>
        <p:spPr bwMode="auto">
          <a:xfrm>
            <a:off x="179512" y="1556792"/>
            <a:ext cx="8747794" cy="4176464"/>
          </a:xfrm>
          <a:prstGeom prst="rect">
            <a:avLst/>
          </a:prstGeom>
          <a:noFill/>
        </p:spPr>
      </p:pic>
      <p:sp>
        <p:nvSpPr>
          <p:cNvPr id="5" name="Прямоугольник 4"/>
          <p:cNvSpPr/>
          <p:nvPr/>
        </p:nvSpPr>
        <p:spPr>
          <a:xfrm>
            <a:off x="3901784" y="3244334"/>
            <a:ext cx="1276311" cy="3139321"/>
          </a:xfrm>
          <a:prstGeom prst="rect">
            <a:avLst/>
          </a:prstGeom>
        </p:spPr>
        <p:txBody>
          <a:bodyPr wrap="none">
            <a:spAutoFit/>
          </a:bodyPr>
          <a:lstStyle/>
          <a:p>
            <a:r>
              <a:rPr lang="ru-RU" b="1" dirty="0"/>
              <a:t> </a:t>
            </a:r>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a:t>
            </a:r>
            <a:r>
              <a:rPr lang="ru-RU" b="1" dirty="0"/>
              <a:t>Фото </a:t>
            </a:r>
            <a:r>
              <a:rPr lang="en-US" b="1" dirty="0"/>
              <a:t>6</a:t>
            </a:r>
            <a:r>
              <a:rPr lang="ru-RU" b="1" dirty="0"/>
              <a:t>)  </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188641"/>
            <a:ext cx="8062912" cy="648071"/>
          </a:xfrm>
        </p:spPr>
        <p:txBody>
          <a:bodyPr>
            <a:normAutofit/>
          </a:bodyPr>
          <a:lstStyle/>
          <a:p>
            <a:r>
              <a:rPr lang="ru-RU" sz="2400" b="1" i="1" dirty="0"/>
              <a:t>«Переход Суворова через Альпы», 1899</a:t>
            </a:r>
            <a:endParaRPr lang="ru-RU" sz="2400" b="1" dirty="0"/>
          </a:p>
        </p:txBody>
      </p:sp>
      <p:pic>
        <p:nvPicPr>
          <p:cNvPr id="3074" name="Picture 2" descr="C:\Users\Дом\Desktop\surikovalpi.jpg"/>
          <p:cNvPicPr>
            <a:picLocks noChangeAspect="1" noChangeArrowheads="1"/>
          </p:cNvPicPr>
          <p:nvPr/>
        </p:nvPicPr>
        <p:blipFill>
          <a:blip r:embed="rId2" cstate="print"/>
          <a:srcRect/>
          <a:stretch>
            <a:fillRect/>
          </a:stretch>
        </p:blipFill>
        <p:spPr bwMode="auto">
          <a:xfrm>
            <a:off x="827584" y="1052736"/>
            <a:ext cx="4139660" cy="5616624"/>
          </a:xfrm>
          <a:prstGeom prst="rect">
            <a:avLst/>
          </a:prstGeom>
          <a:noFill/>
        </p:spPr>
      </p:pic>
      <p:sp>
        <p:nvSpPr>
          <p:cNvPr id="5" name="Прямоугольник 4"/>
          <p:cNvSpPr/>
          <p:nvPr/>
        </p:nvSpPr>
        <p:spPr>
          <a:xfrm>
            <a:off x="3901784" y="3244334"/>
            <a:ext cx="3334512" cy="3416320"/>
          </a:xfrm>
          <a:prstGeom prst="rect">
            <a:avLst/>
          </a:prstGeom>
        </p:spPr>
        <p:txBody>
          <a:bodyPr wrap="square">
            <a:spAutoFit/>
          </a:bodyPr>
          <a:lstStyle/>
          <a:p>
            <a:r>
              <a:rPr lang="ru-RU" b="1" dirty="0"/>
              <a:t> </a:t>
            </a:r>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                     (</a:t>
            </a:r>
            <a:r>
              <a:rPr lang="ru-RU" b="1" dirty="0"/>
              <a:t>Фото </a:t>
            </a:r>
            <a:r>
              <a:rPr lang="en-US" b="1" dirty="0"/>
              <a:t>7</a:t>
            </a:r>
            <a:r>
              <a:rPr lang="ru-RU" b="1" dirty="0"/>
              <a:t>)  </a:t>
            </a:r>
            <a:r>
              <a:rPr lang="en-US" b="1" dirty="0"/>
              <a:t>   </a:t>
            </a:r>
            <a:endParaRPr lang="ru-RU"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251520" y="620688"/>
            <a:ext cx="8640960" cy="5904656"/>
          </a:xfrm>
        </p:spPr>
        <p:txBody>
          <a:bodyPr>
            <a:normAutofit fontScale="55000" lnSpcReduction="20000"/>
          </a:bodyPr>
          <a:lstStyle/>
          <a:p>
            <a:pPr algn="l"/>
            <a:r>
              <a:rPr lang="ru-RU" dirty="0"/>
              <a:t> 	</a:t>
            </a:r>
            <a:r>
              <a:rPr lang="ru-RU" sz="3300" b="1" dirty="0"/>
              <a:t>Картину «Переход Суворова через Альпы» Василий Иванович написал в 1899 году, и для работы над ней пришлось ему попутешествовать по Швейцарии в поисках горного пейзажа. В Москву он привез много этюдов и зарисовок с горными склонами и снежными обрывами. Нужно было изучать одежду и типы солдат восемнадцатого века, надо было проникнуться героизмом суворовских "чудо-богатырей". Надо было воссоздать и образ "самого полководца" со всем его обаянием, с его юношеской горячностью и непоколебимой верой в простого русского человека. Очень интересно отметить, что вся картина скомпонована на большом холсте в "высоту", а не в "ширину". И не случайно! Это как раз дает возможность показать страшную кручу, которую преодолевают суворовские солдаты. Они катятся сплошной лавиной вместе с пушками, и лица их написаны необыкновенно выразительно: с одной стороны под ногами пропасть, и солдаты глядят туда с нескрываемым ужасом, с другой стороны – на коне любимый полководец Суворов, который делит с ними все трудности и лишения солдатской жизни. Ему нельзя не верить, и они отвечают на каждый его призыв готовностью служить Родине.</a:t>
            </a:r>
            <a:br>
              <a:rPr lang="ru-RU" sz="3300" b="1" dirty="0"/>
            </a:br>
            <a:r>
              <a:rPr lang="ru-RU" sz="3300" b="1" dirty="0"/>
              <a:t>  	 Об этом ясно говорит лицо молодого солдата, который с восхищением и радостью смотрит на полководца, тогда как тело его неудержимо катится в пропасть. А вокруг – облака, серо-синие скалистые уступы и Чертов провал. Это – блестящее разрешение темы патриотического подъема во славу русского оружия.</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476672"/>
            <a:ext cx="8280920" cy="5040560"/>
          </a:xfrm>
        </p:spPr>
        <p:txBody>
          <a:bodyPr>
            <a:noAutofit/>
          </a:bodyPr>
          <a:lstStyle/>
          <a:p>
            <a:pPr algn="l"/>
            <a:r>
              <a:rPr lang="ru-RU" sz="2400" b="1" dirty="0"/>
              <a:t>Сурикова всегда влекли образы смелых, могучих духом людей. Человеческая свобода, независимость характеров, бунтарская сила, воплощенные в его живописи, были вызовом против рабской покорности царскому строю. Вот почему государственные императорские музеи не приобрели ни одной из первых крупных картин Сурикова. Они были куплены владельцем частного собрания Третьяковым. "Утро стрелецкой казни", "Меньшиков в Березове" и "Боярыня Морозова" до сих пор являются гордостью Третьяковской галереи.</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540544" y="764704"/>
            <a:ext cx="8351936" cy="4824536"/>
          </a:xfrm>
        </p:spPr>
        <p:txBody>
          <a:bodyPr>
            <a:normAutofit/>
          </a:bodyPr>
          <a:lstStyle/>
          <a:p>
            <a:pPr algn="l"/>
            <a:r>
              <a:rPr lang="en-US" b="1" dirty="0"/>
              <a:t>	</a:t>
            </a:r>
            <a:r>
              <a:rPr lang="ru-RU" b="1" dirty="0"/>
              <a:t>Имя Василия Ивановича Сурикова носит Московский художественный институт, а в Красноярске — на родине художника — открыт музей – усадьба.</a:t>
            </a:r>
            <a:endParaRPr lang="en-US" b="1" dirty="0"/>
          </a:p>
          <a:p>
            <a:pPr algn="l"/>
            <a:r>
              <a:rPr lang="en-US" b="1" dirty="0"/>
              <a:t>	</a:t>
            </a:r>
            <a:r>
              <a:rPr lang="ru-RU" b="1" dirty="0"/>
              <a:t>Творчество Сурикова высоко оценено в Русском изобразительном искусстве, его исторические произведения правдиво отражают не простые периоды жизни русского народа в истории России.</a:t>
            </a:r>
            <a:endParaRPr lang="ru-RU"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40544" y="476672"/>
            <a:ext cx="8062912" cy="1769641"/>
          </a:xfrm>
        </p:spPr>
        <p:txBody>
          <a:bodyPr>
            <a:normAutofit/>
          </a:bodyPr>
          <a:lstStyle/>
          <a:p>
            <a:pPr algn="l"/>
            <a:r>
              <a:rPr lang="ru-RU" sz="2800" b="1" dirty="0"/>
              <a:t>Интернет ресурсы:</a:t>
            </a:r>
            <a:br>
              <a:rPr lang="ru-RU" sz="2800" b="1" dirty="0"/>
            </a:br>
            <a:endParaRPr lang="ru-RU" sz="2800" b="1" dirty="0"/>
          </a:p>
        </p:txBody>
      </p:sp>
      <p:sp>
        <p:nvSpPr>
          <p:cNvPr id="3" name="Подзаголовок 2"/>
          <p:cNvSpPr>
            <a:spLocks noGrp="1"/>
          </p:cNvSpPr>
          <p:nvPr>
            <p:ph type="subTitle" idx="1"/>
          </p:nvPr>
        </p:nvSpPr>
        <p:spPr>
          <a:xfrm>
            <a:off x="540544" y="2060848"/>
            <a:ext cx="8062912" cy="2880320"/>
          </a:xfrm>
        </p:spPr>
        <p:txBody>
          <a:bodyPr>
            <a:normAutofit/>
          </a:bodyPr>
          <a:lstStyle/>
          <a:p>
            <a:pPr algn="l"/>
            <a:endParaRPr lang="ru-RU" sz="2000" b="1" dirty="0">
              <a:hlinkClick r:id="rId2"/>
            </a:endParaRPr>
          </a:p>
          <a:p>
            <a:pPr algn="l"/>
            <a:r>
              <a:rPr lang="en-US" sz="2000" b="1" dirty="0">
                <a:hlinkClick r:id="rId3"/>
              </a:rPr>
              <a:t>https://www.culture.ru/persons/8248/vasilii-surikov</a:t>
            </a:r>
            <a:br>
              <a:rPr lang="ru-RU" sz="2000" dirty="0"/>
            </a:br>
            <a:r>
              <a:rPr lang="en-US" sz="2000" b="1" dirty="0">
                <a:solidFill>
                  <a:schemeClr val="tx1"/>
                </a:solidFill>
                <a:hlinkClick r:id="rId2"/>
              </a:rPr>
              <a:t>(</a:t>
            </a:r>
            <a:r>
              <a:rPr lang="ru-RU" sz="2000" b="1" dirty="0">
                <a:solidFill>
                  <a:schemeClr val="tx1"/>
                </a:solidFill>
                <a:hlinkClick r:id="rId2"/>
              </a:rPr>
              <a:t>Фото</a:t>
            </a:r>
            <a:r>
              <a:rPr lang="en-US" sz="2000" b="1" dirty="0">
                <a:solidFill>
                  <a:schemeClr val="tx1"/>
                </a:solidFill>
                <a:hlinkClick r:id="rId2"/>
              </a:rPr>
              <a:t>1)</a:t>
            </a:r>
            <a:r>
              <a:rPr lang="en-US" sz="2000" b="1" dirty="0">
                <a:hlinkClick r:id="rId2"/>
              </a:rPr>
              <a:t>https://www.art-portrets.ru/vasily-surikov.html</a:t>
            </a:r>
            <a:endParaRPr lang="ru-RU" sz="2000" b="1" dirty="0"/>
          </a:p>
          <a:p>
            <a:pPr algn="l"/>
            <a:r>
              <a:rPr lang="en-US" sz="2000" b="1" dirty="0">
                <a:hlinkClick r:id="rId2"/>
              </a:rPr>
              <a:t>(</a:t>
            </a:r>
            <a:r>
              <a:rPr lang="ru-RU" sz="2000" b="1" dirty="0">
                <a:hlinkClick r:id="rId2"/>
              </a:rPr>
              <a:t>Фото 2, 3, 4, 5,6,7</a:t>
            </a:r>
            <a:r>
              <a:rPr lang="en-US" sz="2000" b="1" dirty="0">
                <a:hlinkClick r:id="rId2"/>
              </a:rPr>
              <a:t>) http://journal-shkolniku.ru/surikov.html</a:t>
            </a:r>
            <a:endParaRPr lang="ru-RU" sz="2000" b="1" dirty="0">
              <a:hlinkClick r:id="rId2"/>
            </a:endParaRPr>
          </a:p>
          <a:p>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Яркая">
  <a:themeElements>
    <a:clrScheme name="Яркая">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Яркая">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Яркая">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111</TotalTime>
  <Words>1793</Words>
  <Application>Microsoft Macintosh PowerPoint</Application>
  <PresentationFormat>Экран (4:3)</PresentationFormat>
  <Paragraphs>135</Paragraphs>
  <Slides>19</Slides>
  <Notes>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19</vt:i4>
      </vt:variant>
    </vt:vector>
  </HeadingPairs>
  <TitlesOfParts>
    <vt:vector size="24" baseType="lpstr">
      <vt:lpstr>Calibri</vt:lpstr>
      <vt:lpstr>Century Gothic</vt:lpstr>
      <vt:lpstr>Verdana</vt:lpstr>
      <vt:lpstr>Wingdings 2</vt:lpstr>
      <vt:lpstr>Яркая</vt:lpstr>
      <vt:lpstr>Муниципальное учреждение дополнительного образования «Центр эстетического воспитания детей»          Республика Мордовия, город Саранск </vt:lpstr>
      <vt:lpstr>Художник Василий Суриков с ранних лет мечтал писать исторические сюжеты. Окончив обучение и выполнив свою первую и единственную заказную работу, Суриков «стал на свой путь» — его кисти принадлежат самые знаменитые исторические полотна.  </vt:lpstr>
      <vt:lpstr>Творческий путь Василия Сурикова</vt:lpstr>
      <vt:lpstr>«Утро стрелецкой казни», 1878–1881   </vt:lpstr>
      <vt:lpstr>    «И вот однажды иду я по Красной площади, кругом ни души… И вдруг в воображении вспыхнула сцена стрелецкой казни, да так ясно, что даже сердце забилось. Почувствовал, что если напишу то, что мне представилось, то выйдет потрясающая картина».  Василий Суриков</vt:lpstr>
      <vt:lpstr>Презентация PowerPoint</vt:lpstr>
      <vt:lpstr> «Меньшиков в Березове», 1883</vt:lpstr>
      <vt:lpstr>Презентация PowerPoint</vt:lpstr>
      <vt:lpstr> «Боярыня Морозова», 1881–1887</vt:lpstr>
      <vt:lpstr>Презентация PowerPoint</vt:lpstr>
      <vt:lpstr>«Суриков создал теперь такую картину, которая, по-моему, есть первая из всех наших картин на сюжеты русской истории. Выше и дальше этой картины и наше искусство, то которое берет задачей изображение старой русской истории, не ходило еще».  </vt:lpstr>
      <vt:lpstr>«Взятие снежного городка», 1891 </vt:lpstr>
      <vt:lpstr>«Великий художник, воинствующий реалист» </vt:lpstr>
      <vt:lpstr>«Покорение Сибири Ермаком», 1895</vt:lpstr>
      <vt:lpstr>«Переход Суворова через Альпы», 1899</vt:lpstr>
      <vt:lpstr>Презентация PowerPoint</vt:lpstr>
      <vt:lpstr>Сурикова всегда влекли образы смелых, могучих духом людей. Человеческая свобода, независимость характеров, бунтарская сила, воплощенные в его живописи, были вызовом против рабской покорности царскому строю. Вот почему государственные императорские музеи не приобрели ни одной из первых крупных картин Сурикова. Они были куплены владельцем частного собрания Третьяковым. "Утро стрелецкой казни", "Меньшиков в Березове" и "Боярыня Морозова" до сих пор являются гордостью Третьяковской галереи.</vt:lpstr>
      <vt:lpstr>Презентация PowerPoint</vt:lpstr>
      <vt:lpstr>Интернет ресурсы: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учреждение дополнительного образования «Центр эстетического воспитания детей»          Республика Мордовия, город Саранск</dc:title>
  <dc:creator>Дом</dc:creator>
  <cp:lastModifiedBy>Microsoft Office User</cp:lastModifiedBy>
  <cp:revision>16</cp:revision>
  <dcterms:created xsi:type="dcterms:W3CDTF">2021-11-07T15:18:47Z</dcterms:created>
  <dcterms:modified xsi:type="dcterms:W3CDTF">2024-12-22T19:18:11Z</dcterms:modified>
</cp:coreProperties>
</file>