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8288000" cy="10287000"/>
  <p:notesSz cx="6858000" cy="9144000"/>
  <p:embeddedFontLst>
    <p:embeddedFont>
      <p:font typeface="Anastasia Script" panose="020B0604020202020204" charset="0"/>
      <p:regular r:id="rId17"/>
    </p:embeddedFont>
    <p:embeddedFont>
      <p:font typeface="Bookman Old Style" panose="02050604050505020204" pitchFamily="18" charset="0"/>
      <p:regular r:id="rId18"/>
      <p:bold r:id="rId19"/>
      <p:italic r:id="rId20"/>
      <p:boldItalic r:id="rId21"/>
    </p:embeddedFont>
    <p:embeddedFont>
      <p:font typeface="Borsok" panose="02000503000000020002" charset="0"/>
      <p:regular r:id="rId22"/>
    </p:embeddedFont>
    <p:embeddedFont>
      <p:font typeface="Calibri" panose="020F0502020204030204" pitchFamily="34" charset="0"/>
      <p:regular r:id="rId23"/>
      <p:bold r:id="rId24"/>
      <p:italic r:id="rId25"/>
      <p:boldItalic r:id="rId26"/>
    </p:embeddedFont>
    <p:embeddedFont>
      <p:font typeface="Dekko" panose="020B0604020202020204" charset="0"/>
      <p:regular r:id="rId27"/>
    </p:embeddedFont>
    <p:embeddedFont>
      <p:font typeface="DM Sans" panose="020B0604020202020204" charset="0"/>
      <p:regular r:id="rId28"/>
    </p:embeddedFont>
    <p:embeddedFont>
      <p:font typeface="Intro" panose="02000000000000000000" charset="0"/>
      <p:regular r:id="rId29"/>
    </p:embeddedFont>
    <p:embeddedFont>
      <p:font typeface="Le Petit Cochon" panose="020B0604020202020204" charset="0"/>
      <p:regular r:id="rId30"/>
    </p:embeddedFont>
    <p:embeddedFont>
      <p:font typeface="Yeseva One" panose="020B0604020202020204" charset="-52"/>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658"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3" Type="http://schemas.openxmlformats.org/officeDocument/2006/relationships/image" Target="../media/image39.svg"/><Relationship Id="rId18" Type="http://schemas.openxmlformats.org/officeDocument/2006/relationships/image" Target="../media/image36.png"/><Relationship Id="rId26" Type="http://schemas.openxmlformats.org/officeDocument/2006/relationships/image" Target="../media/image46.png"/><Relationship Id="rId39" Type="http://schemas.openxmlformats.org/officeDocument/2006/relationships/image" Target="../media/image11.svg"/><Relationship Id="rId21" Type="http://schemas.openxmlformats.org/officeDocument/2006/relationships/image" Target="../media/image35.svg"/><Relationship Id="rId34" Type="http://schemas.openxmlformats.org/officeDocument/2006/relationships/image" Target="../media/image8.png"/><Relationship Id="rId42" Type="http://schemas.openxmlformats.org/officeDocument/2006/relationships/image" Target="../media/image58.png"/><Relationship Id="rId7" Type="http://schemas.openxmlformats.org/officeDocument/2006/relationships/image" Target="../media/image29.svg"/><Relationship Id="rId2" Type="http://schemas.openxmlformats.org/officeDocument/2006/relationships/image" Target="../media/image24.png"/><Relationship Id="rId16" Type="http://schemas.openxmlformats.org/officeDocument/2006/relationships/image" Target="../media/image40.png"/><Relationship Id="rId20" Type="http://schemas.openxmlformats.org/officeDocument/2006/relationships/image" Target="../media/image34.png"/><Relationship Id="rId29" Type="http://schemas.openxmlformats.org/officeDocument/2006/relationships/image" Target="../media/image49.svg"/><Relationship Id="rId41"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1.sv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5.svg"/><Relationship Id="rId40" Type="http://schemas.openxmlformats.org/officeDocument/2006/relationships/image" Target="../media/image56.png"/><Relationship Id="rId5" Type="http://schemas.openxmlformats.org/officeDocument/2006/relationships/image" Target="../media/image27.svg"/><Relationship Id="rId15" Type="http://schemas.openxmlformats.org/officeDocument/2006/relationships/image" Target="../media/image33.svg"/><Relationship Id="rId23" Type="http://schemas.openxmlformats.org/officeDocument/2006/relationships/image" Target="../media/image43.svg"/><Relationship Id="rId28" Type="http://schemas.openxmlformats.org/officeDocument/2006/relationships/image" Target="../media/image48.png"/><Relationship Id="rId36" Type="http://schemas.openxmlformats.org/officeDocument/2006/relationships/image" Target="../media/image54.png"/><Relationship Id="rId10" Type="http://schemas.openxmlformats.org/officeDocument/2006/relationships/image" Target="../media/image30.png"/><Relationship Id="rId19" Type="http://schemas.openxmlformats.org/officeDocument/2006/relationships/image" Target="../media/image37.svg"/><Relationship Id="rId31" Type="http://schemas.openxmlformats.org/officeDocument/2006/relationships/image" Target="../media/image51.svg"/><Relationship Id="rId4" Type="http://schemas.openxmlformats.org/officeDocument/2006/relationships/image" Target="../media/image26.png"/><Relationship Id="rId9" Type="http://schemas.openxmlformats.org/officeDocument/2006/relationships/image" Target="../media/image21.svg"/><Relationship Id="rId14" Type="http://schemas.openxmlformats.org/officeDocument/2006/relationships/image" Target="../media/image32.png"/><Relationship Id="rId22" Type="http://schemas.openxmlformats.org/officeDocument/2006/relationships/image" Target="../media/image42.png"/><Relationship Id="rId27" Type="http://schemas.openxmlformats.org/officeDocument/2006/relationships/image" Target="../media/image47.svg"/><Relationship Id="rId30" Type="http://schemas.openxmlformats.org/officeDocument/2006/relationships/image" Target="../media/image50.png"/><Relationship Id="rId35" Type="http://schemas.openxmlformats.org/officeDocument/2006/relationships/image" Target="../media/image9.svg"/><Relationship Id="rId43" Type="http://schemas.openxmlformats.org/officeDocument/2006/relationships/image" Target="../media/image59.svg"/><Relationship Id="rId8" Type="http://schemas.openxmlformats.org/officeDocument/2006/relationships/image" Target="../media/image20.png"/><Relationship Id="rId3" Type="http://schemas.openxmlformats.org/officeDocument/2006/relationships/image" Target="../media/image25.svg"/><Relationship Id="rId12" Type="http://schemas.openxmlformats.org/officeDocument/2006/relationships/image" Target="../media/image38.png"/><Relationship Id="rId17" Type="http://schemas.openxmlformats.org/officeDocument/2006/relationships/image" Target="../media/image41.svg"/><Relationship Id="rId25" Type="http://schemas.openxmlformats.org/officeDocument/2006/relationships/image" Target="../media/image45.svg"/><Relationship Id="rId33" Type="http://schemas.openxmlformats.org/officeDocument/2006/relationships/image" Target="../media/image53.svg"/><Relationship Id="rId3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CB3162-6B72-459D-90B0-4C44206EF9FD}"/>
              </a:ext>
            </a:extLst>
          </p:cNvPr>
          <p:cNvSpPr>
            <a:spLocks noGrp="1"/>
          </p:cNvSpPr>
          <p:nvPr>
            <p:ph type="ctrTitle"/>
          </p:nvPr>
        </p:nvSpPr>
        <p:spPr/>
        <p:txBody>
          <a:bodyPr/>
          <a:lstStyle/>
          <a:p>
            <a:endParaRPr lang="ru-RU"/>
          </a:p>
        </p:txBody>
      </p:sp>
      <p:sp>
        <p:nvSpPr>
          <p:cNvPr id="3" name="Подзаголовок 2">
            <a:extLst>
              <a:ext uri="{FF2B5EF4-FFF2-40B4-BE49-F238E27FC236}">
                <a16:creationId xmlns:a16="http://schemas.microsoft.com/office/drawing/2014/main" id="{D8E89CAF-E25C-4928-B734-CAE255C5EF9A}"/>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82684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1D3D2"/>
        </a:solidFill>
        <a:effectLst/>
      </p:bgPr>
    </p:bg>
    <p:spTree>
      <p:nvGrpSpPr>
        <p:cNvPr id="1" name=""/>
        <p:cNvGrpSpPr/>
        <p:nvPr/>
      </p:nvGrpSpPr>
      <p:grpSpPr>
        <a:xfrm>
          <a:off x="0" y="0"/>
          <a:ext cx="0" cy="0"/>
          <a:chOff x="0" y="0"/>
          <a:chExt cx="0" cy="0"/>
        </a:xfrm>
      </p:grpSpPr>
      <p:sp>
        <p:nvSpPr>
          <p:cNvPr id="2" name="Freeform 2"/>
          <p:cNvSpPr/>
          <p:nvPr/>
        </p:nvSpPr>
        <p:spPr>
          <a:xfrm>
            <a:off x="311232" y="2683792"/>
            <a:ext cx="5665153" cy="5696224"/>
          </a:xfrm>
          <a:custGeom>
            <a:avLst/>
            <a:gdLst/>
            <a:ahLst/>
            <a:cxnLst/>
            <a:rect l="l" t="t" r="r" b="b"/>
            <a:pathLst>
              <a:path w="5665153" h="5696224">
                <a:moveTo>
                  <a:pt x="0" y="0"/>
                </a:moveTo>
                <a:lnTo>
                  <a:pt x="5665153" y="0"/>
                </a:lnTo>
                <a:lnTo>
                  <a:pt x="5665153" y="5696223"/>
                </a:lnTo>
                <a:lnTo>
                  <a:pt x="0" y="56962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781123" y="4630634"/>
            <a:ext cx="5222281" cy="5250922"/>
          </a:xfrm>
          <a:custGeom>
            <a:avLst/>
            <a:gdLst/>
            <a:ahLst/>
            <a:cxnLst/>
            <a:rect l="l" t="t" r="r" b="b"/>
            <a:pathLst>
              <a:path w="5222281" h="5250922">
                <a:moveTo>
                  <a:pt x="0" y="0"/>
                </a:moveTo>
                <a:lnTo>
                  <a:pt x="5222280" y="0"/>
                </a:lnTo>
                <a:lnTo>
                  <a:pt x="5222280" y="5250922"/>
                </a:lnTo>
                <a:lnTo>
                  <a:pt x="0" y="52509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353211">
            <a:off x="1952951" y="3696712"/>
            <a:ext cx="2763369" cy="4054944"/>
          </a:xfrm>
          <a:custGeom>
            <a:avLst/>
            <a:gdLst/>
            <a:ahLst/>
            <a:cxnLst/>
            <a:rect l="l" t="t" r="r" b="b"/>
            <a:pathLst>
              <a:path w="2763369" h="4054944">
                <a:moveTo>
                  <a:pt x="0" y="0"/>
                </a:moveTo>
                <a:lnTo>
                  <a:pt x="2763369" y="0"/>
                </a:lnTo>
                <a:lnTo>
                  <a:pt x="2763369" y="4054944"/>
                </a:lnTo>
                <a:lnTo>
                  <a:pt x="0" y="4054944"/>
                </a:lnTo>
                <a:lnTo>
                  <a:pt x="0" y="0"/>
                </a:lnTo>
                <a:close/>
              </a:path>
            </a:pathLst>
          </a:custGeom>
          <a:blipFill>
            <a:blip r:embed="rId4"/>
            <a:stretch>
              <a:fillRect/>
            </a:stretch>
          </a:blipFill>
        </p:spPr>
      </p:sp>
      <p:sp>
        <p:nvSpPr>
          <p:cNvPr id="5" name="Freeform 5"/>
          <p:cNvSpPr/>
          <p:nvPr/>
        </p:nvSpPr>
        <p:spPr>
          <a:xfrm rot="-1464726">
            <a:off x="7815336" y="5825053"/>
            <a:ext cx="3490346" cy="2862084"/>
          </a:xfrm>
          <a:custGeom>
            <a:avLst/>
            <a:gdLst/>
            <a:ahLst/>
            <a:cxnLst/>
            <a:rect l="l" t="t" r="r" b="b"/>
            <a:pathLst>
              <a:path w="3490346" h="2862084">
                <a:moveTo>
                  <a:pt x="0" y="0"/>
                </a:moveTo>
                <a:lnTo>
                  <a:pt x="3490346" y="0"/>
                </a:lnTo>
                <a:lnTo>
                  <a:pt x="3490346" y="2862084"/>
                </a:lnTo>
                <a:lnTo>
                  <a:pt x="0" y="28620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1752291" y="282683"/>
            <a:ext cx="14625810" cy="2401109"/>
          </a:xfrm>
          <a:prstGeom prst="rect">
            <a:avLst/>
          </a:prstGeom>
        </p:spPr>
        <p:txBody>
          <a:bodyPr lIns="0" tIns="0" rIns="0" bIns="0" rtlCol="0" anchor="t">
            <a:spAutoFit/>
          </a:bodyPr>
          <a:lstStyle/>
          <a:p>
            <a:pPr marL="0" lvl="0" indent="0" algn="ctr">
              <a:lnSpc>
                <a:spcPts val="6302"/>
              </a:lnSpc>
              <a:spcBef>
                <a:spcPct val="0"/>
              </a:spcBef>
            </a:pPr>
            <a:r>
              <a:rPr lang="en-US" sz="5251" dirty="0" err="1">
                <a:solidFill>
                  <a:srgbClr val="000000"/>
                </a:solidFill>
                <a:latin typeface="Borsok"/>
                <a:ea typeface="Borsok"/>
                <a:cs typeface="Borsok"/>
                <a:sym typeface="Borsok"/>
              </a:rPr>
              <a:t>Что</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нужно</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для</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того</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чтобы</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не</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заблудиться</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но</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заглянуть</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во</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все</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самые</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интересные</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уголки</a:t>
            </a:r>
            <a:r>
              <a:rPr lang="en-US" sz="5251" dirty="0">
                <a:solidFill>
                  <a:srgbClr val="000000"/>
                </a:solidFill>
                <a:latin typeface="Borsok"/>
                <a:ea typeface="Borsok"/>
                <a:cs typeface="Borsok"/>
                <a:sym typeface="Borsok"/>
              </a:rPr>
              <a:t> </a:t>
            </a:r>
            <a:r>
              <a:rPr lang="en-US" sz="5251" dirty="0" err="1">
                <a:solidFill>
                  <a:srgbClr val="000000"/>
                </a:solidFill>
                <a:latin typeface="Borsok"/>
                <a:ea typeface="Borsok"/>
                <a:cs typeface="Borsok"/>
                <a:sym typeface="Borsok"/>
              </a:rPr>
              <a:t>мира</a:t>
            </a:r>
            <a:r>
              <a:rPr lang="en-US" sz="5251" dirty="0">
                <a:solidFill>
                  <a:srgbClr val="000000"/>
                </a:solidFill>
                <a:latin typeface="Borsok"/>
                <a:ea typeface="Borsok"/>
                <a:cs typeface="Borsok"/>
                <a:sym typeface="Borsok"/>
              </a:rPr>
              <a:t>? </a:t>
            </a:r>
          </a:p>
        </p:txBody>
      </p:sp>
      <p:sp>
        <p:nvSpPr>
          <p:cNvPr id="7" name="Freeform 7"/>
          <p:cNvSpPr/>
          <p:nvPr/>
        </p:nvSpPr>
        <p:spPr>
          <a:xfrm>
            <a:off x="12605804" y="2683792"/>
            <a:ext cx="5222281" cy="5250922"/>
          </a:xfrm>
          <a:custGeom>
            <a:avLst/>
            <a:gdLst/>
            <a:ahLst/>
            <a:cxnLst/>
            <a:rect l="l" t="t" r="r" b="b"/>
            <a:pathLst>
              <a:path w="5222281" h="5250922">
                <a:moveTo>
                  <a:pt x="0" y="0"/>
                </a:moveTo>
                <a:lnTo>
                  <a:pt x="5222281" y="0"/>
                </a:lnTo>
                <a:lnTo>
                  <a:pt x="5222281" y="5250922"/>
                </a:lnTo>
                <a:lnTo>
                  <a:pt x="0" y="52509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250725">
            <a:off x="14470378" y="3545728"/>
            <a:ext cx="2285913" cy="3527048"/>
          </a:xfrm>
          <a:custGeom>
            <a:avLst/>
            <a:gdLst/>
            <a:ahLst/>
            <a:cxnLst/>
            <a:rect l="l" t="t" r="r" b="b"/>
            <a:pathLst>
              <a:path w="2285913" h="3527048">
                <a:moveTo>
                  <a:pt x="0" y="0"/>
                </a:moveTo>
                <a:lnTo>
                  <a:pt x="2285913" y="0"/>
                </a:lnTo>
                <a:lnTo>
                  <a:pt x="2285913" y="3527049"/>
                </a:lnTo>
                <a:lnTo>
                  <a:pt x="0" y="3527049"/>
                </a:lnTo>
                <a:lnTo>
                  <a:pt x="0" y="0"/>
                </a:lnTo>
                <a:close/>
              </a:path>
            </a:pathLst>
          </a:custGeom>
          <a:blipFill>
            <a:blip r:embed="rId7"/>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E8C4"/>
        </a:solidFill>
        <a:effectLst/>
      </p:bgPr>
    </p:bg>
    <p:spTree>
      <p:nvGrpSpPr>
        <p:cNvPr id="1" name=""/>
        <p:cNvGrpSpPr/>
        <p:nvPr/>
      </p:nvGrpSpPr>
      <p:grpSpPr>
        <a:xfrm>
          <a:off x="0" y="0"/>
          <a:ext cx="0" cy="0"/>
          <a:chOff x="0" y="0"/>
          <a:chExt cx="0" cy="0"/>
        </a:xfrm>
      </p:grpSpPr>
      <p:sp>
        <p:nvSpPr>
          <p:cNvPr id="2" name="Freeform 2"/>
          <p:cNvSpPr/>
          <p:nvPr/>
        </p:nvSpPr>
        <p:spPr>
          <a:xfrm rot="-232253">
            <a:off x="581799" y="3765935"/>
            <a:ext cx="7147462" cy="4660741"/>
          </a:xfrm>
          <a:custGeom>
            <a:avLst/>
            <a:gdLst/>
            <a:ahLst/>
            <a:cxnLst/>
            <a:rect l="l" t="t" r="r" b="b"/>
            <a:pathLst>
              <a:path w="7147462" h="4660741">
                <a:moveTo>
                  <a:pt x="0" y="0"/>
                </a:moveTo>
                <a:lnTo>
                  <a:pt x="7147462" y="0"/>
                </a:lnTo>
                <a:lnTo>
                  <a:pt x="7147462" y="4660742"/>
                </a:lnTo>
                <a:lnTo>
                  <a:pt x="0" y="4660742"/>
                </a:lnTo>
                <a:lnTo>
                  <a:pt x="0" y="0"/>
                </a:lnTo>
                <a:close/>
              </a:path>
            </a:pathLst>
          </a:custGeom>
          <a:blipFill>
            <a:blip r:embed="rId2"/>
            <a:stretch>
              <a:fillRect/>
            </a:stretch>
          </a:blipFill>
        </p:spPr>
      </p:sp>
      <p:sp>
        <p:nvSpPr>
          <p:cNvPr id="3" name="Freeform 3"/>
          <p:cNvSpPr/>
          <p:nvPr/>
        </p:nvSpPr>
        <p:spPr>
          <a:xfrm rot="-301607">
            <a:off x="-240351" y="7596691"/>
            <a:ext cx="3876095" cy="2131852"/>
          </a:xfrm>
          <a:custGeom>
            <a:avLst/>
            <a:gdLst/>
            <a:ahLst/>
            <a:cxnLst/>
            <a:rect l="l" t="t" r="r" b="b"/>
            <a:pathLst>
              <a:path w="3876095" h="2131852">
                <a:moveTo>
                  <a:pt x="0" y="0"/>
                </a:moveTo>
                <a:lnTo>
                  <a:pt x="3876095" y="0"/>
                </a:lnTo>
                <a:lnTo>
                  <a:pt x="3876095" y="2131853"/>
                </a:lnTo>
                <a:lnTo>
                  <a:pt x="0" y="2131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8996575" y="971239"/>
            <a:ext cx="11582220" cy="8660423"/>
          </a:xfrm>
          <a:prstGeom prst="rect">
            <a:avLst/>
          </a:prstGeom>
        </p:spPr>
        <p:txBody>
          <a:bodyPr lIns="0" tIns="0" rIns="0" bIns="0" rtlCol="0" anchor="t">
            <a:spAutoFit/>
          </a:bodyPr>
          <a:lstStyle/>
          <a:p>
            <a:pPr marL="905119" lvl="1" indent="-452559" algn="l">
              <a:lnSpc>
                <a:spcPts val="6288"/>
              </a:lnSpc>
              <a:buFont typeface="Arial"/>
              <a:buChar char="•"/>
            </a:pPr>
            <a:r>
              <a:rPr lang="en-US" sz="4192" dirty="0" err="1">
                <a:solidFill>
                  <a:srgbClr val="000000"/>
                </a:solidFill>
                <a:latin typeface="Intro"/>
                <a:ea typeface="Intro"/>
                <a:cs typeface="Intro"/>
                <a:sym typeface="Intro"/>
              </a:rPr>
              <a:t>Много</a:t>
            </a:r>
            <a:r>
              <a:rPr lang="en-US" sz="4192" dirty="0">
                <a:solidFill>
                  <a:srgbClr val="000000"/>
                </a:solidFill>
                <a:latin typeface="Intro"/>
                <a:ea typeface="Intro"/>
                <a:cs typeface="Intro"/>
                <a:sym typeface="Intro"/>
              </a:rPr>
              <a:t> </a:t>
            </a:r>
            <a:r>
              <a:rPr lang="en-US" sz="4192" dirty="0" err="1">
                <a:solidFill>
                  <a:srgbClr val="000000"/>
                </a:solidFill>
                <a:latin typeface="Intro"/>
                <a:ea typeface="Intro"/>
                <a:cs typeface="Intro"/>
                <a:sym typeface="Intro"/>
              </a:rPr>
              <a:t>рисунков</a:t>
            </a:r>
            <a:endParaRPr lang="en-US" sz="4192" dirty="0">
              <a:solidFill>
                <a:srgbClr val="000000"/>
              </a:solidFill>
              <a:latin typeface="Intro"/>
              <a:ea typeface="Intro"/>
              <a:cs typeface="Intro"/>
              <a:sym typeface="Intro"/>
            </a:endParaRPr>
          </a:p>
          <a:p>
            <a:pPr algn="l">
              <a:lnSpc>
                <a:spcPts val="6288"/>
              </a:lnSpc>
            </a:pPr>
            <a:endParaRPr lang="en-US" sz="4192" dirty="0">
              <a:solidFill>
                <a:srgbClr val="000000"/>
              </a:solidFill>
              <a:latin typeface="Intro"/>
              <a:ea typeface="Intro"/>
              <a:cs typeface="Intro"/>
              <a:sym typeface="Intro"/>
            </a:endParaRPr>
          </a:p>
          <a:p>
            <a:pPr marL="905119" lvl="1" indent="-452559" algn="l">
              <a:lnSpc>
                <a:spcPts val="6288"/>
              </a:lnSpc>
              <a:buFont typeface="Arial"/>
              <a:buChar char="•"/>
            </a:pPr>
            <a:r>
              <a:rPr lang="en-US" sz="4192" dirty="0" err="1">
                <a:solidFill>
                  <a:srgbClr val="000000"/>
                </a:solidFill>
                <a:latin typeface="Intro"/>
                <a:ea typeface="Intro"/>
                <a:cs typeface="Intro"/>
                <a:sym typeface="Intro"/>
              </a:rPr>
              <a:t>Таблицы</a:t>
            </a:r>
            <a:r>
              <a:rPr lang="en-US" sz="4192" dirty="0">
                <a:solidFill>
                  <a:srgbClr val="000000"/>
                </a:solidFill>
                <a:latin typeface="Intro"/>
                <a:ea typeface="Intro"/>
                <a:cs typeface="Intro"/>
                <a:sym typeface="Intro"/>
              </a:rPr>
              <a:t> и </a:t>
            </a:r>
            <a:r>
              <a:rPr lang="en-US" sz="4192" dirty="0" err="1">
                <a:solidFill>
                  <a:srgbClr val="000000"/>
                </a:solidFill>
                <a:latin typeface="Intro"/>
                <a:ea typeface="Intro"/>
                <a:cs typeface="Intro"/>
                <a:sym typeface="Intro"/>
              </a:rPr>
              <a:t>схемы</a:t>
            </a:r>
            <a:endParaRPr lang="en-US" sz="4192" dirty="0">
              <a:solidFill>
                <a:srgbClr val="000000"/>
              </a:solidFill>
              <a:latin typeface="Intro"/>
              <a:ea typeface="Intro"/>
              <a:cs typeface="Intro"/>
              <a:sym typeface="Intro"/>
            </a:endParaRPr>
          </a:p>
          <a:p>
            <a:pPr algn="l">
              <a:lnSpc>
                <a:spcPts val="6288"/>
              </a:lnSpc>
            </a:pPr>
            <a:endParaRPr lang="en-US" sz="4192" dirty="0">
              <a:solidFill>
                <a:srgbClr val="000000"/>
              </a:solidFill>
              <a:latin typeface="Intro"/>
              <a:ea typeface="Intro"/>
              <a:cs typeface="Intro"/>
              <a:sym typeface="Intro"/>
            </a:endParaRPr>
          </a:p>
          <a:p>
            <a:pPr marL="905119" lvl="1" indent="-452559" algn="l">
              <a:lnSpc>
                <a:spcPts val="6288"/>
              </a:lnSpc>
              <a:buFont typeface="Arial"/>
              <a:buChar char="•"/>
            </a:pPr>
            <a:r>
              <a:rPr lang="en-US" sz="4192" dirty="0" err="1">
                <a:solidFill>
                  <a:srgbClr val="000000"/>
                </a:solidFill>
                <a:latin typeface="Intro"/>
                <a:ea typeface="Intro"/>
                <a:cs typeface="Intro"/>
                <a:sym typeface="Intro"/>
              </a:rPr>
              <a:t>Подробные</a:t>
            </a:r>
            <a:r>
              <a:rPr lang="en-US" sz="4192" dirty="0">
                <a:solidFill>
                  <a:srgbClr val="000000"/>
                </a:solidFill>
                <a:latin typeface="Intro"/>
                <a:ea typeface="Intro"/>
                <a:cs typeface="Intro"/>
                <a:sym typeface="Intro"/>
              </a:rPr>
              <a:t> </a:t>
            </a:r>
            <a:r>
              <a:rPr lang="en-US" sz="4192" dirty="0" err="1">
                <a:solidFill>
                  <a:srgbClr val="000000"/>
                </a:solidFill>
                <a:latin typeface="Intro"/>
                <a:ea typeface="Intro"/>
                <a:cs typeface="Intro"/>
                <a:sym typeface="Intro"/>
              </a:rPr>
              <a:t>руководства</a:t>
            </a:r>
            <a:endParaRPr lang="en-US" sz="4192" dirty="0">
              <a:solidFill>
                <a:srgbClr val="000000"/>
              </a:solidFill>
              <a:latin typeface="Intro"/>
              <a:ea typeface="Intro"/>
              <a:cs typeface="Intro"/>
              <a:sym typeface="Intro"/>
            </a:endParaRPr>
          </a:p>
          <a:p>
            <a:pPr algn="l">
              <a:lnSpc>
                <a:spcPts val="6288"/>
              </a:lnSpc>
            </a:pPr>
            <a:endParaRPr lang="en-US" sz="4192" dirty="0">
              <a:solidFill>
                <a:srgbClr val="000000"/>
              </a:solidFill>
              <a:latin typeface="Intro"/>
              <a:ea typeface="Intro"/>
              <a:cs typeface="Intro"/>
              <a:sym typeface="Intro"/>
            </a:endParaRPr>
          </a:p>
          <a:p>
            <a:pPr marL="905119" lvl="1" indent="-452559" algn="l">
              <a:lnSpc>
                <a:spcPts val="6288"/>
              </a:lnSpc>
              <a:buFont typeface="Arial"/>
              <a:buChar char="•"/>
            </a:pPr>
            <a:r>
              <a:rPr lang="en-US" sz="4192" dirty="0" err="1">
                <a:solidFill>
                  <a:srgbClr val="000000"/>
                </a:solidFill>
                <a:latin typeface="Intro"/>
                <a:ea typeface="Intro"/>
                <a:cs typeface="Intro"/>
                <a:sym typeface="Intro"/>
              </a:rPr>
              <a:t>Справочные</a:t>
            </a:r>
            <a:r>
              <a:rPr lang="en-US" sz="4192" dirty="0">
                <a:solidFill>
                  <a:srgbClr val="000000"/>
                </a:solidFill>
                <a:latin typeface="Intro"/>
                <a:ea typeface="Intro"/>
                <a:cs typeface="Intro"/>
                <a:sym typeface="Intro"/>
              </a:rPr>
              <a:t> </a:t>
            </a:r>
            <a:r>
              <a:rPr lang="en-US" sz="4192" dirty="0" err="1">
                <a:solidFill>
                  <a:srgbClr val="000000"/>
                </a:solidFill>
                <a:latin typeface="Intro"/>
                <a:ea typeface="Intro"/>
                <a:cs typeface="Intro"/>
                <a:sym typeface="Intro"/>
              </a:rPr>
              <a:t>материалы</a:t>
            </a:r>
            <a:endParaRPr lang="en-US" sz="4192" dirty="0">
              <a:solidFill>
                <a:srgbClr val="000000"/>
              </a:solidFill>
              <a:latin typeface="Intro"/>
              <a:ea typeface="Intro"/>
              <a:cs typeface="Intro"/>
              <a:sym typeface="Intro"/>
            </a:endParaRPr>
          </a:p>
          <a:p>
            <a:pPr algn="l">
              <a:lnSpc>
                <a:spcPts val="6288"/>
              </a:lnSpc>
            </a:pPr>
            <a:endParaRPr lang="en-US" sz="4192" dirty="0">
              <a:solidFill>
                <a:srgbClr val="000000"/>
              </a:solidFill>
              <a:latin typeface="Intro"/>
              <a:ea typeface="Intro"/>
              <a:cs typeface="Intro"/>
              <a:sym typeface="Intro"/>
            </a:endParaRPr>
          </a:p>
          <a:p>
            <a:pPr marL="905119" lvl="1" indent="-452559" algn="l">
              <a:lnSpc>
                <a:spcPts val="6288"/>
              </a:lnSpc>
              <a:buFont typeface="Arial"/>
              <a:buChar char="•"/>
            </a:pPr>
            <a:r>
              <a:rPr lang="en-US" sz="4192" dirty="0" err="1">
                <a:solidFill>
                  <a:srgbClr val="000000"/>
                </a:solidFill>
                <a:latin typeface="Intro"/>
                <a:ea typeface="Intro"/>
                <a:cs typeface="Intro"/>
                <a:sym typeface="Intro"/>
              </a:rPr>
              <a:t>Памятки</a:t>
            </a:r>
            <a:endParaRPr lang="en-US" sz="4192" dirty="0">
              <a:solidFill>
                <a:srgbClr val="000000"/>
              </a:solidFill>
              <a:latin typeface="Intro"/>
              <a:ea typeface="Intro"/>
              <a:cs typeface="Intro"/>
              <a:sym typeface="Intro"/>
            </a:endParaRPr>
          </a:p>
          <a:p>
            <a:pPr algn="l">
              <a:lnSpc>
                <a:spcPts val="6288"/>
              </a:lnSpc>
            </a:pPr>
            <a:endParaRPr lang="en-US" sz="4192" dirty="0">
              <a:solidFill>
                <a:srgbClr val="000000"/>
              </a:solidFill>
              <a:latin typeface="Intro"/>
              <a:ea typeface="Intro"/>
              <a:cs typeface="Intro"/>
              <a:sym typeface="Intro"/>
            </a:endParaRPr>
          </a:p>
          <a:p>
            <a:pPr marL="905119" lvl="1" indent="-452559" algn="l">
              <a:lnSpc>
                <a:spcPts val="6288"/>
              </a:lnSpc>
              <a:buFont typeface="Arial"/>
              <a:buChar char="•"/>
            </a:pPr>
            <a:r>
              <a:rPr lang="en-US" sz="4192" dirty="0" err="1">
                <a:solidFill>
                  <a:srgbClr val="000000"/>
                </a:solidFill>
                <a:latin typeface="Intro"/>
                <a:ea typeface="Intro"/>
                <a:cs typeface="Intro"/>
                <a:sym typeface="Intro"/>
              </a:rPr>
              <a:t>Упражнения</a:t>
            </a:r>
            <a:endParaRPr lang="en-US" sz="4192" dirty="0">
              <a:solidFill>
                <a:srgbClr val="000000"/>
              </a:solidFill>
              <a:latin typeface="Intro"/>
              <a:ea typeface="Intro"/>
              <a:cs typeface="Intro"/>
              <a:sym typeface="Int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CAB6"/>
        </a:solidFill>
        <a:effectLst/>
      </p:bgPr>
    </p:bg>
    <p:spTree>
      <p:nvGrpSpPr>
        <p:cNvPr id="1" name=""/>
        <p:cNvGrpSpPr/>
        <p:nvPr/>
      </p:nvGrpSpPr>
      <p:grpSpPr>
        <a:xfrm>
          <a:off x="0" y="0"/>
          <a:ext cx="0" cy="0"/>
          <a:chOff x="0" y="0"/>
          <a:chExt cx="0" cy="0"/>
        </a:xfrm>
      </p:grpSpPr>
      <p:sp>
        <p:nvSpPr>
          <p:cNvPr id="2" name="Freeform 2"/>
          <p:cNvSpPr/>
          <p:nvPr/>
        </p:nvSpPr>
        <p:spPr>
          <a:xfrm>
            <a:off x="11002630" y="1924903"/>
            <a:ext cx="5173301" cy="6118958"/>
          </a:xfrm>
          <a:custGeom>
            <a:avLst/>
            <a:gdLst/>
            <a:ahLst/>
            <a:cxnLst/>
            <a:rect l="l" t="t" r="r" b="b"/>
            <a:pathLst>
              <a:path w="5173301" h="6118958">
                <a:moveTo>
                  <a:pt x="0" y="0"/>
                </a:moveTo>
                <a:lnTo>
                  <a:pt x="5173301" y="0"/>
                </a:lnTo>
                <a:lnTo>
                  <a:pt x="5173301" y="6118958"/>
                </a:lnTo>
                <a:lnTo>
                  <a:pt x="0" y="61189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15032748" y="5732735"/>
            <a:ext cx="2226552" cy="2882268"/>
          </a:xfrm>
          <a:custGeom>
            <a:avLst/>
            <a:gdLst/>
            <a:ahLst/>
            <a:cxnLst/>
            <a:rect l="l" t="t" r="r" b="b"/>
            <a:pathLst>
              <a:path w="2226552" h="2882268">
                <a:moveTo>
                  <a:pt x="2226552" y="0"/>
                </a:moveTo>
                <a:lnTo>
                  <a:pt x="0" y="0"/>
                </a:lnTo>
                <a:lnTo>
                  <a:pt x="0" y="2882268"/>
                </a:lnTo>
                <a:lnTo>
                  <a:pt x="2226552" y="2882268"/>
                </a:lnTo>
                <a:lnTo>
                  <a:pt x="2226552"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1432927" y="5143500"/>
            <a:ext cx="4312707" cy="1057275"/>
          </a:xfrm>
          <a:prstGeom prst="rect">
            <a:avLst/>
          </a:prstGeom>
        </p:spPr>
        <p:txBody>
          <a:bodyPr lIns="0" tIns="0" rIns="0" bIns="0" rtlCol="0" anchor="t">
            <a:spAutoFit/>
          </a:bodyPr>
          <a:lstStyle/>
          <a:p>
            <a:pPr marL="0" lvl="0" indent="0" algn="ctr">
              <a:lnSpc>
                <a:spcPts val="8399"/>
              </a:lnSpc>
              <a:spcBef>
                <a:spcPct val="0"/>
              </a:spcBef>
            </a:pPr>
            <a:r>
              <a:rPr lang="en-US" sz="6999">
                <a:solidFill>
                  <a:srgbClr val="000000"/>
                </a:solidFill>
                <a:latin typeface="Yeseva One"/>
                <a:ea typeface="Yeseva One"/>
                <a:cs typeface="Yeseva One"/>
                <a:sym typeface="Yeseva One"/>
              </a:rPr>
              <a:t>Учебник</a:t>
            </a:r>
          </a:p>
        </p:txBody>
      </p:sp>
      <p:sp>
        <p:nvSpPr>
          <p:cNvPr id="5" name="TextBox 5"/>
          <p:cNvSpPr txBox="1"/>
          <p:nvPr/>
        </p:nvSpPr>
        <p:spPr>
          <a:xfrm>
            <a:off x="867695" y="1096327"/>
            <a:ext cx="8139520" cy="8339229"/>
          </a:xfrm>
          <a:prstGeom prst="rect">
            <a:avLst/>
          </a:prstGeom>
        </p:spPr>
        <p:txBody>
          <a:bodyPr lIns="0" tIns="0" rIns="0" bIns="0" rtlCol="0" anchor="t">
            <a:spAutoFit/>
          </a:bodyPr>
          <a:lstStyle/>
          <a:p>
            <a:pPr algn="l">
              <a:lnSpc>
                <a:spcPts val="8332"/>
              </a:lnSpc>
            </a:pPr>
            <a:r>
              <a:rPr lang="en-US" sz="5554" u="sng" dirty="0" err="1">
                <a:solidFill>
                  <a:srgbClr val="000000"/>
                </a:solidFill>
                <a:latin typeface="Yeseva One"/>
                <a:ea typeface="Yeseva One"/>
                <a:cs typeface="Yeseva One"/>
                <a:sym typeface="Yeseva One"/>
              </a:rPr>
              <a:t>Родственные</a:t>
            </a:r>
            <a:r>
              <a:rPr lang="en-US" sz="5554" u="sng" dirty="0">
                <a:solidFill>
                  <a:srgbClr val="000000"/>
                </a:solidFill>
                <a:latin typeface="Yeseva One"/>
                <a:ea typeface="Yeseva One"/>
                <a:cs typeface="Yeseva One"/>
                <a:sym typeface="Yeseva One"/>
              </a:rPr>
              <a:t> </a:t>
            </a:r>
            <a:r>
              <a:rPr lang="en-US" sz="5554" u="sng" dirty="0" err="1">
                <a:solidFill>
                  <a:srgbClr val="000000"/>
                </a:solidFill>
                <a:latin typeface="Yeseva One"/>
                <a:ea typeface="Yeseva One"/>
                <a:cs typeface="Yeseva One"/>
                <a:sym typeface="Yeseva One"/>
              </a:rPr>
              <a:t>слова</a:t>
            </a:r>
            <a:r>
              <a:rPr lang="en-US" sz="5554" u="sng" dirty="0">
                <a:solidFill>
                  <a:srgbClr val="000000"/>
                </a:solidFill>
                <a:latin typeface="Yeseva One"/>
                <a:ea typeface="Yeseva One"/>
                <a:cs typeface="Yeseva One"/>
                <a:sym typeface="Yeseva One"/>
              </a:rPr>
              <a:t>: </a:t>
            </a:r>
          </a:p>
          <a:p>
            <a:pPr marL="0" lvl="0" indent="0" algn="l">
              <a:lnSpc>
                <a:spcPts val="8332"/>
              </a:lnSpc>
              <a:spcBef>
                <a:spcPct val="0"/>
              </a:spcBef>
            </a:pPr>
            <a:r>
              <a:rPr lang="en-US" sz="5554" dirty="0" err="1">
                <a:solidFill>
                  <a:srgbClr val="000000"/>
                </a:solidFill>
                <a:latin typeface="Yeseva One"/>
                <a:ea typeface="Yeseva One"/>
                <a:cs typeface="Yeseva One"/>
                <a:sym typeface="Yeseva One"/>
              </a:rPr>
              <a:t>учить</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учиться</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ученик</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обучающийся</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учитель</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учёный</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учёность</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учебный</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учение</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ученический</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учёба</a:t>
            </a:r>
            <a:r>
              <a:rPr lang="en-US" sz="5554" dirty="0">
                <a:solidFill>
                  <a:srgbClr val="000000"/>
                </a:solidFill>
                <a:latin typeface="Yeseva One"/>
                <a:ea typeface="Yeseva One"/>
                <a:cs typeface="Yeseva One"/>
                <a:sym typeface="Yeseva One"/>
              </a:rPr>
              <a:t>, </a:t>
            </a:r>
            <a:r>
              <a:rPr lang="en-US" sz="5554" dirty="0" err="1">
                <a:solidFill>
                  <a:srgbClr val="000000"/>
                </a:solidFill>
                <a:latin typeface="Yeseva One"/>
                <a:ea typeface="Yeseva One"/>
                <a:cs typeface="Yeseva One"/>
                <a:sym typeface="Yeseva One"/>
              </a:rPr>
              <a:t>училище</a:t>
            </a:r>
            <a:r>
              <a:rPr lang="en-US" sz="5554" dirty="0">
                <a:solidFill>
                  <a:srgbClr val="000000"/>
                </a:solidFill>
                <a:latin typeface="Yeseva One"/>
                <a:ea typeface="Yeseva One"/>
                <a:cs typeface="Yeseva One"/>
                <a:sym typeface="Yeseva One"/>
              </a:rPr>
              <a:t> и </a:t>
            </a:r>
            <a:r>
              <a:rPr lang="en-US" sz="5554" dirty="0" err="1">
                <a:solidFill>
                  <a:srgbClr val="000000"/>
                </a:solidFill>
                <a:latin typeface="Yeseva One"/>
                <a:ea typeface="Yeseva One"/>
                <a:cs typeface="Yeseva One"/>
                <a:sym typeface="Yeseva One"/>
              </a:rPr>
              <a:t>др</a:t>
            </a:r>
            <a:r>
              <a:rPr lang="en-US" sz="5554" dirty="0">
                <a:solidFill>
                  <a:srgbClr val="000000"/>
                </a:solidFill>
                <a:latin typeface="Yeseva One"/>
                <a:ea typeface="Yeseva One"/>
                <a:cs typeface="Yeseva One"/>
                <a:sym typeface="Yeseva One"/>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FBFE0"/>
        </a:solidFill>
        <a:effectLst/>
      </p:bgPr>
    </p:bg>
    <p:spTree>
      <p:nvGrpSpPr>
        <p:cNvPr id="1" name=""/>
        <p:cNvGrpSpPr/>
        <p:nvPr/>
      </p:nvGrpSpPr>
      <p:grpSpPr>
        <a:xfrm>
          <a:off x="0" y="0"/>
          <a:ext cx="0" cy="0"/>
          <a:chOff x="0" y="0"/>
          <a:chExt cx="0" cy="0"/>
        </a:xfrm>
      </p:grpSpPr>
      <p:sp>
        <p:nvSpPr>
          <p:cNvPr id="2" name="Freeform 2"/>
          <p:cNvSpPr/>
          <p:nvPr/>
        </p:nvSpPr>
        <p:spPr>
          <a:xfrm>
            <a:off x="1501508" y="1380474"/>
            <a:ext cx="15284984" cy="8420636"/>
          </a:xfrm>
          <a:custGeom>
            <a:avLst/>
            <a:gdLst/>
            <a:ahLst/>
            <a:cxnLst/>
            <a:rect l="l" t="t" r="r" b="b"/>
            <a:pathLst>
              <a:path w="15284984" h="8420636">
                <a:moveTo>
                  <a:pt x="0" y="0"/>
                </a:moveTo>
                <a:lnTo>
                  <a:pt x="15284984" y="0"/>
                </a:lnTo>
                <a:lnTo>
                  <a:pt x="15284984" y="8420637"/>
                </a:lnTo>
                <a:lnTo>
                  <a:pt x="0" y="84206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4021725" y="2561272"/>
            <a:ext cx="10244551" cy="4935855"/>
          </a:xfrm>
          <a:prstGeom prst="rect">
            <a:avLst/>
          </a:prstGeom>
        </p:spPr>
        <p:txBody>
          <a:bodyPr lIns="0" tIns="0" rIns="0" bIns="0" rtlCol="0" anchor="t">
            <a:spAutoFit/>
          </a:bodyPr>
          <a:lstStyle/>
          <a:p>
            <a:pPr algn="ctr">
              <a:lnSpc>
                <a:spcPts val="13019"/>
              </a:lnSpc>
            </a:pPr>
            <a:r>
              <a:rPr lang="en-US" sz="9300">
                <a:solidFill>
                  <a:srgbClr val="000000"/>
                </a:solidFill>
                <a:latin typeface="Anastasia Script"/>
                <a:ea typeface="Anastasia Script"/>
                <a:cs typeface="Anastasia Script"/>
                <a:sym typeface="Anastasia Script"/>
              </a:rPr>
              <a:t>Богатство и выразительность русского языка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CAB6"/>
        </a:solidFill>
        <a:effectLst/>
      </p:bgPr>
    </p:bg>
    <p:spTree>
      <p:nvGrpSpPr>
        <p:cNvPr id="1" name=""/>
        <p:cNvGrpSpPr/>
        <p:nvPr/>
      </p:nvGrpSpPr>
      <p:grpSpPr>
        <a:xfrm>
          <a:off x="0" y="0"/>
          <a:ext cx="0" cy="0"/>
          <a:chOff x="0" y="0"/>
          <a:chExt cx="0" cy="0"/>
        </a:xfrm>
      </p:grpSpPr>
      <p:sp>
        <p:nvSpPr>
          <p:cNvPr id="2" name="Freeform 2"/>
          <p:cNvSpPr/>
          <p:nvPr/>
        </p:nvSpPr>
        <p:spPr>
          <a:xfrm>
            <a:off x="5424625" y="2129729"/>
            <a:ext cx="2045996" cy="1697247"/>
          </a:xfrm>
          <a:custGeom>
            <a:avLst/>
            <a:gdLst/>
            <a:ahLst/>
            <a:cxnLst/>
            <a:rect l="l" t="t" r="r" b="b"/>
            <a:pathLst>
              <a:path w="2045996" h="1697247">
                <a:moveTo>
                  <a:pt x="0" y="0"/>
                </a:moveTo>
                <a:lnTo>
                  <a:pt x="2045996" y="0"/>
                </a:lnTo>
                <a:lnTo>
                  <a:pt x="2045996" y="1697248"/>
                </a:lnTo>
                <a:lnTo>
                  <a:pt x="0" y="1697248"/>
                </a:lnTo>
                <a:lnTo>
                  <a:pt x="0" y="0"/>
                </a:lnTo>
                <a:close/>
              </a:path>
            </a:pathLst>
          </a:custGeom>
          <a:blipFill>
            <a:blip r:embed="rId2"/>
            <a:stretch>
              <a:fillRect t="-2815" b="-2815"/>
            </a:stretch>
          </a:blipFill>
        </p:spPr>
      </p:sp>
      <p:sp>
        <p:nvSpPr>
          <p:cNvPr id="3" name="Freeform 3"/>
          <p:cNvSpPr/>
          <p:nvPr/>
        </p:nvSpPr>
        <p:spPr>
          <a:xfrm>
            <a:off x="8249514" y="7561053"/>
            <a:ext cx="1219060" cy="2590800"/>
          </a:xfrm>
          <a:custGeom>
            <a:avLst/>
            <a:gdLst/>
            <a:ahLst/>
            <a:cxnLst/>
            <a:rect l="l" t="t" r="r" b="b"/>
            <a:pathLst>
              <a:path w="1219060" h="2590800">
                <a:moveTo>
                  <a:pt x="0" y="0"/>
                </a:moveTo>
                <a:lnTo>
                  <a:pt x="1219060" y="0"/>
                </a:lnTo>
                <a:lnTo>
                  <a:pt x="1219060" y="2590800"/>
                </a:lnTo>
                <a:lnTo>
                  <a:pt x="0" y="2590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028700" y="2120204"/>
            <a:ext cx="4699617" cy="1076325"/>
          </a:xfrm>
          <a:prstGeom prst="rect">
            <a:avLst/>
          </a:prstGeom>
        </p:spPr>
        <p:txBody>
          <a:bodyPr lIns="0" tIns="0" rIns="0" bIns="0" rtlCol="0" anchor="t">
            <a:spAutoFit/>
          </a:bodyPr>
          <a:lstStyle/>
          <a:p>
            <a:pPr marL="0" lvl="0" indent="0" algn="ctr">
              <a:lnSpc>
                <a:spcPts val="8400"/>
              </a:lnSpc>
              <a:spcBef>
                <a:spcPct val="0"/>
              </a:spcBef>
            </a:pPr>
            <a:r>
              <a:rPr lang="en-US" sz="7000" dirty="0" err="1">
                <a:solidFill>
                  <a:srgbClr val="000000"/>
                </a:solidFill>
                <a:latin typeface="Yeseva One"/>
                <a:ea typeface="Yeseva One"/>
                <a:cs typeface="Yeseva One"/>
                <a:sym typeface="Yeseva One"/>
              </a:rPr>
              <a:t>Богатство</a:t>
            </a:r>
            <a:endParaRPr lang="en-US" sz="7000" dirty="0">
              <a:solidFill>
                <a:srgbClr val="000000"/>
              </a:solidFill>
              <a:latin typeface="Yeseva One"/>
              <a:ea typeface="Yeseva One"/>
              <a:cs typeface="Yeseva One"/>
              <a:sym typeface="Yeseva One"/>
            </a:endParaRPr>
          </a:p>
        </p:txBody>
      </p:sp>
      <p:sp>
        <p:nvSpPr>
          <p:cNvPr id="5" name="TextBox 5"/>
          <p:cNvSpPr txBox="1"/>
          <p:nvPr/>
        </p:nvSpPr>
        <p:spPr>
          <a:xfrm>
            <a:off x="10695186" y="2160209"/>
            <a:ext cx="7280358" cy="1139190"/>
          </a:xfrm>
          <a:prstGeom prst="rect">
            <a:avLst/>
          </a:prstGeom>
        </p:spPr>
        <p:txBody>
          <a:bodyPr lIns="0" tIns="0" rIns="0" bIns="0" rtlCol="0" anchor="t">
            <a:spAutoFit/>
          </a:bodyPr>
          <a:lstStyle/>
          <a:p>
            <a:pPr marL="0" lvl="0" indent="0" algn="ctr">
              <a:lnSpc>
                <a:spcPts val="4649"/>
              </a:lnSpc>
              <a:spcBef>
                <a:spcPct val="0"/>
              </a:spcBef>
            </a:pPr>
            <a:r>
              <a:rPr lang="en-US" sz="3099" dirty="0" err="1">
                <a:solidFill>
                  <a:srgbClr val="000000"/>
                </a:solidFill>
                <a:latin typeface="Intro"/>
                <a:ea typeface="Intro"/>
                <a:cs typeface="Intro"/>
                <a:sym typeface="Intro"/>
              </a:rPr>
              <a:t>Обилие</a:t>
            </a:r>
            <a:r>
              <a:rPr lang="en-US" sz="3099" dirty="0">
                <a:solidFill>
                  <a:srgbClr val="000000"/>
                </a:solidFill>
                <a:latin typeface="Intro"/>
                <a:ea typeface="Intro"/>
                <a:cs typeface="Intro"/>
                <a:sym typeface="Intro"/>
              </a:rPr>
              <a:t>, </a:t>
            </a:r>
            <a:r>
              <a:rPr lang="en-US" sz="3099" dirty="0" err="1">
                <a:solidFill>
                  <a:srgbClr val="000000"/>
                </a:solidFill>
                <a:latin typeface="Intro"/>
                <a:ea typeface="Intro"/>
                <a:cs typeface="Intro"/>
                <a:sym typeface="Intro"/>
              </a:rPr>
              <a:t>изобилие</a:t>
            </a:r>
            <a:r>
              <a:rPr lang="en-US" sz="3099" dirty="0">
                <a:solidFill>
                  <a:srgbClr val="000000"/>
                </a:solidFill>
                <a:latin typeface="Intro"/>
                <a:ea typeface="Intro"/>
                <a:cs typeface="Intro"/>
                <a:sym typeface="Intro"/>
              </a:rPr>
              <a:t>, </a:t>
            </a:r>
            <a:r>
              <a:rPr lang="en-US" sz="3099" dirty="0" err="1">
                <a:solidFill>
                  <a:srgbClr val="000000"/>
                </a:solidFill>
                <a:latin typeface="Intro"/>
                <a:ea typeface="Intro"/>
                <a:cs typeface="Intro"/>
                <a:sym typeface="Intro"/>
              </a:rPr>
              <a:t>пышность</a:t>
            </a:r>
            <a:r>
              <a:rPr lang="en-US" sz="3099" dirty="0">
                <a:solidFill>
                  <a:srgbClr val="000000"/>
                </a:solidFill>
                <a:latin typeface="Intro"/>
                <a:ea typeface="Intro"/>
                <a:cs typeface="Intro"/>
                <a:sym typeface="Intro"/>
              </a:rPr>
              <a:t>, </a:t>
            </a:r>
            <a:r>
              <a:rPr lang="en-US" sz="3099" dirty="0" err="1">
                <a:solidFill>
                  <a:srgbClr val="000000"/>
                </a:solidFill>
                <a:latin typeface="Intro"/>
                <a:ea typeface="Intro"/>
                <a:cs typeface="Intro"/>
                <a:sym typeface="Intro"/>
              </a:rPr>
              <a:t>великолепие</a:t>
            </a:r>
            <a:endParaRPr lang="en-US" sz="3099" dirty="0">
              <a:solidFill>
                <a:srgbClr val="000000"/>
              </a:solidFill>
              <a:latin typeface="Intro"/>
              <a:ea typeface="Intro"/>
              <a:cs typeface="Intro"/>
              <a:sym typeface="Intro"/>
            </a:endParaRPr>
          </a:p>
        </p:txBody>
      </p:sp>
      <p:sp>
        <p:nvSpPr>
          <p:cNvPr id="6" name="TextBox 6"/>
          <p:cNvSpPr txBox="1"/>
          <p:nvPr/>
        </p:nvSpPr>
        <p:spPr>
          <a:xfrm>
            <a:off x="145567" y="7018128"/>
            <a:ext cx="8449091" cy="1076325"/>
          </a:xfrm>
          <a:prstGeom prst="rect">
            <a:avLst/>
          </a:prstGeom>
        </p:spPr>
        <p:txBody>
          <a:bodyPr lIns="0" tIns="0" rIns="0" bIns="0" rtlCol="0" anchor="t">
            <a:spAutoFit/>
          </a:bodyPr>
          <a:lstStyle/>
          <a:p>
            <a:pPr marL="0" lvl="0" indent="0" algn="ctr">
              <a:lnSpc>
                <a:spcPts val="8400"/>
              </a:lnSpc>
              <a:spcBef>
                <a:spcPct val="0"/>
              </a:spcBef>
            </a:pPr>
            <a:r>
              <a:rPr lang="en-US" sz="7000">
                <a:solidFill>
                  <a:srgbClr val="000000"/>
                </a:solidFill>
                <a:latin typeface="Yeseva One"/>
                <a:ea typeface="Yeseva One"/>
                <a:cs typeface="Yeseva One"/>
                <a:sym typeface="Yeseva One"/>
              </a:rPr>
              <a:t>Выразительность</a:t>
            </a:r>
          </a:p>
        </p:txBody>
      </p:sp>
      <p:sp>
        <p:nvSpPr>
          <p:cNvPr id="7" name="TextBox 7"/>
          <p:cNvSpPr txBox="1"/>
          <p:nvPr/>
        </p:nvSpPr>
        <p:spPr>
          <a:xfrm>
            <a:off x="9623358" y="7312487"/>
            <a:ext cx="8664642" cy="1036320"/>
          </a:xfrm>
          <a:prstGeom prst="rect">
            <a:avLst/>
          </a:prstGeom>
        </p:spPr>
        <p:txBody>
          <a:bodyPr lIns="0" tIns="0" rIns="0" bIns="0" rtlCol="0" anchor="t">
            <a:spAutoFit/>
          </a:bodyPr>
          <a:lstStyle/>
          <a:p>
            <a:pPr algn="ctr">
              <a:lnSpc>
                <a:spcPts val="4199"/>
              </a:lnSpc>
              <a:spcBef>
                <a:spcPct val="0"/>
              </a:spcBef>
            </a:pPr>
            <a:r>
              <a:rPr lang="en-US" sz="2799" dirty="0" err="1">
                <a:solidFill>
                  <a:srgbClr val="000000"/>
                </a:solidFill>
                <a:latin typeface="Intro"/>
                <a:ea typeface="Intro"/>
                <a:cs typeface="Intro"/>
                <a:sym typeface="Intro"/>
              </a:rPr>
              <a:t>Красочность</a:t>
            </a:r>
            <a:r>
              <a:rPr lang="en-US" sz="2799" dirty="0">
                <a:solidFill>
                  <a:srgbClr val="000000"/>
                </a:solidFill>
                <a:latin typeface="Intro"/>
                <a:ea typeface="Intro"/>
                <a:cs typeface="Intro"/>
                <a:sym typeface="Intro"/>
              </a:rPr>
              <a:t>, </a:t>
            </a:r>
            <a:r>
              <a:rPr lang="en-US" sz="2799" dirty="0" err="1">
                <a:solidFill>
                  <a:srgbClr val="000000"/>
                </a:solidFill>
                <a:latin typeface="Intro"/>
                <a:ea typeface="Intro"/>
                <a:cs typeface="Intro"/>
                <a:sym typeface="Intro"/>
              </a:rPr>
              <a:t>колоритность</a:t>
            </a:r>
            <a:r>
              <a:rPr lang="en-US" sz="2799" dirty="0">
                <a:solidFill>
                  <a:srgbClr val="000000"/>
                </a:solidFill>
                <a:latin typeface="Intro"/>
                <a:ea typeface="Intro"/>
                <a:cs typeface="Intro"/>
                <a:sym typeface="Intro"/>
              </a:rPr>
              <a:t>, </a:t>
            </a:r>
            <a:r>
              <a:rPr lang="en-US" sz="2799" dirty="0" err="1">
                <a:solidFill>
                  <a:srgbClr val="000000"/>
                </a:solidFill>
                <a:latin typeface="Intro"/>
                <a:ea typeface="Intro"/>
                <a:cs typeface="Intro"/>
                <a:sym typeface="Intro"/>
              </a:rPr>
              <a:t>сочность</a:t>
            </a:r>
            <a:r>
              <a:rPr lang="en-US" sz="2799" dirty="0">
                <a:solidFill>
                  <a:srgbClr val="000000"/>
                </a:solidFill>
                <a:latin typeface="Intro"/>
                <a:ea typeface="Intro"/>
                <a:cs typeface="Intro"/>
                <a:sym typeface="Intro"/>
              </a:rPr>
              <a:t>, </a:t>
            </a:r>
            <a:r>
              <a:rPr lang="en-US" sz="2799" dirty="0" err="1">
                <a:solidFill>
                  <a:srgbClr val="000000"/>
                </a:solidFill>
                <a:latin typeface="Intro"/>
                <a:ea typeface="Intro"/>
                <a:cs typeface="Intro"/>
                <a:sym typeface="Intro"/>
              </a:rPr>
              <a:t>живопись</a:t>
            </a:r>
            <a:r>
              <a:rPr lang="en-US" sz="2799" dirty="0">
                <a:solidFill>
                  <a:srgbClr val="000000"/>
                </a:solidFill>
                <a:latin typeface="Intro"/>
                <a:ea typeface="Intro"/>
                <a:cs typeface="Intro"/>
                <a:sym typeface="Intro"/>
              </a:rPr>
              <a:t>, </a:t>
            </a:r>
            <a:r>
              <a:rPr lang="en-US" sz="2799" dirty="0" err="1">
                <a:solidFill>
                  <a:srgbClr val="000000"/>
                </a:solidFill>
                <a:latin typeface="Intro"/>
                <a:ea typeface="Intro"/>
                <a:cs typeface="Intro"/>
                <a:sym typeface="Intro"/>
              </a:rPr>
              <a:t>образность</a:t>
            </a:r>
            <a:endParaRPr lang="en-US" sz="2799" dirty="0">
              <a:solidFill>
                <a:srgbClr val="000000"/>
              </a:solidFill>
              <a:latin typeface="Intro"/>
              <a:ea typeface="Intro"/>
              <a:cs typeface="Intro"/>
              <a:sym typeface="Int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3EBD2"/>
        </a:solidFill>
        <a:effectLst/>
      </p:bgPr>
    </p:bg>
    <p:spTree>
      <p:nvGrpSpPr>
        <p:cNvPr id="1" name=""/>
        <p:cNvGrpSpPr/>
        <p:nvPr/>
      </p:nvGrpSpPr>
      <p:grpSpPr>
        <a:xfrm>
          <a:off x="0" y="0"/>
          <a:ext cx="0" cy="0"/>
          <a:chOff x="0" y="0"/>
          <a:chExt cx="0" cy="0"/>
        </a:xfrm>
      </p:grpSpPr>
      <p:sp>
        <p:nvSpPr>
          <p:cNvPr id="2" name="Freeform 2"/>
          <p:cNvSpPr/>
          <p:nvPr/>
        </p:nvSpPr>
        <p:spPr>
          <a:xfrm>
            <a:off x="11658600" y="1088492"/>
            <a:ext cx="5303476" cy="6281304"/>
          </a:xfrm>
          <a:custGeom>
            <a:avLst/>
            <a:gdLst/>
            <a:ahLst/>
            <a:cxnLst/>
            <a:rect l="l" t="t" r="r" b="b"/>
            <a:pathLst>
              <a:path w="5303476" h="6281304">
                <a:moveTo>
                  <a:pt x="0" y="0"/>
                </a:moveTo>
                <a:lnTo>
                  <a:pt x="5303476" y="0"/>
                </a:lnTo>
                <a:lnTo>
                  <a:pt x="5303476" y="6281305"/>
                </a:lnTo>
                <a:lnTo>
                  <a:pt x="0" y="6281305"/>
                </a:lnTo>
                <a:lnTo>
                  <a:pt x="0" y="0"/>
                </a:lnTo>
                <a:close/>
              </a:path>
            </a:pathLst>
          </a:custGeom>
          <a:blipFill>
            <a:blip r:embed="rId2">
              <a:extLst>
                <a:ext uri="{BEBA8EAE-BF5A-486C-A8C5-ECC9F3942E4B}">
                  <a14:imgProps xmlns:a14="http://schemas.microsoft.com/office/drawing/2010/main">
                    <a14:imgLayer r:embed="rId3">
                      <a14:imgEffect>
                        <a14:backgroundRemoval t="0" b="99208" l="6719" r="96250"/>
                      </a14:imgEffect>
                    </a14:imgLayer>
                  </a14:imgProps>
                </a:ext>
              </a:extLst>
            </a:blip>
            <a:stretch>
              <a:fillRect/>
            </a:stretch>
          </a:blipFill>
        </p:spPr>
      </p:sp>
      <p:sp>
        <p:nvSpPr>
          <p:cNvPr id="3" name="TextBox 3"/>
          <p:cNvSpPr txBox="1"/>
          <p:nvPr/>
        </p:nvSpPr>
        <p:spPr>
          <a:xfrm>
            <a:off x="1028700" y="2276519"/>
            <a:ext cx="9299883" cy="3905250"/>
          </a:xfrm>
          <a:prstGeom prst="rect">
            <a:avLst/>
          </a:prstGeom>
        </p:spPr>
        <p:txBody>
          <a:bodyPr lIns="0" tIns="0" rIns="0" bIns="0" rtlCol="0" anchor="t">
            <a:spAutoFit/>
          </a:bodyPr>
          <a:lstStyle/>
          <a:p>
            <a:pPr marL="0" lvl="0" indent="0" algn="ctr">
              <a:lnSpc>
                <a:spcPts val="10499"/>
              </a:lnSpc>
              <a:spcBef>
                <a:spcPct val="0"/>
              </a:spcBef>
            </a:pPr>
            <a:r>
              <a:rPr lang="en-US" sz="6999" dirty="0">
                <a:solidFill>
                  <a:srgbClr val="000000"/>
                </a:solidFill>
                <a:latin typeface="Yeseva One"/>
                <a:ea typeface="Yeseva One"/>
                <a:cs typeface="Yeseva One"/>
                <a:sym typeface="Yeseva One"/>
              </a:rPr>
              <a:t>“</a:t>
            </a:r>
            <a:r>
              <a:rPr lang="en-US" sz="6999" dirty="0" err="1">
                <a:solidFill>
                  <a:srgbClr val="000000"/>
                </a:solidFill>
                <a:latin typeface="Yeseva One"/>
                <a:ea typeface="Yeseva One"/>
                <a:cs typeface="Yeseva One"/>
                <a:sym typeface="Yeseva One"/>
              </a:rPr>
              <a:t>Богатство</a:t>
            </a:r>
            <a:r>
              <a:rPr lang="en-US" sz="6999" dirty="0">
                <a:solidFill>
                  <a:srgbClr val="000000"/>
                </a:solidFill>
                <a:latin typeface="Yeseva One"/>
                <a:ea typeface="Yeseva One"/>
                <a:cs typeface="Yeseva One"/>
                <a:sym typeface="Yeseva One"/>
              </a:rPr>
              <a:t> </a:t>
            </a:r>
            <a:r>
              <a:rPr lang="en-US" sz="6999" dirty="0" err="1">
                <a:solidFill>
                  <a:srgbClr val="000000"/>
                </a:solidFill>
                <a:latin typeface="Yeseva One"/>
                <a:ea typeface="Yeseva One"/>
                <a:cs typeface="Yeseva One"/>
                <a:sym typeface="Yeseva One"/>
              </a:rPr>
              <a:t>языка</a:t>
            </a:r>
            <a:r>
              <a:rPr lang="en-US" sz="6999" dirty="0">
                <a:solidFill>
                  <a:srgbClr val="000000"/>
                </a:solidFill>
                <a:latin typeface="Yeseva One"/>
                <a:ea typeface="Yeseva One"/>
                <a:cs typeface="Yeseva One"/>
                <a:sym typeface="Yeseva One"/>
              </a:rPr>
              <a:t> </a:t>
            </a:r>
            <a:r>
              <a:rPr lang="en-US" sz="6999" dirty="0" err="1">
                <a:solidFill>
                  <a:srgbClr val="000000"/>
                </a:solidFill>
                <a:latin typeface="Yeseva One"/>
                <a:ea typeface="Yeseva One"/>
                <a:cs typeface="Yeseva One"/>
                <a:sym typeface="Yeseva One"/>
              </a:rPr>
              <a:t>есть</a:t>
            </a:r>
            <a:r>
              <a:rPr lang="en-US" sz="6999" dirty="0">
                <a:solidFill>
                  <a:srgbClr val="000000"/>
                </a:solidFill>
                <a:latin typeface="Yeseva One"/>
                <a:ea typeface="Yeseva One"/>
                <a:cs typeface="Yeseva One"/>
                <a:sym typeface="Yeseva One"/>
              </a:rPr>
              <a:t> </a:t>
            </a:r>
            <a:r>
              <a:rPr lang="en-US" sz="6999" dirty="0" err="1">
                <a:solidFill>
                  <a:srgbClr val="000000"/>
                </a:solidFill>
                <a:latin typeface="Yeseva One"/>
                <a:ea typeface="Yeseva One"/>
                <a:cs typeface="Yeseva One"/>
                <a:sym typeface="Yeseva One"/>
              </a:rPr>
              <a:t>богатство</a:t>
            </a:r>
            <a:r>
              <a:rPr lang="en-US" sz="6999" dirty="0">
                <a:solidFill>
                  <a:srgbClr val="000000"/>
                </a:solidFill>
                <a:latin typeface="Yeseva One"/>
                <a:ea typeface="Yeseva One"/>
                <a:cs typeface="Yeseva One"/>
                <a:sym typeface="Yeseva One"/>
              </a:rPr>
              <a:t> </a:t>
            </a:r>
            <a:r>
              <a:rPr lang="en-US" sz="6999" dirty="0" err="1">
                <a:solidFill>
                  <a:srgbClr val="000000"/>
                </a:solidFill>
                <a:latin typeface="Yeseva One"/>
                <a:ea typeface="Yeseva One"/>
                <a:cs typeface="Yeseva One"/>
                <a:sym typeface="Yeseva One"/>
              </a:rPr>
              <a:t>мыслей</a:t>
            </a:r>
            <a:r>
              <a:rPr lang="en-US" sz="6999" dirty="0">
                <a:solidFill>
                  <a:srgbClr val="000000"/>
                </a:solidFill>
                <a:latin typeface="Yeseva One"/>
                <a:ea typeface="Yeseva One"/>
                <a:cs typeface="Yeseva One"/>
                <a:sym typeface="Yeseva One"/>
              </a:rPr>
              <a:t>”</a:t>
            </a:r>
          </a:p>
        </p:txBody>
      </p:sp>
      <p:sp>
        <p:nvSpPr>
          <p:cNvPr id="4" name="TextBox 3">
            <a:extLst>
              <a:ext uri="{FF2B5EF4-FFF2-40B4-BE49-F238E27FC236}">
                <a16:creationId xmlns:a16="http://schemas.microsoft.com/office/drawing/2014/main" id="{2657D069-387E-4675-A4A3-3C82B6BB1ADB}"/>
              </a:ext>
            </a:extLst>
          </p:cNvPr>
          <p:cNvSpPr txBox="1"/>
          <p:nvPr/>
        </p:nvSpPr>
        <p:spPr>
          <a:xfrm>
            <a:off x="10134600" y="7498415"/>
            <a:ext cx="9299883" cy="1661993"/>
          </a:xfrm>
          <a:prstGeom prst="rect">
            <a:avLst/>
          </a:prstGeom>
        </p:spPr>
        <p:txBody>
          <a:bodyPr lIns="0" tIns="0" rIns="0" bIns="0" rtlCol="0" anchor="t">
            <a:spAutoFit/>
          </a:bodyPr>
          <a:lstStyle/>
          <a:p>
            <a:pPr marL="0" lvl="0" indent="0" algn="ctr">
              <a:spcBef>
                <a:spcPct val="0"/>
              </a:spcBef>
            </a:pPr>
            <a:r>
              <a:rPr lang="ru-RU" sz="3600" dirty="0">
                <a:solidFill>
                  <a:srgbClr val="000000"/>
                </a:solidFill>
                <a:latin typeface="Yeseva One"/>
                <a:ea typeface="Yeseva One"/>
                <a:cs typeface="Yeseva One"/>
                <a:sym typeface="Yeseva One"/>
              </a:rPr>
              <a:t>Николай Михайлович </a:t>
            </a:r>
          </a:p>
          <a:p>
            <a:pPr marL="0" lvl="0" indent="0" algn="ctr">
              <a:spcBef>
                <a:spcPct val="0"/>
              </a:spcBef>
            </a:pPr>
            <a:r>
              <a:rPr lang="ru-RU" sz="3600" dirty="0">
                <a:solidFill>
                  <a:srgbClr val="000000"/>
                </a:solidFill>
                <a:latin typeface="Yeseva One"/>
                <a:ea typeface="Yeseva One"/>
                <a:cs typeface="Yeseva One"/>
                <a:sym typeface="Yeseva One"/>
              </a:rPr>
              <a:t>Карамзин</a:t>
            </a:r>
          </a:p>
          <a:p>
            <a:pPr marL="0" lvl="0" indent="0" algn="ctr">
              <a:spcBef>
                <a:spcPct val="0"/>
              </a:spcBef>
            </a:pPr>
            <a:r>
              <a:rPr lang="ru-RU" sz="3600" dirty="0">
                <a:solidFill>
                  <a:srgbClr val="000000"/>
                </a:solidFill>
                <a:latin typeface="Yeseva One"/>
                <a:ea typeface="Yeseva One"/>
                <a:cs typeface="Yeseva One"/>
                <a:sym typeface="Yeseva One"/>
              </a:rPr>
              <a:t>1766-1826 гг.</a:t>
            </a:r>
            <a:endParaRPr lang="en-US" sz="3600" dirty="0">
              <a:solidFill>
                <a:srgbClr val="000000"/>
              </a:solidFill>
              <a:latin typeface="Yeseva One"/>
              <a:ea typeface="Yeseva One"/>
              <a:cs typeface="Yeseva One"/>
              <a:sym typeface="Yeseva On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CAB6"/>
        </a:solidFill>
        <a:effectLst/>
      </p:bgPr>
    </p:bg>
    <p:spTree>
      <p:nvGrpSpPr>
        <p:cNvPr id="1" name=""/>
        <p:cNvGrpSpPr/>
        <p:nvPr/>
      </p:nvGrpSpPr>
      <p:grpSpPr>
        <a:xfrm>
          <a:off x="0" y="0"/>
          <a:ext cx="0" cy="0"/>
          <a:chOff x="0" y="0"/>
          <a:chExt cx="0" cy="0"/>
        </a:xfrm>
      </p:grpSpPr>
      <p:sp>
        <p:nvSpPr>
          <p:cNvPr id="4" name="TextBox 4"/>
          <p:cNvSpPr txBox="1"/>
          <p:nvPr/>
        </p:nvSpPr>
        <p:spPr>
          <a:xfrm>
            <a:off x="1413179" y="266700"/>
            <a:ext cx="15461641" cy="2098075"/>
          </a:xfrm>
          <a:prstGeom prst="rect">
            <a:avLst/>
          </a:prstGeom>
        </p:spPr>
        <p:txBody>
          <a:bodyPr wrap="square" lIns="0" tIns="0" rIns="0" bIns="0" rtlCol="0" anchor="t">
            <a:spAutoFit/>
          </a:bodyPr>
          <a:lstStyle/>
          <a:p>
            <a:pPr marL="0" lvl="0" indent="0" algn="ctr">
              <a:lnSpc>
                <a:spcPts val="8399"/>
              </a:lnSpc>
              <a:spcBef>
                <a:spcPct val="0"/>
              </a:spcBef>
            </a:pPr>
            <a:r>
              <a:rPr lang="ru-RU" sz="4800" i="1" dirty="0">
                <a:solidFill>
                  <a:srgbClr val="000000"/>
                </a:solidFill>
                <a:latin typeface="Bookman Old Style" panose="02050604050505020204" pitchFamily="18" charset="0"/>
                <a:ea typeface="Le Petit Cochon"/>
                <a:cs typeface="Le Petit Cochon"/>
                <a:sym typeface="Le Petit Cochon"/>
              </a:rPr>
              <a:t>В чём проявляется богатство и выразительность русского языка?</a:t>
            </a:r>
            <a:endParaRPr lang="en-US" sz="4800" i="1" dirty="0">
              <a:solidFill>
                <a:srgbClr val="000000"/>
              </a:solidFill>
              <a:latin typeface="Bookman Old Style" panose="02050604050505020204" pitchFamily="18" charset="0"/>
              <a:ea typeface="Le Petit Cochon"/>
              <a:cs typeface="Le Petit Cochon"/>
              <a:sym typeface="Le Petit Cochon"/>
            </a:endParaRPr>
          </a:p>
        </p:txBody>
      </p:sp>
      <p:graphicFrame>
        <p:nvGraphicFramePr>
          <p:cNvPr id="6" name="Таблица 6">
            <a:extLst>
              <a:ext uri="{FF2B5EF4-FFF2-40B4-BE49-F238E27FC236}">
                <a16:creationId xmlns:a16="http://schemas.microsoft.com/office/drawing/2014/main" id="{AEE6F521-4A06-45FE-976E-2E10019A50D3}"/>
              </a:ext>
            </a:extLst>
          </p:cNvPr>
          <p:cNvGraphicFramePr>
            <a:graphicFrameLocks noGrp="1"/>
          </p:cNvGraphicFramePr>
          <p:nvPr>
            <p:extLst>
              <p:ext uri="{D42A27DB-BD31-4B8C-83A1-F6EECF244321}">
                <p14:modId xmlns:p14="http://schemas.microsoft.com/office/powerpoint/2010/main" val="3952364854"/>
              </p:ext>
            </p:extLst>
          </p:nvPr>
        </p:nvGraphicFramePr>
        <p:xfrm>
          <a:off x="1413178" y="3086100"/>
          <a:ext cx="15046020" cy="6588033"/>
        </p:xfrm>
        <a:graphic>
          <a:graphicData uri="http://schemas.openxmlformats.org/drawingml/2006/table">
            <a:tbl>
              <a:tblPr firstRow="1" bandRow="1">
                <a:tableStyleId>{21E4AEA4-8DFA-4A89-87EB-49C32662AFE0}</a:tableStyleId>
              </a:tblPr>
              <a:tblGrid>
                <a:gridCol w="7523010">
                  <a:extLst>
                    <a:ext uri="{9D8B030D-6E8A-4147-A177-3AD203B41FA5}">
                      <a16:colId xmlns:a16="http://schemas.microsoft.com/office/drawing/2014/main" val="2625426514"/>
                    </a:ext>
                  </a:extLst>
                </a:gridCol>
                <a:gridCol w="7523010">
                  <a:extLst>
                    <a:ext uri="{9D8B030D-6E8A-4147-A177-3AD203B41FA5}">
                      <a16:colId xmlns:a16="http://schemas.microsoft.com/office/drawing/2014/main" val="1052707354"/>
                    </a:ext>
                  </a:extLst>
                </a:gridCol>
              </a:tblGrid>
              <a:tr h="936171">
                <a:tc>
                  <a:txBody>
                    <a:bodyPr/>
                    <a:lstStyle/>
                    <a:p>
                      <a:r>
                        <a:rPr lang="ru-RU" sz="2800" b="0" dirty="0">
                          <a:solidFill>
                            <a:schemeClr val="tx1"/>
                          </a:solidFill>
                          <a:latin typeface="Bookman Old Style" panose="02050604050505020204" pitchFamily="18" charset="0"/>
                        </a:rPr>
                        <a:t>Многозначные слова</a:t>
                      </a:r>
                    </a:p>
                  </a:txBody>
                  <a:tcPr>
                    <a:solidFill>
                      <a:schemeClr val="accent2">
                        <a:lumMod val="20000"/>
                        <a:lumOff val="80000"/>
                      </a:schemeClr>
                    </a:solidFill>
                  </a:tcPr>
                </a:tc>
                <a:tc>
                  <a:txBody>
                    <a:bodyPr/>
                    <a:lstStyle/>
                    <a:p>
                      <a:endParaRPr lang="ru-RU" sz="2800" dirty="0">
                        <a:latin typeface="Bookman Old Style" panose="02050604050505020204" pitchFamily="18" charset="0"/>
                      </a:endParaRPr>
                    </a:p>
                  </a:txBody>
                  <a:tcPr>
                    <a:solidFill>
                      <a:schemeClr val="accent2">
                        <a:lumMod val="20000"/>
                        <a:lumOff val="80000"/>
                      </a:schemeClr>
                    </a:solidFill>
                  </a:tcPr>
                </a:tc>
                <a:extLst>
                  <a:ext uri="{0D108BD9-81ED-4DB2-BD59-A6C34878D82A}">
                    <a16:rowId xmlns:a16="http://schemas.microsoft.com/office/drawing/2014/main" val="1474752954"/>
                  </a:ext>
                </a:extLst>
              </a:tr>
              <a:tr h="936171">
                <a:tc>
                  <a:txBody>
                    <a:bodyPr/>
                    <a:lstStyle/>
                    <a:p>
                      <a:r>
                        <a:rPr lang="ru-RU" sz="2800" dirty="0">
                          <a:latin typeface="Bookman Old Style" panose="02050604050505020204" pitchFamily="18" charset="0"/>
                        </a:rPr>
                        <a:t>Употребление слов в переносном значении</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370014037"/>
                  </a:ext>
                </a:extLst>
              </a:tr>
              <a:tr h="936171">
                <a:tc>
                  <a:txBody>
                    <a:bodyPr/>
                    <a:lstStyle/>
                    <a:p>
                      <a:r>
                        <a:rPr lang="ru-RU" sz="2800" dirty="0">
                          <a:latin typeface="Bookman Old Style" panose="02050604050505020204" pitchFamily="18" charset="0"/>
                        </a:rPr>
                        <a:t>Синонимы</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4056193546"/>
                  </a:ext>
                </a:extLst>
              </a:tr>
              <a:tr h="936171">
                <a:tc>
                  <a:txBody>
                    <a:bodyPr/>
                    <a:lstStyle/>
                    <a:p>
                      <a:r>
                        <a:rPr lang="ru-RU" sz="2800" dirty="0">
                          <a:latin typeface="Bookman Old Style" panose="02050604050505020204" pitchFamily="18" charset="0"/>
                        </a:rPr>
                        <a:t>Антонимы</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760188594"/>
                  </a:ext>
                </a:extLst>
              </a:tr>
              <a:tr h="936171">
                <a:tc>
                  <a:txBody>
                    <a:bodyPr/>
                    <a:lstStyle/>
                    <a:p>
                      <a:r>
                        <a:rPr lang="ru-RU" sz="2800" dirty="0">
                          <a:latin typeface="Bookman Old Style" panose="02050604050505020204" pitchFamily="18" charset="0"/>
                        </a:rPr>
                        <a:t>Устойчивые обороты (фразеологизмы), в том числе пословицы</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2686078227"/>
                  </a:ext>
                </a:extLst>
              </a:tr>
              <a:tr h="936171">
                <a:tc>
                  <a:txBody>
                    <a:bodyPr/>
                    <a:lstStyle/>
                    <a:p>
                      <a:r>
                        <a:rPr lang="ru-RU" sz="2800" dirty="0">
                          <a:latin typeface="Bookman Old Style" panose="02050604050505020204" pitchFamily="18" charset="0"/>
                        </a:rPr>
                        <a:t>Образование новых слов от иноязычных</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3968436577"/>
                  </a:ext>
                </a:extLst>
              </a:tr>
              <a:tr h="936171">
                <a:tc>
                  <a:txBody>
                    <a:bodyPr/>
                    <a:lstStyle/>
                    <a:p>
                      <a:r>
                        <a:rPr lang="ru-RU" sz="2800" dirty="0">
                          <a:latin typeface="Bookman Old Style" panose="02050604050505020204" pitchFamily="18" charset="0"/>
                        </a:rPr>
                        <a:t>Появление новых значений у старых слов</a:t>
                      </a:r>
                    </a:p>
                  </a:txBody>
                  <a:tcPr/>
                </a:tc>
                <a:tc>
                  <a:txBody>
                    <a:bodyPr/>
                    <a:lstStyle/>
                    <a:p>
                      <a:endParaRPr lang="ru-RU" sz="2800" dirty="0">
                        <a:latin typeface="Bookman Old Style" panose="02050604050505020204" pitchFamily="18" charset="0"/>
                      </a:endParaRPr>
                    </a:p>
                  </a:txBody>
                  <a:tcPr/>
                </a:tc>
                <a:extLst>
                  <a:ext uri="{0D108BD9-81ED-4DB2-BD59-A6C34878D82A}">
                    <a16:rowId xmlns:a16="http://schemas.microsoft.com/office/drawing/2014/main" val="42993009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2D9D7"/>
        </a:solidFill>
        <a:effectLst/>
      </p:bgPr>
    </p:bg>
    <p:spTree>
      <p:nvGrpSpPr>
        <p:cNvPr id="1" name=""/>
        <p:cNvGrpSpPr/>
        <p:nvPr/>
      </p:nvGrpSpPr>
      <p:grpSpPr>
        <a:xfrm>
          <a:off x="0" y="0"/>
          <a:ext cx="0" cy="0"/>
          <a:chOff x="0" y="0"/>
          <a:chExt cx="0" cy="0"/>
        </a:xfrm>
      </p:grpSpPr>
      <p:sp>
        <p:nvSpPr>
          <p:cNvPr id="2" name="Freeform 2"/>
          <p:cNvSpPr/>
          <p:nvPr/>
        </p:nvSpPr>
        <p:spPr>
          <a:xfrm>
            <a:off x="3577374" y="2127401"/>
            <a:ext cx="11133253" cy="6032199"/>
          </a:xfrm>
          <a:custGeom>
            <a:avLst/>
            <a:gdLst/>
            <a:ahLst/>
            <a:cxnLst/>
            <a:rect l="l" t="t" r="r" b="b"/>
            <a:pathLst>
              <a:path w="11133253" h="6032199">
                <a:moveTo>
                  <a:pt x="0" y="0"/>
                </a:moveTo>
                <a:lnTo>
                  <a:pt x="11133252" y="0"/>
                </a:lnTo>
                <a:lnTo>
                  <a:pt x="11133252" y="6032198"/>
                </a:lnTo>
                <a:lnTo>
                  <a:pt x="0" y="6032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4303052" y="3450590"/>
            <a:ext cx="9681895" cy="3204844"/>
          </a:xfrm>
          <a:prstGeom prst="rect">
            <a:avLst/>
          </a:prstGeom>
        </p:spPr>
        <p:txBody>
          <a:bodyPr lIns="0" tIns="0" rIns="0" bIns="0" rtlCol="0" anchor="t">
            <a:spAutoFit/>
          </a:bodyPr>
          <a:lstStyle/>
          <a:p>
            <a:pPr algn="ctr">
              <a:lnSpc>
                <a:spcPts val="12880"/>
              </a:lnSpc>
            </a:pPr>
            <a:r>
              <a:rPr lang="en-US" sz="9200">
                <a:solidFill>
                  <a:srgbClr val="000000"/>
                </a:solidFill>
                <a:latin typeface="Le Petit Cochon"/>
                <a:ea typeface="Le Petit Cochon"/>
                <a:cs typeface="Le Petit Cochon"/>
                <a:sym typeface="Le Petit Cochon"/>
              </a:rPr>
              <a:t>Adding detail to descriptions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2D9D7"/>
        </a:solidFill>
        <a:effectLst/>
      </p:bgPr>
    </p:bg>
    <p:spTree>
      <p:nvGrpSpPr>
        <p:cNvPr id="1" name=""/>
        <p:cNvGrpSpPr/>
        <p:nvPr/>
      </p:nvGrpSpPr>
      <p:grpSpPr>
        <a:xfrm>
          <a:off x="0" y="0"/>
          <a:ext cx="0" cy="0"/>
          <a:chOff x="0" y="0"/>
          <a:chExt cx="0" cy="0"/>
        </a:xfrm>
      </p:grpSpPr>
      <p:sp>
        <p:nvSpPr>
          <p:cNvPr id="2" name="Freeform 2"/>
          <p:cNvSpPr/>
          <p:nvPr/>
        </p:nvSpPr>
        <p:spPr>
          <a:xfrm>
            <a:off x="9029476" y="2247900"/>
            <a:ext cx="8552395" cy="7681606"/>
          </a:xfrm>
          <a:custGeom>
            <a:avLst/>
            <a:gdLst/>
            <a:ahLst/>
            <a:cxnLst/>
            <a:rect l="l" t="t" r="r" b="b"/>
            <a:pathLst>
              <a:path w="8552395" h="7681606">
                <a:moveTo>
                  <a:pt x="0" y="0"/>
                </a:moveTo>
                <a:lnTo>
                  <a:pt x="8552395" y="0"/>
                </a:lnTo>
                <a:lnTo>
                  <a:pt x="8552395" y="7681606"/>
                </a:lnTo>
                <a:lnTo>
                  <a:pt x="0" y="76816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13702" y="2247900"/>
            <a:ext cx="8552395" cy="7681606"/>
          </a:xfrm>
          <a:custGeom>
            <a:avLst/>
            <a:gdLst/>
            <a:ahLst/>
            <a:cxnLst/>
            <a:rect l="l" t="t" r="r" b="b"/>
            <a:pathLst>
              <a:path w="8552395" h="7681606">
                <a:moveTo>
                  <a:pt x="0" y="0"/>
                </a:moveTo>
                <a:lnTo>
                  <a:pt x="8552395" y="0"/>
                </a:lnTo>
                <a:lnTo>
                  <a:pt x="8552395" y="7681606"/>
                </a:lnTo>
                <a:lnTo>
                  <a:pt x="0" y="76816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922744" y="1028700"/>
            <a:ext cx="14442513" cy="1219200"/>
          </a:xfrm>
          <a:prstGeom prst="rect">
            <a:avLst/>
          </a:prstGeom>
        </p:spPr>
        <p:txBody>
          <a:bodyPr lIns="0" tIns="0" rIns="0" bIns="0" rtlCol="0" anchor="t">
            <a:spAutoFit/>
          </a:bodyPr>
          <a:lstStyle/>
          <a:p>
            <a:pPr algn="ctr">
              <a:lnSpc>
                <a:spcPts val="9600"/>
              </a:lnSpc>
              <a:spcBef>
                <a:spcPct val="0"/>
              </a:spcBef>
            </a:pPr>
            <a:r>
              <a:rPr lang="en-US" sz="8000">
                <a:solidFill>
                  <a:srgbClr val="000000"/>
                </a:solidFill>
                <a:latin typeface="Le Petit Cochon"/>
                <a:ea typeface="Le Petit Cochon"/>
                <a:cs typeface="Le Petit Cochon"/>
                <a:sym typeface="Le Petit Cochon"/>
              </a:rPr>
              <a:t>Compare the descriptions</a:t>
            </a:r>
          </a:p>
        </p:txBody>
      </p:sp>
      <p:sp>
        <p:nvSpPr>
          <p:cNvPr id="5" name="TextBox 5"/>
          <p:cNvSpPr txBox="1"/>
          <p:nvPr/>
        </p:nvSpPr>
        <p:spPr>
          <a:xfrm>
            <a:off x="1922744" y="3906057"/>
            <a:ext cx="6368537" cy="3112770"/>
          </a:xfrm>
          <a:prstGeom prst="rect">
            <a:avLst/>
          </a:prstGeom>
        </p:spPr>
        <p:txBody>
          <a:bodyPr lIns="0" tIns="0" rIns="0" bIns="0" rtlCol="0" anchor="t">
            <a:spAutoFit/>
          </a:bodyPr>
          <a:lstStyle/>
          <a:p>
            <a:pPr marL="0" lvl="0" indent="0" algn="l">
              <a:lnSpc>
                <a:spcPts val="4199"/>
              </a:lnSpc>
              <a:spcBef>
                <a:spcPct val="0"/>
              </a:spcBef>
            </a:pPr>
            <a:r>
              <a:rPr lang="en-US" sz="2799">
                <a:solidFill>
                  <a:srgbClr val="000000"/>
                </a:solidFill>
                <a:latin typeface="DM Sans"/>
                <a:ea typeface="DM Sans"/>
                <a:cs typeface="DM Sans"/>
                <a:sym typeface="DM Sans"/>
              </a:rPr>
              <a:t>I waited at the empty train station. It felt a little lonely and scary to be all alone for the first time. To ease my nerves, I took a deep breath and thought about what I would eat for lunch. </a:t>
            </a:r>
          </a:p>
        </p:txBody>
      </p:sp>
      <p:sp>
        <p:nvSpPr>
          <p:cNvPr id="6" name="TextBox 6"/>
          <p:cNvSpPr txBox="1"/>
          <p:nvPr/>
        </p:nvSpPr>
        <p:spPr>
          <a:xfrm>
            <a:off x="9932923" y="3906057"/>
            <a:ext cx="6432333" cy="4684395"/>
          </a:xfrm>
          <a:prstGeom prst="rect">
            <a:avLst/>
          </a:prstGeom>
        </p:spPr>
        <p:txBody>
          <a:bodyPr lIns="0" tIns="0" rIns="0" bIns="0" rtlCol="0" anchor="t">
            <a:spAutoFit/>
          </a:bodyPr>
          <a:lstStyle/>
          <a:p>
            <a:pPr marL="0" lvl="0" indent="0" algn="l">
              <a:lnSpc>
                <a:spcPts val="4199"/>
              </a:lnSpc>
              <a:spcBef>
                <a:spcPct val="0"/>
              </a:spcBef>
            </a:pPr>
            <a:r>
              <a:rPr lang="en-US" sz="2799">
                <a:solidFill>
                  <a:srgbClr val="000000"/>
                </a:solidFill>
                <a:latin typeface="DM Sans"/>
                <a:ea typeface="DM Sans"/>
                <a:cs typeface="DM Sans"/>
                <a:sym typeface="DM Sans"/>
              </a:rPr>
              <a:t>I waited at the eerily quiet train station. Not a single soul passed and the longer I stood there, I felt the platform expand until I was just a tiny ant standing all alone. I felt my hands sweat, growing tiny puddles in my palms as  I tried to imagine the tantilising scent of freshly baked bread that was waiting for me at lunch.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D588"/>
        </a:solidFill>
        <a:effectLst/>
      </p:bgPr>
    </p:bg>
    <p:spTree>
      <p:nvGrpSpPr>
        <p:cNvPr id="1" name=""/>
        <p:cNvGrpSpPr/>
        <p:nvPr/>
      </p:nvGrpSpPr>
      <p:grpSpPr>
        <a:xfrm>
          <a:off x="0" y="0"/>
          <a:ext cx="0" cy="0"/>
          <a:chOff x="0" y="0"/>
          <a:chExt cx="0" cy="0"/>
        </a:xfrm>
      </p:grpSpPr>
      <p:sp>
        <p:nvSpPr>
          <p:cNvPr id="2" name="Freeform 2"/>
          <p:cNvSpPr/>
          <p:nvPr/>
        </p:nvSpPr>
        <p:spPr>
          <a:xfrm rot="946453">
            <a:off x="14768210" y="-254055"/>
            <a:ext cx="3771376" cy="4190418"/>
          </a:xfrm>
          <a:custGeom>
            <a:avLst/>
            <a:gdLst/>
            <a:ahLst/>
            <a:cxnLst/>
            <a:rect l="l" t="t" r="r" b="b"/>
            <a:pathLst>
              <a:path w="3771376" h="4190418">
                <a:moveTo>
                  <a:pt x="0" y="0"/>
                </a:moveTo>
                <a:lnTo>
                  <a:pt x="3771376" y="0"/>
                </a:lnTo>
                <a:lnTo>
                  <a:pt x="3771376" y="4190418"/>
                </a:lnTo>
                <a:lnTo>
                  <a:pt x="0" y="41904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15216" y="7838897"/>
            <a:ext cx="4572000" cy="4114800"/>
          </a:xfrm>
          <a:custGeom>
            <a:avLst/>
            <a:gdLst/>
            <a:ahLst/>
            <a:cxnLst/>
            <a:rect l="l" t="t" r="r" b="b"/>
            <a:pathLst>
              <a:path w="4572000" h="4114800">
                <a:moveTo>
                  <a:pt x="0" y="0"/>
                </a:moveTo>
                <a:lnTo>
                  <a:pt x="4572000" y="0"/>
                </a:lnTo>
                <a:lnTo>
                  <a:pt x="45720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756796">
            <a:off x="-1567748" y="-1335299"/>
            <a:ext cx="3705031" cy="4727998"/>
          </a:xfrm>
          <a:custGeom>
            <a:avLst/>
            <a:gdLst/>
            <a:ahLst/>
            <a:cxnLst/>
            <a:rect l="l" t="t" r="r" b="b"/>
            <a:pathLst>
              <a:path w="3705031" h="4727998">
                <a:moveTo>
                  <a:pt x="0" y="0"/>
                </a:moveTo>
                <a:lnTo>
                  <a:pt x="3705031" y="0"/>
                </a:lnTo>
                <a:lnTo>
                  <a:pt x="3705031" y="4727998"/>
                </a:lnTo>
                <a:lnTo>
                  <a:pt x="0" y="47279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3392434" y="3371172"/>
            <a:ext cx="11503132" cy="5732145"/>
          </a:xfrm>
          <a:prstGeom prst="rect">
            <a:avLst/>
          </a:prstGeom>
        </p:spPr>
        <p:txBody>
          <a:bodyPr lIns="0" tIns="0" rIns="0" bIns="0" rtlCol="0" anchor="t">
            <a:spAutoFit/>
          </a:bodyPr>
          <a:lstStyle/>
          <a:p>
            <a:pPr algn="l">
              <a:lnSpc>
                <a:spcPts val="4199"/>
              </a:lnSpc>
            </a:pPr>
            <a:r>
              <a:rPr lang="en-US" sz="2799">
                <a:solidFill>
                  <a:srgbClr val="3B392A"/>
                </a:solidFill>
                <a:latin typeface="DM Sans"/>
                <a:ea typeface="DM Sans"/>
                <a:cs typeface="DM Sans"/>
                <a:sym typeface="DM Sans"/>
              </a:rPr>
              <a:t>Language techniques enhance the descriptions you try to create. They add spice and more ways for the reader to relate to the information and imagine it! This will help to transport them to the new worlds in your writing and also make your work sound more interesting.</a:t>
            </a:r>
          </a:p>
          <a:p>
            <a:pPr algn="l">
              <a:lnSpc>
                <a:spcPts val="4199"/>
              </a:lnSpc>
            </a:pPr>
            <a:endParaRPr lang="en-US" sz="2799">
              <a:solidFill>
                <a:srgbClr val="3B392A"/>
              </a:solidFill>
              <a:latin typeface="DM Sans"/>
              <a:ea typeface="DM Sans"/>
              <a:cs typeface="DM Sans"/>
              <a:sym typeface="DM Sans"/>
            </a:endParaRPr>
          </a:p>
          <a:p>
            <a:pPr marL="0" lvl="0" indent="0" algn="l">
              <a:lnSpc>
                <a:spcPts val="4199"/>
              </a:lnSpc>
              <a:spcBef>
                <a:spcPct val="0"/>
              </a:spcBef>
            </a:pPr>
            <a:r>
              <a:rPr lang="en-US" sz="2799">
                <a:solidFill>
                  <a:srgbClr val="3B392A"/>
                </a:solidFill>
                <a:latin typeface="DM Sans"/>
                <a:ea typeface="DM Sans"/>
                <a:cs typeface="DM Sans"/>
                <a:sym typeface="DM Sans"/>
              </a:rPr>
              <a:t>This does not mean that every sentence needs to have a language technique. Think about it, when you have too much of the same thing, you get sick of it. The same concept applies here, you should have enough to make your work sound amazing but not too much where it is hard to read and understand.</a:t>
            </a:r>
          </a:p>
        </p:txBody>
      </p:sp>
      <p:sp>
        <p:nvSpPr>
          <p:cNvPr id="6" name="TextBox 6"/>
          <p:cNvSpPr txBox="1"/>
          <p:nvPr/>
        </p:nvSpPr>
        <p:spPr>
          <a:xfrm>
            <a:off x="3392434" y="1546440"/>
            <a:ext cx="11503132" cy="1219200"/>
          </a:xfrm>
          <a:prstGeom prst="rect">
            <a:avLst/>
          </a:prstGeom>
        </p:spPr>
        <p:txBody>
          <a:bodyPr lIns="0" tIns="0" rIns="0" bIns="0" rtlCol="0" anchor="t">
            <a:spAutoFit/>
          </a:bodyPr>
          <a:lstStyle/>
          <a:p>
            <a:pPr marL="0" lvl="0" indent="0" algn="ctr">
              <a:lnSpc>
                <a:spcPts val="9600"/>
              </a:lnSpc>
              <a:spcBef>
                <a:spcPct val="0"/>
              </a:spcBef>
            </a:pPr>
            <a:r>
              <a:rPr lang="en-US" sz="8000">
                <a:solidFill>
                  <a:srgbClr val="3B392A"/>
                </a:solidFill>
                <a:latin typeface="Le Petit Cochon"/>
                <a:ea typeface="Le Petit Cochon"/>
                <a:cs typeface="Le Petit Cochon"/>
                <a:sym typeface="Le Petit Cochon"/>
              </a:rPr>
              <a:t>What do we learn?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2D9D7"/>
        </a:solidFill>
        <a:effectLst/>
      </p:bgPr>
    </p:bg>
    <p:spTree>
      <p:nvGrpSpPr>
        <p:cNvPr id="1" name=""/>
        <p:cNvGrpSpPr/>
        <p:nvPr/>
      </p:nvGrpSpPr>
      <p:grpSpPr>
        <a:xfrm>
          <a:off x="0" y="0"/>
          <a:ext cx="0" cy="0"/>
          <a:chOff x="0" y="0"/>
          <a:chExt cx="0" cy="0"/>
        </a:xfrm>
      </p:grpSpPr>
      <p:sp>
        <p:nvSpPr>
          <p:cNvPr id="2" name="Freeform 2"/>
          <p:cNvSpPr/>
          <p:nvPr/>
        </p:nvSpPr>
        <p:spPr>
          <a:xfrm>
            <a:off x="3577374" y="2127401"/>
            <a:ext cx="11133253" cy="6032199"/>
          </a:xfrm>
          <a:custGeom>
            <a:avLst/>
            <a:gdLst/>
            <a:ahLst/>
            <a:cxnLst/>
            <a:rect l="l" t="t" r="r" b="b"/>
            <a:pathLst>
              <a:path w="11133253" h="6032199">
                <a:moveTo>
                  <a:pt x="0" y="0"/>
                </a:moveTo>
                <a:lnTo>
                  <a:pt x="11133252" y="0"/>
                </a:lnTo>
                <a:lnTo>
                  <a:pt x="11133252" y="6032198"/>
                </a:lnTo>
                <a:lnTo>
                  <a:pt x="0" y="6032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4303052" y="3450590"/>
            <a:ext cx="9681895" cy="3204844"/>
          </a:xfrm>
          <a:prstGeom prst="rect">
            <a:avLst/>
          </a:prstGeom>
        </p:spPr>
        <p:txBody>
          <a:bodyPr lIns="0" tIns="0" rIns="0" bIns="0" rtlCol="0" anchor="t">
            <a:spAutoFit/>
          </a:bodyPr>
          <a:lstStyle/>
          <a:p>
            <a:pPr algn="ctr">
              <a:lnSpc>
                <a:spcPts val="12880"/>
              </a:lnSpc>
            </a:pPr>
            <a:r>
              <a:rPr lang="en-US" sz="9200">
                <a:solidFill>
                  <a:srgbClr val="000000"/>
                </a:solidFill>
                <a:latin typeface="Le Petit Cochon"/>
                <a:ea typeface="Le Petit Cochon"/>
                <a:cs typeface="Le Petit Cochon"/>
                <a:sym typeface="Le Petit Cochon"/>
              </a:rPr>
              <a:t>How do they make writing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2D9D7"/>
        </a:solidFill>
        <a:effectLst/>
      </p:bgPr>
    </p:bg>
    <p:spTree>
      <p:nvGrpSpPr>
        <p:cNvPr id="1" name=""/>
        <p:cNvGrpSpPr/>
        <p:nvPr/>
      </p:nvGrpSpPr>
      <p:grpSpPr>
        <a:xfrm>
          <a:off x="0" y="0"/>
          <a:ext cx="0" cy="0"/>
          <a:chOff x="0" y="0"/>
          <a:chExt cx="0" cy="0"/>
        </a:xfrm>
      </p:grpSpPr>
      <p:grpSp>
        <p:nvGrpSpPr>
          <p:cNvPr id="2" name="Group 2"/>
          <p:cNvGrpSpPr/>
          <p:nvPr/>
        </p:nvGrpSpPr>
        <p:grpSpPr>
          <a:xfrm>
            <a:off x="5272399" y="4132667"/>
            <a:ext cx="7934591" cy="1953722"/>
            <a:chOff x="0" y="0"/>
            <a:chExt cx="2089769" cy="514561"/>
          </a:xfrm>
        </p:grpSpPr>
        <p:sp>
          <p:nvSpPr>
            <p:cNvPr id="3" name="Freeform 3"/>
            <p:cNvSpPr/>
            <p:nvPr/>
          </p:nvSpPr>
          <p:spPr>
            <a:xfrm>
              <a:off x="0" y="0"/>
              <a:ext cx="2089769" cy="514561"/>
            </a:xfrm>
            <a:custGeom>
              <a:avLst/>
              <a:gdLst/>
              <a:ahLst/>
              <a:cxnLst/>
              <a:rect l="l" t="t" r="r" b="b"/>
              <a:pathLst>
                <a:path w="2089769" h="514561">
                  <a:moveTo>
                    <a:pt x="49762" y="0"/>
                  </a:moveTo>
                  <a:lnTo>
                    <a:pt x="2040007" y="0"/>
                  </a:lnTo>
                  <a:cubicBezTo>
                    <a:pt x="2067490" y="0"/>
                    <a:pt x="2089769" y="22279"/>
                    <a:pt x="2089769" y="49762"/>
                  </a:cubicBezTo>
                  <a:lnTo>
                    <a:pt x="2089769" y="464799"/>
                  </a:lnTo>
                  <a:cubicBezTo>
                    <a:pt x="2089769" y="492282"/>
                    <a:pt x="2067490" y="514561"/>
                    <a:pt x="2040007" y="514561"/>
                  </a:cubicBezTo>
                  <a:lnTo>
                    <a:pt x="49762" y="514561"/>
                  </a:lnTo>
                  <a:cubicBezTo>
                    <a:pt x="22279" y="514561"/>
                    <a:pt x="0" y="492282"/>
                    <a:pt x="0" y="464799"/>
                  </a:cubicBezTo>
                  <a:lnTo>
                    <a:pt x="0" y="49762"/>
                  </a:lnTo>
                  <a:cubicBezTo>
                    <a:pt x="0" y="22279"/>
                    <a:pt x="22279" y="0"/>
                    <a:pt x="49762" y="0"/>
                  </a:cubicBezTo>
                  <a:close/>
                </a:path>
              </a:pathLst>
            </a:custGeom>
            <a:solidFill>
              <a:srgbClr val="F5E9E5"/>
            </a:solidFill>
          </p:spPr>
        </p:sp>
        <p:sp>
          <p:nvSpPr>
            <p:cNvPr id="4" name="TextBox 4"/>
            <p:cNvSpPr txBox="1"/>
            <p:nvPr/>
          </p:nvSpPr>
          <p:spPr>
            <a:xfrm>
              <a:off x="0" y="-38100"/>
              <a:ext cx="2089769" cy="55266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5272399" y="6562640"/>
            <a:ext cx="7934591" cy="1953722"/>
            <a:chOff x="0" y="0"/>
            <a:chExt cx="2089769" cy="514561"/>
          </a:xfrm>
        </p:grpSpPr>
        <p:sp>
          <p:nvSpPr>
            <p:cNvPr id="6" name="Freeform 6"/>
            <p:cNvSpPr/>
            <p:nvPr/>
          </p:nvSpPr>
          <p:spPr>
            <a:xfrm>
              <a:off x="0" y="0"/>
              <a:ext cx="2089769" cy="514561"/>
            </a:xfrm>
            <a:custGeom>
              <a:avLst/>
              <a:gdLst/>
              <a:ahLst/>
              <a:cxnLst/>
              <a:rect l="l" t="t" r="r" b="b"/>
              <a:pathLst>
                <a:path w="2089769" h="514561">
                  <a:moveTo>
                    <a:pt x="49762" y="0"/>
                  </a:moveTo>
                  <a:lnTo>
                    <a:pt x="2040007" y="0"/>
                  </a:lnTo>
                  <a:cubicBezTo>
                    <a:pt x="2067490" y="0"/>
                    <a:pt x="2089769" y="22279"/>
                    <a:pt x="2089769" y="49762"/>
                  </a:cubicBezTo>
                  <a:lnTo>
                    <a:pt x="2089769" y="464799"/>
                  </a:lnTo>
                  <a:cubicBezTo>
                    <a:pt x="2089769" y="492282"/>
                    <a:pt x="2067490" y="514561"/>
                    <a:pt x="2040007" y="514561"/>
                  </a:cubicBezTo>
                  <a:lnTo>
                    <a:pt x="49762" y="514561"/>
                  </a:lnTo>
                  <a:cubicBezTo>
                    <a:pt x="22279" y="514561"/>
                    <a:pt x="0" y="492282"/>
                    <a:pt x="0" y="464799"/>
                  </a:cubicBezTo>
                  <a:lnTo>
                    <a:pt x="0" y="49762"/>
                  </a:lnTo>
                  <a:cubicBezTo>
                    <a:pt x="0" y="22279"/>
                    <a:pt x="22279" y="0"/>
                    <a:pt x="49762" y="0"/>
                  </a:cubicBezTo>
                  <a:close/>
                </a:path>
              </a:pathLst>
            </a:custGeom>
            <a:solidFill>
              <a:srgbClr val="F5E9E5"/>
            </a:solidFill>
          </p:spPr>
        </p:sp>
        <p:sp>
          <p:nvSpPr>
            <p:cNvPr id="7" name="TextBox 7"/>
            <p:cNvSpPr txBox="1"/>
            <p:nvPr/>
          </p:nvSpPr>
          <p:spPr>
            <a:xfrm>
              <a:off x="0" y="-38100"/>
              <a:ext cx="2089769" cy="55266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flipH="1">
            <a:off x="1028700" y="4562964"/>
            <a:ext cx="3644755" cy="4695336"/>
          </a:xfrm>
          <a:custGeom>
            <a:avLst/>
            <a:gdLst/>
            <a:ahLst/>
            <a:cxnLst/>
            <a:rect l="l" t="t" r="r" b="b"/>
            <a:pathLst>
              <a:path w="3644755" h="4695336">
                <a:moveTo>
                  <a:pt x="3644755" y="0"/>
                </a:moveTo>
                <a:lnTo>
                  <a:pt x="0" y="0"/>
                </a:lnTo>
                <a:lnTo>
                  <a:pt x="0" y="4695336"/>
                </a:lnTo>
                <a:lnTo>
                  <a:pt x="3644755" y="4695336"/>
                </a:lnTo>
                <a:lnTo>
                  <a:pt x="364475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14334052" y="4508812"/>
            <a:ext cx="2925248" cy="4689777"/>
          </a:xfrm>
          <a:custGeom>
            <a:avLst/>
            <a:gdLst/>
            <a:ahLst/>
            <a:cxnLst/>
            <a:rect l="l" t="t" r="r" b="b"/>
            <a:pathLst>
              <a:path w="2925248" h="4689777">
                <a:moveTo>
                  <a:pt x="0" y="0"/>
                </a:moveTo>
                <a:lnTo>
                  <a:pt x="2925248" y="0"/>
                </a:lnTo>
                <a:lnTo>
                  <a:pt x="2925248" y="4689777"/>
                </a:lnTo>
                <a:lnTo>
                  <a:pt x="0" y="46897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2099361" y="1546440"/>
            <a:ext cx="14084886" cy="1219200"/>
          </a:xfrm>
          <a:prstGeom prst="rect">
            <a:avLst/>
          </a:prstGeom>
        </p:spPr>
        <p:txBody>
          <a:bodyPr lIns="0" tIns="0" rIns="0" bIns="0" rtlCol="0" anchor="t">
            <a:spAutoFit/>
          </a:bodyPr>
          <a:lstStyle/>
          <a:p>
            <a:pPr marL="0" lvl="0" indent="0" algn="ctr">
              <a:lnSpc>
                <a:spcPts val="9600"/>
              </a:lnSpc>
              <a:spcBef>
                <a:spcPct val="0"/>
              </a:spcBef>
            </a:pPr>
            <a:r>
              <a:rPr lang="en-US" sz="8000">
                <a:solidFill>
                  <a:srgbClr val="000000"/>
                </a:solidFill>
                <a:latin typeface="Le Petit Cochon"/>
                <a:ea typeface="Le Petit Cochon"/>
                <a:cs typeface="Le Petit Cochon"/>
                <a:sym typeface="Le Petit Cochon"/>
              </a:rPr>
              <a:t>Which one is better?</a:t>
            </a:r>
          </a:p>
        </p:txBody>
      </p:sp>
      <p:sp>
        <p:nvSpPr>
          <p:cNvPr id="11" name="TextBox 11"/>
          <p:cNvSpPr txBox="1"/>
          <p:nvPr/>
        </p:nvSpPr>
        <p:spPr>
          <a:xfrm>
            <a:off x="2195055" y="3163022"/>
            <a:ext cx="14089277" cy="493395"/>
          </a:xfrm>
          <a:prstGeom prst="rect">
            <a:avLst/>
          </a:prstGeom>
        </p:spPr>
        <p:txBody>
          <a:bodyPr lIns="0" tIns="0" rIns="0" bIns="0" rtlCol="0" anchor="t">
            <a:spAutoFit/>
          </a:bodyPr>
          <a:lstStyle/>
          <a:p>
            <a:pPr marL="0" lvl="0" indent="0" algn="ctr">
              <a:lnSpc>
                <a:spcPts val="4199"/>
              </a:lnSpc>
              <a:spcBef>
                <a:spcPct val="0"/>
              </a:spcBef>
            </a:pPr>
            <a:r>
              <a:rPr lang="en-US" sz="2799">
                <a:solidFill>
                  <a:srgbClr val="000000"/>
                </a:solidFill>
                <a:latin typeface="Dekko"/>
                <a:ea typeface="Dekko"/>
                <a:cs typeface="Dekko"/>
                <a:sym typeface="Dekko"/>
              </a:rPr>
              <a:t>Read the following examples and decide which one shows a greater depth of love.</a:t>
            </a:r>
          </a:p>
        </p:txBody>
      </p:sp>
      <p:sp>
        <p:nvSpPr>
          <p:cNvPr id="12" name="TextBox 12"/>
          <p:cNvSpPr txBox="1"/>
          <p:nvPr/>
        </p:nvSpPr>
        <p:spPr>
          <a:xfrm>
            <a:off x="6331727" y="4871403"/>
            <a:ext cx="5815934" cy="466725"/>
          </a:xfrm>
          <a:prstGeom prst="rect">
            <a:avLst/>
          </a:prstGeom>
        </p:spPr>
        <p:txBody>
          <a:bodyPr lIns="0" tIns="0" rIns="0" bIns="0" rtlCol="0" anchor="t">
            <a:spAutoFit/>
          </a:bodyPr>
          <a:lstStyle/>
          <a:p>
            <a:pPr marL="0" lvl="0" indent="0" algn="ctr">
              <a:lnSpc>
                <a:spcPts val="3600"/>
              </a:lnSpc>
              <a:spcBef>
                <a:spcPct val="0"/>
              </a:spcBef>
            </a:pPr>
            <a:r>
              <a:rPr lang="en-US" sz="3000">
                <a:solidFill>
                  <a:srgbClr val="000000"/>
                </a:solidFill>
                <a:latin typeface="DM Sans"/>
                <a:ea typeface="DM Sans"/>
                <a:cs typeface="DM Sans"/>
                <a:sym typeface="DM Sans"/>
              </a:rPr>
              <a:t>My Mum loved me.</a:t>
            </a:r>
          </a:p>
        </p:txBody>
      </p:sp>
      <p:sp>
        <p:nvSpPr>
          <p:cNvPr id="13" name="TextBox 13"/>
          <p:cNvSpPr txBox="1"/>
          <p:nvPr/>
        </p:nvSpPr>
        <p:spPr>
          <a:xfrm>
            <a:off x="5830215" y="6844176"/>
            <a:ext cx="6804771" cy="1381125"/>
          </a:xfrm>
          <a:prstGeom prst="rect">
            <a:avLst/>
          </a:prstGeom>
        </p:spPr>
        <p:txBody>
          <a:bodyPr lIns="0" tIns="0" rIns="0" bIns="0" rtlCol="0" anchor="t">
            <a:spAutoFit/>
          </a:bodyPr>
          <a:lstStyle/>
          <a:p>
            <a:pPr marL="0" lvl="0" indent="0" algn="ctr">
              <a:lnSpc>
                <a:spcPts val="3600"/>
              </a:lnSpc>
              <a:spcBef>
                <a:spcPct val="0"/>
              </a:spcBef>
            </a:pPr>
            <a:r>
              <a:rPr lang="en-US" sz="3000">
                <a:solidFill>
                  <a:srgbClr val="000000"/>
                </a:solidFill>
                <a:latin typeface="DM Sans"/>
                <a:ea typeface="DM Sans"/>
                <a:cs typeface="DM Sans"/>
                <a:sym typeface="DM Sans"/>
              </a:rPr>
              <a:t>I could feel the branches of my mum’s efforts extend over me, creating a canopy that always protected me.</a:t>
            </a:r>
          </a:p>
        </p:txBody>
      </p:sp>
      <p:sp>
        <p:nvSpPr>
          <p:cNvPr id="14" name="Freeform 14"/>
          <p:cNvSpPr/>
          <p:nvPr/>
        </p:nvSpPr>
        <p:spPr>
          <a:xfrm flipH="1">
            <a:off x="1181100" y="4715364"/>
            <a:ext cx="3644755" cy="4695336"/>
          </a:xfrm>
          <a:custGeom>
            <a:avLst/>
            <a:gdLst/>
            <a:ahLst/>
            <a:cxnLst/>
            <a:rect l="l" t="t" r="r" b="b"/>
            <a:pathLst>
              <a:path w="3644755" h="4695336">
                <a:moveTo>
                  <a:pt x="3644755" y="0"/>
                </a:moveTo>
                <a:lnTo>
                  <a:pt x="0" y="0"/>
                </a:lnTo>
                <a:lnTo>
                  <a:pt x="0" y="4695336"/>
                </a:lnTo>
                <a:lnTo>
                  <a:pt x="3644755" y="4695336"/>
                </a:lnTo>
                <a:lnTo>
                  <a:pt x="3644755"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2D9D7"/>
        </a:solidFill>
        <a:effectLst/>
      </p:bgPr>
    </p:bg>
    <p:spTree>
      <p:nvGrpSpPr>
        <p:cNvPr id="1" name=""/>
        <p:cNvGrpSpPr/>
        <p:nvPr/>
      </p:nvGrpSpPr>
      <p:grpSpPr>
        <a:xfrm>
          <a:off x="0" y="0"/>
          <a:ext cx="0" cy="0"/>
          <a:chOff x="0" y="0"/>
          <a:chExt cx="0" cy="0"/>
        </a:xfrm>
      </p:grpSpPr>
      <p:sp>
        <p:nvSpPr>
          <p:cNvPr id="2" name="Freeform 2"/>
          <p:cNvSpPr/>
          <p:nvPr/>
        </p:nvSpPr>
        <p:spPr>
          <a:xfrm rot="-1917634">
            <a:off x="15611462" y="7126073"/>
            <a:ext cx="3931114" cy="4970374"/>
          </a:xfrm>
          <a:custGeom>
            <a:avLst/>
            <a:gdLst/>
            <a:ahLst/>
            <a:cxnLst/>
            <a:rect l="l" t="t" r="r" b="b"/>
            <a:pathLst>
              <a:path w="3931114" h="4970374">
                <a:moveTo>
                  <a:pt x="0" y="0"/>
                </a:moveTo>
                <a:lnTo>
                  <a:pt x="3931114" y="0"/>
                </a:lnTo>
                <a:lnTo>
                  <a:pt x="3931114" y="4970375"/>
                </a:lnTo>
                <a:lnTo>
                  <a:pt x="0" y="49703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110564">
            <a:off x="-304897" y="-111289"/>
            <a:ext cx="3099896" cy="5119948"/>
          </a:xfrm>
          <a:custGeom>
            <a:avLst/>
            <a:gdLst/>
            <a:ahLst/>
            <a:cxnLst/>
            <a:rect l="l" t="t" r="r" b="b"/>
            <a:pathLst>
              <a:path w="3099896" h="5119948">
                <a:moveTo>
                  <a:pt x="0" y="0"/>
                </a:moveTo>
                <a:lnTo>
                  <a:pt x="3099895" y="0"/>
                </a:lnTo>
                <a:lnTo>
                  <a:pt x="3099895" y="5119947"/>
                </a:lnTo>
                <a:lnTo>
                  <a:pt x="0" y="51199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122220" y="2707677"/>
            <a:ext cx="4509370" cy="4114800"/>
          </a:xfrm>
          <a:custGeom>
            <a:avLst/>
            <a:gdLst/>
            <a:ahLst/>
            <a:cxnLst/>
            <a:rect l="l" t="t" r="r" b="b"/>
            <a:pathLst>
              <a:path w="4509370" h="4114800">
                <a:moveTo>
                  <a:pt x="0" y="0"/>
                </a:moveTo>
                <a:lnTo>
                  <a:pt x="4509370" y="0"/>
                </a:lnTo>
                <a:lnTo>
                  <a:pt x="450937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9144000" y="2091254"/>
            <a:ext cx="6696686" cy="5732145"/>
          </a:xfrm>
          <a:prstGeom prst="rect">
            <a:avLst/>
          </a:prstGeom>
        </p:spPr>
        <p:txBody>
          <a:bodyPr lIns="0" tIns="0" rIns="0" bIns="0" rtlCol="0" anchor="t">
            <a:spAutoFit/>
          </a:bodyPr>
          <a:lstStyle/>
          <a:p>
            <a:pPr algn="l">
              <a:lnSpc>
                <a:spcPts val="4199"/>
              </a:lnSpc>
            </a:pPr>
            <a:r>
              <a:rPr lang="en-US" sz="2799">
                <a:solidFill>
                  <a:srgbClr val="3B392A"/>
                </a:solidFill>
                <a:latin typeface="DM Sans"/>
                <a:ea typeface="DM Sans"/>
                <a:cs typeface="DM Sans"/>
                <a:sym typeface="DM Sans"/>
              </a:rPr>
              <a:t>Whilst both of the quotes showcase love for their mum, the second quote uses a metaphor to highlight how much effort and protection has been provided to make the individual feel a deep sense of connection and love.</a:t>
            </a:r>
          </a:p>
          <a:p>
            <a:pPr algn="l">
              <a:lnSpc>
                <a:spcPts val="4199"/>
              </a:lnSpc>
            </a:pPr>
            <a:endParaRPr lang="en-US" sz="2799">
              <a:solidFill>
                <a:srgbClr val="3B392A"/>
              </a:solidFill>
              <a:latin typeface="DM Sans"/>
              <a:ea typeface="DM Sans"/>
              <a:cs typeface="DM Sans"/>
              <a:sym typeface="DM Sans"/>
            </a:endParaRPr>
          </a:p>
          <a:p>
            <a:pPr marL="0" lvl="0" indent="0" algn="l">
              <a:lnSpc>
                <a:spcPts val="4199"/>
              </a:lnSpc>
              <a:spcBef>
                <a:spcPct val="0"/>
              </a:spcBef>
            </a:pPr>
            <a:r>
              <a:rPr lang="en-US" sz="2799">
                <a:solidFill>
                  <a:srgbClr val="3B392A"/>
                </a:solidFill>
                <a:latin typeface="DM Sans"/>
                <a:ea typeface="DM Sans"/>
                <a:cs typeface="DM Sans"/>
                <a:sym typeface="DM Sans"/>
              </a:rPr>
              <a:t>Both examples mean the same thing but just by using a language technique, you can show more emotion and depth in your writing.</a:t>
            </a:r>
          </a:p>
        </p:txBody>
      </p:sp>
      <p:sp>
        <p:nvSpPr>
          <p:cNvPr id="6" name="TextBox 6"/>
          <p:cNvSpPr txBox="1"/>
          <p:nvPr/>
        </p:nvSpPr>
        <p:spPr>
          <a:xfrm>
            <a:off x="1346839" y="6822477"/>
            <a:ext cx="6794614" cy="1219200"/>
          </a:xfrm>
          <a:prstGeom prst="rect">
            <a:avLst/>
          </a:prstGeom>
        </p:spPr>
        <p:txBody>
          <a:bodyPr lIns="0" tIns="0" rIns="0" bIns="0" rtlCol="0" anchor="t">
            <a:spAutoFit/>
          </a:bodyPr>
          <a:lstStyle/>
          <a:p>
            <a:pPr marL="0" lvl="0" indent="0" algn="l">
              <a:lnSpc>
                <a:spcPts val="9600"/>
              </a:lnSpc>
              <a:spcBef>
                <a:spcPct val="0"/>
              </a:spcBef>
            </a:pPr>
            <a:r>
              <a:rPr lang="en-US" sz="8000">
                <a:solidFill>
                  <a:srgbClr val="3B392A"/>
                </a:solidFill>
                <a:latin typeface="Le Petit Cochon"/>
                <a:ea typeface="Le Petit Cochon"/>
                <a:cs typeface="Le Petit Cochon"/>
                <a:sym typeface="Le Petit Cochon"/>
              </a:rPr>
              <a:t>What do we learn?</a:t>
            </a:r>
          </a:p>
        </p:txBody>
      </p:sp>
      <p:sp>
        <p:nvSpPr>
          <p:cNvPr id="7" name="Freeform 7"/>
          <p:cNvSpPr/>
          <p:nvPr/>
        </p:nvSpPr>
        <p:spPr>
          <a:xfrm rot="3110564">
            <a:off x="-152497" y="41111"/>
            <a:ext cx="3099896" cy="5119948"/>
          </a:xfrm>
          <a:custGeom>
            <a:avLst/>
            <a:gdLst/>
            <a:ahLst/>
            <a:cxnLst/>
            <a:rect l="l" t="t" r="r" b="b"/>
            <a:pathLst>
              <a:path w="3099896" h="5119948">
                <a:moveTo>
                  <a:pt x="0" y="0"/>
                </a:moveTo>
                <a:lnTo>
                  <a:pt x="3099895" y="0"/>
                </a:lnTo>
                <a:lnTo>
                  <a:pt x="3099895" y="5119947"/>
                </a:lnTo>
                <a:lnTo>
                  <a:pt x="0" y="51199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0"/>
        </a:solidFill>
        <a:effectLst/>
      </p:bgPr>
    </p:bg>
    <p:spTree>
      <p:nvGrpSpPr>
        <p:cNvPr id="1" name=""/>
        <p:cNvGrpSpPr/>
        <p:nvPr/>
      </p:nvGrpSpPr>
      <p:grpSpPr>
        <a:xfrm>
          <a:off x="0" y="0"/>
          <a:ext cx="0" cy="0"/>
          <a:chOff x="0" y="0"/>
          <a:chExt cx="0" cy="0"/>
        </a:xfrm>
      </p:grpSpPr>
      <p:sp>
        <p:nvSpPr>
          <p:cNvPr id="2" name="Freeform 2"/>
          <p:cNvSpPr/>
          <p:nvPr/>
        </p:nvSpPr>
        <p:spPr>
          <a:xfrm>
            <a:off x="1176519" y="5143500"/>
            <a:ext cx="1418258" cy="1575843"/>
          </a:xfrm>
          <a:custGeom>
            <a:avLst/>
            <a:gdLst/>
            <a:ahLst/>
            <a:cxnLst/>
            <a:rect l="l" t="t" r="r" b="b"/>
            <a:pathLst>
              <a:path w="1418258" h="1575843">
                <a:moveTo>
                  <a:pt x="0" y="0"/>
                </a:moveTo>
                <a:lnTo>
                  <a:pt x="1418258" y="0"/>
                </a:lnTo>
                <a:lnTo>
                  <a:pt x="1418258" y="1575843"/>
                </a:lnTo>
                <a:lnTo>
                  <a:pt x="0" y="1575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539305" y="3354898"/>
            <a:ext cx="1477994" cy="1330194"/>
          </a:xfrm>
          <a:custGeom>
            <a:avLst/>
            <a:gdLst/>
            <a:ahLst/>
            <a:cxnLst/>
            <a:rect l="l" t="t" r="r" b="b"/>
            <a:pathLst>
              <a:path w="1477994" h="1330194">
                <a:moveTo>
                  <a:pt x="0" y="0"/>
                </a:moveTo>
                <a:lnTo>
                  <a:pt x="1477993" y="0"/>
                </a:lnTo>
                <a:lnTo>
                  <a:pt x="1477993" y="1330194"/>
                </a:lnTo>
                <a:lnTo>
                  <a:pt x="0" y="1330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400000">
            <a:off x="1363765" y="3167652"/>
            <a:ext cx="1356356" cy="1730849"/>
          </a:xfrm>
          <a:custGeom>
            <a:avLst/>
            <a:gdLst/>
            <a:ahLst/>
            <a:cxnLst/>
            <a:rect l="l" t="t" r="r" b="b"/>
            <a:pathLst>
              <a:path w="1356356" h="1730849">
                <a:moveTo>
                  <a:pt x="0" y="0"/>
                </a:moveTo>
                <a:lnTo>
                  <a:pt x="1356356" y="0"/>
                </a:lnTo>
                <a:lnTo>
                  <a:pt x="1356356" y="1730848"/>
                </a:lnTo>
                <a:lnTo>
                  <a:pt x="0" y="17308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2099361" y="1546440"/>
            <a:ext cx="14084886" cy="1219200"/>
          </a:xfrm>
          <a:prstGeom prst="rect">
            <a:avLst/>
          </a:prstGeom>
        </p:spPr>
        <p:txBody>
          <a:bodyPr lIns="0" tIns="0" rIns="0" bIns="0" rtlCol="0" anchor="t">
            <a:spAutoFit/>
          </a:bodyPr>
          <a:lstStyle/>
          <a:p>
            <a:pPr marL="0" lvl="0" indent="0" algn="ctr">
              <a:lnSpc>
                <a:spcPts val="9600"/>
              </a:lnSpc>
              <a:spcBef>
                <a:spcPct val="0"/>
              </a:spcBef>
            </a:pPr>
            <a:r>
              <a:rPr lang="en-US" sz="8000">
                <a:solidFill>
                  <a:srgbClr val="3B392A"/>
                </a:solidFill>
                <a:latin typeface="Le Petit Cochon"/>
                <a:ea typeface="Le Petit Cochon"/>
                <a:cs typeface="Le Petit Cochon"/>
                <a:sym typeface="Le Petit Cochon"/>
              </a:rPr>
              <a:t>Elements</a:t>
            </a:r>
          </a:p>
        </p:txBody>
      </p:sp>
      <p:sp>
        <p:nvSpPr>
          <p:cNvPr id="6" name="Freeform 6"/>
          <p:cNvSpPr/>
          <p:nvPr/>
        </p:nvSpPr>
        <p:spPr>
          <a:xfrm>
            <a:off x="3539305" y="5519673"/>
            <a:ext cx="2214156" cy="1199670"/>
          </a:xfrm>
          <a:custGeom>
            <a:avLst/>
            <a:gdLst/>
            <a:ahLst/>
            <a:cxnLst/>
            <a:rect l="l" t="t" r="r" b="b"/>
            <a:pathLst>
              <a:path w="2214156" h="1199670">
                <a:moveTo>
                  <a:pt x="0" y="0"/>
                </a:moveTo>
                <a:lnTo>
                  <a:pt x="2214156" y="0"/>
                </a:lnTo>
                <a:lnTo>
                  <a:pt x="2214156" y="1199670"/>
                </a:lnTo>
                <a:lnTo>
                  <a:pt x="0" y="11996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flipH="1">
            <a:off x="13540049" y="2939394"/>
            <a:ext cx="1710937" cy="2204106"/>
          </a:xfrm>
          <a:custGeom>
            <a:avLst/>
            <a:gdLst/>
            <a:ahLst/>
            <a:cxnLst/>
            <a:rect l="l" t="t" r="r" b="b"/>
            <a:pathLst>
              <a:path w="1710937" h="2204106">
                <a:moveTo>
                  <a:pt x="1710937" y="0"/>
                </a:moveTo>
                <a:lnTo>
                  <a:pt x="0" y="0"/>
                </a:lnTo>
                <a:lnTo>
                  <a:pt x="0" y="2204106"/>
                </a:lnTo>
                <a:lnTo>
                  <a:pt x="1710937" y="2204106"/>
                </a:lnTo>
                <a:lnTo>
                  <a:pt x="1710937"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8561010" y="3074898"/>
            <a:ext cx="2071445" cy="1890193"/>
          </a:xfrm>
          <a:custGeom>
            <a:avLst/>
            <a:gdLst/>
            <a:ahLst/>
            <a:cxnLst/>
            <a:rect l="l" t="t" r="r" b="b"/>
            <a:pathLst>
              <a:path w="2071445" h="1890193">
                <a:moveTo>
                  <a:pt x="0" y="0"/>
                </a:moveTo>
                <a:lnTo>
                  <a:pt x="2071444" y="0"/>
                </a:lnTo>
                <a:lnTo>
                  <a:pt x="2071444" y="1890194"/>
                </a:lnTo>
                <a:lnTo>
                  <a:pt x="0" y="18901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11399150" y="2911389"/>
            <a:ext cx="1378898" cy="2210659"/>
          </a:xfrm>
          <a:custGeom>
            <a:avLst/>
            <a:gdLst/>
            <a:ahLst/>
            <a:cxnLst/>
            <a:rect l="l" t="t" r="r" b="b"/>
            <a:pathLst>
              <a:path w="1378898" h="2210659">
                <a:moveTo>
                  <a:pt x="0" y="0"/>
                </a:moveTo>
                <a:lnTo>
                  <a:pt x="1378899" y="0"/>
                </a:lnTo>
                <a:lnTo>
                  <a:pt x="1378899" y="2210659"/>
                </a:lnTo>
                <a:lnTo>
                  <a:pt x="0" y="22106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Freeform 10"/>
          <p:cNvSpPr/>
          <p:nvPr/>
        </p:nvSpPr>
        <p:spPr>
          <a:xfrm>
            <a:off x="1176519" y="7309893"/>
            <a:ext cx="1658304" cy="1489458"/>
          </a:xfrm>
          <a:custGeom>
            <a:avLst/>
            <a:gdLst/>
            <a:ahLst/>
            <a:cxnLst/>
            <a:rect l="l" t="t" r="r" b="b"/>
            <a:pathLst>
              <a:path w="1658304" h="1489458">
                <a:moveTo>
                  <a:pt x="0" y="0"/>
                </a:moveTo>
                <a:lnTo>
                  <a:pt x="1658304" y="0"/>
                </a:lnTo>
                <a:lnTo>
                  <a:pt x="1658304" y="1489458"/>
                </a:lnTo>
                <a:lnTo>
                  <a:pt x="0" y="148945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1" name="Freeform 11"/>
          <p:cNvSpPr/>
          <p:nvPr/>
        </p:nvSpPr>
        <p:spPr>
          <a:xfrm rot="3110564">
            <a:off x="4200381" y="7211671"/>
            <a:ext cx="1150773" cy="1900677"/>
          </a:xfrm>
          <a:custGeom>
            <a:avLst/>
            <a:gdLst/>
            <a:ahLst/>
            <a:cxnLst/>
            <a:rect l="l" t="t" r="r" b="b"/>
            <a:pathLst>
              <a:path w="1150773" h="1900677">
                <a:moveTo>
                  <a:pt x="0" y="0"/>
                </a:moveTo>
                <a:lnTo>
                  <a:pt x="1150774" y="0"/>
                </a:lnTo>
                <a:lnTo>
                  <a:pt x="1150774" y="1900676"/>
                </a:lnTo>
                <a:lnTo>
                  <a:pt x="0" y="190067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2" name="Freeform 12"/>
          <p:cNvSpPr/>
          <p:nvPr/>
        </p:nvSpPr>
        <p:spPr>
          <a:xfrm rot="-1917634">
            <a:off x="11499328" y="7705060"/>
            <a:ext cx="1178543" cy="1490112"/>
          </a:xfrm>
          <a:custGeom>
            <a:avLst/>
            <a:gdLst/>
            <a:ahLst/>
            <a:cxnLst/>
            <a:rect l="l" t="t" r="r" b="b"/>
            <a:pathLst>
              <a:path w="1178543" h="1490112">
                <a:moveTo>
                  <a:pt x="0" y="0"/>
                </a:moveTo>
                <a:lnTo>
                  <a:pt x="1178543" y="0"/>
                </a:lnTo>
                <a:lnTo>
                  <a:pt x="1178543" y="1490113"/>
                </a:lnTo>
                <a:lnTo>
                  <a:pt x="0" y="149011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3" name="Freeform 13"/>
          <p:cNvSpPr/>
          <p:nvPr/>
        </p:nvSpPr>
        <p:spPr>
          <a:xfrm>
            <a:off x="8632587" y="8107720"/>
            <a:ext cx="2143647" cy="1180954"/>
          </a:xfrm>
          <a:custGeom>
            <a:avLst/>
            <a:gdLst/>
            <a:ahLst/>
            <a:cxnLst/>
            <a:rect l="l" t="t" r="r" b="b"/>
            <a:pathLst>
              <a:path w="2143647" h="1180954">
                <a:moveTo>
                  <a:pt x="0" y="0"/>
                </a:moveTo>
                <a:lnTo>
                  <a:pt x="2143647" y="0"/>
                </a:lnTo>
                <a:lnTo>
                  <a:pt x="2143647" y="1180955"/>
                </a:lnTo>
                <a:lnTo>
                  <a:pt x="0" y="1180955"/>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14" name="Freeform 14"/>
          <p:cNvSpPr/>
          <p:nvPr/>
        </p:nvSpPr>
        <p:spPr>
          <a:xfrm>
            <a:off x="15876657" y="5196692"/>
            <a:ext cx="1204274" cy="1845630"/>
          </a:xfrm>
          <a:custGeom>
            <a:avLst/>
            <a:gdLst/>
            <a:ahLst/>
            <a:cxnLst/>
            <a:rect l="l" t="t" r="r" b="b"/>
            <a:pathLst>
              <a:path w="1204274" h="1845630">
                <a:moveTo>
                  <a:pt x="0" y="0"/>
                </a:moveTo>
                <a:lnTo>
                  <a:pt x="1204273" y="0"/>
                </a:lnTo>
                <a:lnTo>
                  <a:pt x="1204273" y="1845631"/>
                </a:lnTo>
                <a:lnTo>
                  <a:pt x="0" y="1845631"/>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15" name="Freeform 15"/>
          <p:cNvSpPr/>
          <p:nvPr/>
        </p:nvSpPr>
        <p:spPr>
          <a:xfrm>
            <a:off x="15593886" y="2939394"/>
            <a:ext cx="1769816" cy="2291024"/>
          </a:xfrm>
          <a:custGeom>
            <a:avLst/>
            <a:gdLst/>
            <a:ahLst/>
            <a:cxnLst/>
            <a:rect l="l" t="t" r="r" b="b"/>
            <a:pathLst>
              <a:path w="1769816" h="2291024">
                <a:moveTo>
                  <a:pt x="0" y="0"/>
                </a:moveTo>
                <a:lnTo>
                  <a:pt x="1769815" y="0"/>
                </a:lnTo>
                <a:lnTo>
                  <a:pt x="1769815" y="2291024"/>
                </a:lnTo>
                <a:lnTo>
                  <a:pt x="0" y="229102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sp>
      <p:sp>
        <p:nvSpPr>
          <p:cNvPr id="16" name="Freeform 16"/>
          <p:cNvSpPr/>
          <p:nvPr/>
        </p:nvSpPr>
        <p:spPr>
          <a:xfrm>
            <a:off x="6221423" y="3012531"/>
            <a:ext cx="1992409" cy="1952561"/>
          </a:xfrm>
          <a:custGeom>
            <a:avLst/>
            <a:gdLst/>
            <a:ahLst/>
            <a:cxnLst/>
            <a:rect l="l" t="t" r="r" b="b"/>
            <a:pathLst>
              <a:path w="1992409" h="1952561">
                <a:moveTo>
                  <a:pt x="0" y="0"/>
                </a:moveTo>
                <a:lnTo>
                  <a:pt x="1992409" y="0"/>
                </a:lnTo>
                <a:lnTo>
                  <a:pt x="1992409" y="1952561"/>
                </a:lnTo>
                <a:lnTo>
                  <a:pt x="0" y="1952561"/>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sp>
      <p:sp>
        <p:nvSpPr>
          <p:cNvPr id="17" name="Freeform 17"/>
          <p:cNvSpPr/>
          <p:nvPr/>
        </p:nvSpPr>
        <p:spPr>
          <a:xfrm rot="-443398">
            <a:off x="15840295" y="7396431"/>
            <a:ext cx="1465271" cy="1852641"/>
          </a:xfrm>
          <a:custGeom>
            <a:avLst/>
            <a:gdLst/>
            <a:ahLst/>
            <a:cxnLst/>
            <a:rect l="l" t="t" r="r" b="b"/>
            <a:pathLst>
              <a:path w="1465271" h="1852641">
                <a:moveTo>
                  <a:pt x="0" y="0"/>
                </a:moveTo>
                <a:lnTo>
                  <a:pt x="1465271" y="0"/>
                </a:lnTo>
                <a:lnTo>
                  <a:pt x="1465271" y="1852642"/>
                </a:lnTo>
                <a:lnTo>
                  <a:pt x="0" y="1852642"/>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sp>
      <p:sp>
        <p:nvSpPr>
          <p:cNvPr id="18" name="Freeform 18"/>
          <p:cNvSpPr/>
          <p:nvPr/>
        </p:nvSpPr>
        <p:spPr>
          <a:xfrm>
            <a:off x="13451346" y="5471634"/>
            <a:ext cx="2025519" cy="1650798"/>
          </a:xfrm>
          <a:custGeom>
            <a:avLst/>
            <a:gdLst/>
            <a:ahLst/>
            <a:cxnLst/>
            <a:rect l="l" t="t" r="r" b="b"/>
            <a:pathLst>
              <a:path w="2025519" h="1650798">
                <a:moveTo>
                  <a:pt x="0" y="0"/>
                </a:moveTo>
                <a:lnTo>
                  <a:pt x="2025518" y="0"/>
                </a:lnTo>
                <a:lnTo>
                  <a:pt x="2025518" y="1650798"/>
                </a:lnTo>
                <a:lnTo>
                  <a:pt x="0" y="1650798"/>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sp>
      <p:sp>
        <p:nvSpPr>
          <p:cNvPr id="19" name="Freeform 19"/>
          <p:cNvSpPr/>
          <p:nvPr/>
        </p:nvSpPr>
        <p:spPr>
          <a:xfrm>
            <a:off x="11147838" y="5873846"/>
            <a:ext cx="2074908" cy="1141199"/>
          </a:xfrm>
          <a:custGeom>
            <a:avLst/>
            <a:gdLst/>
            <a:ahLst/>
            <a:cxnLst/>
            <a:rect l="l" t="t" r="r" b="b"/>
            <a:pathLst>
              <a:path w="2074908" h="1141199">
                <a:moveTo>
                  <a:pt x="0" y="0"/>
                </a:moveTo>
                <a:lnTo>
                  <a:pt x="2074908" y="0"/>
                </a:lnTo>
                <a:lnTo>
                  <a:pt x="2074908" y="1141199"/>
                </a:lnTo>
                <a:lnTo>
                  <a:pt x="0" y="1141199"/>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sp>
      <p:sp>
        <p:nvSpPr>
          <p:cNvPr id="20" name="Freeform 20"/>
          <p:cNvSpPr/>
          <p:nvPr/>
        </p:nvSpPr>
        <p:spPr>
          <a:xfrm>
            <a:off x="13664007" y="7641933"/>
            <a:ext cx="1586978" cy="1616367"/>
          </a:xfrm>
          <a:custGeom>
            <a:avLst/>
            <a:gdLst/>
            <a:ahLst/>
            <a:cxnLst/>
            <a:rect l="l" t="t" r="r" b="b"/>
            <a:pathLst>
              <a:path w="1586978" h="1616367">
                <a:moveTo>
                  <a:pt x="0" y="0"/>
                </a:moveTo>
                <a:lnTo>
                  <a:pt x="1586979" y="0"/>
                </a:lnTo>
                <a:lnTo>
                  <a:pt x="1586979" y="1616367"/>
                </a:lnTo>
                <a:lnTo>
                  <a:pt x="0" y="1616367"/>
                </a:lnTo>
                <a:lnTo>
                  <a:pt x="0" y="0"/>
                </a:lnTo>
                <a:close/>
              </a:path>
            </a:pathLst>
          </a:custGeom>
          <a:blipFill>
            <a:blip r:embed="rId36">
              <a:extLst>
                <a:ext uri="{96DAC541-7B7A-43D3-8B79-37D633B846F1}">
                  <asvg:svgBlip xmlns:asvg="http://schemas.microsoft.com/office/drawing/2016/SVG/main" r:embed="rId37"/>
                </a:ext>
              </a:extLst>
            </a:blip>
            <a:stretch>
              <a:fillRect/>
            </a:stretch>
          </a:blipFill>
        </p:spPr>
      </p:sp>
      <p:sp>
        <p:nvSpPr>
          <p:cNvPr id="21" name="Freeform 21"/>
          <p:cNvSpPr/>
          <p:nvPr/>
        </p:nvSpPr>
        <p:spPr>
          <a:xfrm>
            <a:off x="6509091" y="7377795"/>
            <a:ext cx="1704740" cy="2016359"/>
          </a:xfrm>
          <a:custGeom>
            <a:avLst/>
            <a:gdLst/>
            <a:ahLst/>
            <a:cxnLst/>
            <a:rect l="l" t="t" r="r" b="b"/>
            <a:pathLst>
              <a:path w="1704740" h="2016359">
                <a:moveTo>
                  <a:pt x="0" y="0"/>
                </a:moveTo>
                <a:lnTo>
                  <a:pt x="1704741" y="0"/>
                </a:lnTo>
                <a:lnTo>
                  <a:pt x="1704741" y="2016359"/>
                </a:lnTo>
                <a:lnTo>
                  <a:pt x="0" y="2016359"/>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sp>
      <p:sp>
        <p:nvSpPr>
          <p:cNvPr id="22" name="Freeform 22"/>
          <p:cNvSpPr/>
          <p:nvPr/>
        </p:nvSpPr>
        <p:spPr>
          <a:xfrm rot="-621378">
            <a:off x="6639151" y="5345436"/>
            <a:ext cx="1433615" cy="1699329"/>
          </a:xfrm>
          <a:custGeom>
            <a:avLst/>
            <a:gdLst/>
            <a:ahLst/>
            <a:cxnLst/>
            <a:rect l="l" t="t" r="r" b="b"/>
            <a:pathLst>
              <a:path w="1433615" h="1699329">
                <a:moveTo>
                  <a:pt x="0" y="0"/>
                </a:moveTo>
                <a:lnTo>
                  <a:pt x="1433615" y="0"/>
                </a:lnTo>
                <a:lnTo>
                  <a:pt x="1433615" y="1699328"/>
                </a:lnTo>
                <a:lnTo>
                  <a:pt x="0" y="1699328"/>
                </a:lnTo>
                <a:lnTo>
                  <a:pt x="0" y="0"/>
                </a:lnTo>
                <a:close/>
              </a:path>
            </a:pathLst>
          </a:custGeom>
          <a:blipFill>
            <a:blip r:embed="rId40">
              <a:extLst>
                <a:ext uri="{96DAC541-7B7A-43D3-8B79-37D633B846F1}">
                  <asvg:svgBlip xmlns:asvg="http://schemas.microsoft.com/office/drawing/2016/SVG/main" r:embed="rId41"/>
                </a:ext>
              </a:extLst>
            </a:blip>
            <a:stretch>
              <a:fillRect/>
            </a:stretch>
          </a:blipFill>
        </p:spPr>
      </p:sp>
      <p:sp>
        <p:nvSpPr>
          <p:cNvPr id="23" name="Freeform 23"/>
          <p:cNvSpPr/>
          <p:nvPr/>
        </p:nvSpPr>
        <p:spPr>
          <a:xfrm>
            <a:off x="9023328" y="5451124"/>
            <a:ext cx="1662192" cy="1671308"/>
          </a:xfrm>
          <a:custGeom>
            <a:avLst/>
            <a:gdLst/>
            <a:ahLst/>
            <a:cxnLst/>
            <a:rect l="l" t="t" r="r" b="b"/>
            <a:pathLst>
              <a:path w="1662192" h="1671308">
                <a:moveTo>
                  <a:pt x="0" y="0"/>
                </a:moveTo>
                <a:lnTo>
                  <a:pt x="1662192" y="0"/>
                </a:lnTo>
                <a:lnTo>
                  <a:pt x="1662192" y="1671308"/>
                </a:lnTo>
                <a:lnTo>
                  <a:pt x="0" y="1671308"/>
                </a:lnTo>
                <a:lnTo>
                  <a:pt x="0" y="0"/>
                </a:lnTo>
                <a:close/>
              </a:path>
            </a:pathLst>
          </a:custGeom>
          <a:blipFill>
            <a:blip r:embed="rId42">
              <a:extLst>
                <a:ext uri="{96DAC541-7B7A-43D3-8B79-37D633B846F1}">
                  <asvg:svgBlip xmlns:asvg="http://schemas.microsoft.com/office/drawing/2016/SVG/main" r:embed="rId4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495</Words>
  <Application>Microsoft Office PowerPoint</Application>
  <PresentationFormat>Произвольный</PresentationFormat>
  <Paragraphs>50</Paragraphs>
  <Slides>15</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15</vt:i4>
      </vt:variant>
    </vt:vector>
  </HeadingPairs>
  <TitlesOfParts>
    <vt:vector size="26" baseType="lpstr">
      <vt:lpstr>Arial</vt:lpstr>
      <vt:lpstr>Bookman Old Style</vt:lpstr>
      <vt:lpstr>Intro</vt:lpstr>
      <vt:lpstr>Dekko</vt:lpstr>
      <vt:lpstr>Anastasia Script</vt:lpstr>
      <vt:lpstr>Calibri</vt:lpstr>
      <vt:lpstr>Le Petit Cochon</vt:lpstr>
      <vt:lpstr>Yeseva One</vt:lpstr>
      <vt:lpstr>DM Sans</vt:lpstr>
      <vt:lpstr>Borsok</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Что нужно для того, чтобы не заблудиться, но заглянуть во все самые интересные уголки мира?</dc:title>
  <dc:creator>Екатерина</dc:creator>
  <cp:lastModifiedBy>Екатерина</cp:lastModifiedBy>
  <cp:revision>2</cp:revision>
  <dcterms:created xsi:type="dcterms:W3CDTF">2006-08-16T00:00:00Z</dcterms:created>
  <dcterms:modified xsi:type="dcterms:W3CDTF">2024-08-31T08:05:44Z</dcterms:modified>
  <dc:identifier>DAGPZ2gnaEc</dc:identifier>
</cp:coreProperties>
</file>