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dlery Swash" panose="020B0604020202020204" charset="-52"/>
      <p:regular r:id="rId12"/>
    </p:embeddedFont>
    <p:embeddedFont>
      <p:font typeface="Another Shabby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Dekko" panose="020B0604020202020204" charset="0"/>
      <p:regular r:id="rId18"/>
    </p:embeddedFont>
    <p:embeddedFont>
      <p:font typeface="Intro" panose="02000000000000000000" charset="0"/>
      <p:regular r:id="rId19"/>
    </p:embeddedFont>
    <p:embeddedFont>
      <p:font typeface="Tex Gyre Adventor Bold" panose="020B0604020202020204" charset="-52"/>
      <p:regular r:id="rId20"/>
    </p:embeddedFont>
    <p:embeddedFont>
      <p:font typeface="TT Masters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230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8.sv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.svg"/><Relationship Id="rId7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8.svg"/><Relationship Id="rId7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svg"/><Relationship Id="rId7" Type="http://schemas.openxmlformats.org/officeDocument/2006/relationships/image" Target="../media/image1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.svg"/><Relationship Id="rId7" Type="http://schemas.openxmlformats.org/officeDocument/2006/relationships/image" Target="../media/image1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0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58763" y="2000132"/>
            <a:ext cx="9370474" cy="6286736"/>
          </a:xfrm>
          <a:custGeom>
            <a:avLst/>
            <a:gdLst/>
            <a:ahLst/>
            <a:cxnLst/>
            <a:rect l="l" t="t" r="r" b="b"/>
            <a:pathLst>
              <a:path w="9370474" h="6286736">
                <a:moveTo>
                  <a:pt x="0" y="0"/>
                </a:moveTo>
                <a:lnTo>
                  <a:pt x="9370474" y="0"/>
                </a:lnTo>
                <a:lnTo>
                  <a:pt x="9370474" y="6286736"/>
                </a:lnTo>
                <a:lnTo>
                  <a:pt x="0" y="62867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033559" y="4599622"/>
            <a:ext cx="11413604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00"/>
              </a:lnSpc>
            </a:pPr>
            <a:r>
              <a:rPr lang="en-US" sz="9000">
                <a:solidFill>
                  <a:srgbClr val="29211B"/>
                </a:solidFill>
                <a:latin typeface="Adlery Swash"/>
                <a:ea typeface="Adlery Swash"/>
                <a:cs typeface="Adlery Swash"/>
                <a:sym typeface="Adlery Swash"/>
              </a:rPr>
              <a:t>А.С. ПУШКИН</a:t>
            </a:r>
          </a:p>
        </p:txBody>
      </p:sp>
      <p:sp>
        <p:nvSpPr>
          <p:cNvPr id="4" name="Freeform 4"/>
          <p:cNvSpPr/>
          <p:nvPr/>
        </p:nvSpPr>
        <p:spPr>
          <a:xfrm>
            <a:off x="-1194424" y="7640850"/>
            <a:ext cx="4446248" cy="4114800"/>
          </a:xfrm>
          <a:custGeom>
            <a:avLst/>
            <a:gdLst/>
            <a:ahLst/>
            <a:cxnLst/>
            <a:rect l="l" t="t" r="r" b="b"/>
            <a:pathLst>
              <a:path w="4446248" h="4114800">
                <a:moveTo>
                  <a:pt x="0" y="0"/>
                </a:moveTo>
                <a:lnTo>
                  <a:pt x="4446248" y="0"/>
                </a:lnTo>
                <a:lnTo>
                  <a:pt x="444624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894582" y="6298835"/>
            <a:ext cx="6498836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spc="1242">
                <a:solidFill>
                  <a:srgbClr val="29211B"/>
                </a:solidFill>
                <a:latin typeface="Dekko"/>
                <a:ea typeface="Dekko"/>
                <a:cs typeface="Dekko"/>
                <a:sym typeface="Dekko"/>
              </a:rPr>
              <a:t>БИОГРАФИЯ</a:t>
            </a:r>
          </a:p>
        </p:txBody>
      </p:sp>
      <p:sp>
        <p:nvSpPr>
          <p:cNvPr id="6" name="Freeform 6"/>
          <p:cNvSpPr/>
          <p:nvPr/>
        </p:nvSpPr>
        <p:spPr>
          <a:xfrm flipH="1" flipV="1">
            <a:off x="16064876" y="-1188615"/>
            <a:ext cx="4446248" cy="4114800"/>
          </a:xfrm>
          <a:custGeom>
            <a:avLst/>
            <a:gdLst/>
            <a:ahLst/>
            <a:cxnLst/>
            <a:rect l="l" t="t" r="r" b="b"/>
            <a:pathLst>
              <a:path w="4446248" h="4114800">
                <a:moveTo>
                  <a:pt x="4446248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446248" y="0"/>
                </a:lnTo>
                <a:lnTo>
                  <a:pt x="4446248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1972976" y="-1188615"/>
            <a:ext cx="4193364" cy="4114800"/>
          </a:xfrm>
          <a:custGeom>
            <a:avLst/>
            <a:gdLst/>
            <a:ahLst/>
            <a:cxnLst/>
            <a:rect l="l" t="t" r="r" b="b"/>
            <a:pathLst>
              <a:path w="4193364" h="4114800">
                <a:moveTo>
                  <a:pt x="0" y="0"/>
                </a:moveTo>
                <a:lnTo>
                  <a:pt x="4193364" y="0"/>
                </a:lnTo>
                <a:lnTo>
                  <a:pt x="41933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791389" y="6229468"/>
            <a:ext cx="4193364" cy="4114800"/>
          </a:xfrm>
          <a:custGeom>
            <a:avLst/>
            <a:gdLst/>
            <a:ahLst/>
            <a:cxnLst/>
            <a:rect l="l" t="t" r="r" b="b"/>
            <a:pathLst>
              <a:path w="4193364" h="4114800">
                <a:moveTo>
                  <a:pt x="0" y="0"/>
                </a:moveTo>
                <a:lnTo>
                  <a:pt x="4193364" y="0"/>
                </a:lnTo>
                <a:lnTo>
                  <a:pt x="41933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0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2758" y="406615"/>
            <a:ext cx="17160045" cy="9473769"/>
            <a:chOff x="0" y="0"/>
            <a:chExt cx="4339864" cy="23959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39864" cy="2395965"/>
            </a:xfrm>
            <a:custGeom>
              <a:avLst/>
              <a:gdLst/>
              <a:ahLst/>
              <a:cxnLst/>
              <a:rect l="l" t="t" r="r" b="b"/>
              <a:pathLst>
                <a:path w="4339864" h="2395965">
                  <a:moveTo>
                    <a:pt x="4260446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2316547"/>
                  </a:lnTo>
                  <a:cubicBezTo>
                    <a:pt x="43699" y="2316547"/>
                    <a:pt x="79418" y="2351886"/>
                    <a:pt x="79418" y="2395965"/>
                  </a:cubicBezTo>
                  <a:lnTo>
                    <a:pt x="4260446" y="2395965"/>
                  </a:lnTo>
                  <a:cubicBezTo>
                    <a:pt x="4260446" y="2352266"/>
                    <a:pt x="4295785" y="2316547"/>
                    <a:pt x="4339864" y="2316547"/>
                  </a:cubicBezTo>
                  <a:lnTo>
                    <a:pt x="4339864" y="79418"/>
                  </a:lnTo>
                  <a:cubicBezTo>
                    <a:pt x="4296165" y="79418"/>
                    <a:pt x="4260446" y="44079"/>
                    <a:pt x="426044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sq">
              <a:solidFill>
                <a:srgbClr val="5E484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38100" y="-9525"/>
              <a:ext cx="4263664" cy="23673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781874" y="6677844"/>
            <a:ext cx="5820242" cy="2830348"/>
          </a:xfrm>
          <a:custGeom>
            <a:avLst/>
            <a:gdLst/>
            <a:ahLst/>
            <a:cxnLst/>
            <a:rect l="l" t="t" r="r" b="b"/>
            <a:pathLst>
              <a:path w="5820242" h="2830348">
                <a:moveTo>
                  <a:pt x="0" y="0"/>
                </a:moveTo>
                <a:lnTo>
                  <a:pt x="5820242" y="0"/>
                </a:lnTo>
                <a:lnTo>
                  <a:pt x="5820242" y="2830348"/>
                </a:lnTo>
                <a:lnTo>
                  <a:pt x="0" y="2830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642371">
            <a:off x="10509826" y="452467"/>
            <a:ext cx="2064726" cy="2117024"/>
          </a:xfrm>
          <a:custGeom>
            <a:avLst/>
            <a:gdLst/>
            <a:ahLst/>
            <a:cxnLst/>
            <a:rect l="l" t="t" r="r" b="b"/>
            <a:pathLst>
              <a:path w="3308188" h="4034376">
                <a:moveTo>
                  <a:pt x="0" y="0"/>
                </a:moveTo>
                <a:lnTo>
                  <a:pt x="3308188" y="0"/>
                </a:lnTo>
                <a:lnTo>
                  <a:pt x="3308188" y="4034375"/>
                </a:lnTo>
                <a:lnTo>
                  <a:pt x="0" y="40343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975148" y="5765585"/>
            <a:ext cx="4193364" cy="4114800"/>
          </a:xfrm>
          <a:custGeom>
            <a:avLst/>
            <a:gdLst/>
            <a:ahLst/>
            <a:cxnLst/>
            <a:rect l="l" t="t" r="r" b="b"/>
            <a:pathLst>
              <a:path w="4193364" h="4114800">
                <a:moveTo>
                  <a:pt x="0" y="0"/>
                </a:moveTo>
                <a:lnTo>
                  <a:pt x="4193364" y="0"/>
                </a:lnTo>
                <a:lnTo>
                  <a:pt x="41933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306376" y="-932731"/>
            <a:ext cx="2911840" cy="3436721"/>
          </a:xfrm>
          <a:custGeom>
            <a:avLst/>
            <a:gdLst/>
            <a:ahLst/>
            <a:cxnLst/>
            <a:rect l="l" t="t" r="r" b="b"/>
            <a:pathLst>
              <a:path w="2911840" h="3436721">
                <a:moveTo>
                  <a:pt x="2911840" y="3436722"/>
                </a:moveTo>
                <a:lnTo>
                  <a:pt x="0" y="3436722"/>
                </a:lnTo>
                <a:lnTo>
                  <a:pt x="0" y="0"/>
                </a:lnTo>
                <a:lnTo>
                  <a:pt x="2911840" y="0"/>
                </a:lnTo>
                <a:lnTo>
                  <a:pt x="2911840" y="3436722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939312" y="406615"/>
            <a:ext cx="4052782" cy="6271229"/>
          </a:xfrm>
          <a:custGeom>
            <a:avLst/>
            <a:gdLst/>
            <a:ahLst/>
            <a:cxnLst/>
            <a:rect l="l" t="t" r="r" b="b"/>
            <a:pathLst>
              <a:path w="4052782" h="6271229">
                <a:moveTo>
                  <a:pt x="0" y="0"/>
                </a:moveTo>
                <a:lnTo>
                  <a:pt x="4052782" y="0"/>
                </a:lnTo>
                <a:lnTo>
                  <a:pt x="4052782" y="6271229"/>
                </a:lnTo>
                <a:lnTo>
                  <a:pt x="0" y="627122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2329290" y="7378891"/>
            <a:ext cx="5272826" cy="1322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 spc="189">
                <a:solidFill>
                  <a:srgbClr val="29211B"/>
                </a:solidFill>
                <a:latin typeface="Intro"/>
                <a:ea typeface="Intro"/>
                <a:cs typeface="Intro"/>
                <a:sym typeface="Intro"/>
              </a:rPr>
              <a:t>6 ИЮНЯ 1799 - 10 ФЕВРАЛЯ 1838 ГГ.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62296" y="2427867"/>
            <a:ext cx="9558340" cy="7074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69"/>
              </a:lnSpc>
            </a:pPr>
            <a:r>
              <a:rPr lang="en-US" sz="4835" b="1">
                <a:solidFill>
                  <a:srgbClr val="29211B"/>
                </a:solidFill>
                <a:latin typeface="Tex Gyre Adventor Bold"/>
                <a:ea typeface="Tex Gyre Adventor Bold"/>
                <a:cs typeface="Tex Gyre Adventor Bold"/>
                <a:sym typeface="Tex Gyre Adventor Bold"/>
              </a:rPr>
              <a:t>А.С. ПУШКИН ВИДЕЛ В СВОИХ ПРЕДКАХ ОБРАЗЕЦ ИСТИННОЙ “АРИСТОКРАТИИ”, ДРЕВНЕГО РОДА, ЧЕСТНО СЛУЖИВШЕГО ОТЕЧЕСТВУ, НО НЕ СНИКАВШЕГО БЛАКОСЛООННОСТИ ПРАВИТЕЛЕЙ И “ГОНИМОГО”.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0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75456" y="1028700"/>
            <a:ext cx="4193364" cy="4114800"/>
          </a:xfrm>
          <a:custGeom>
            <a:avLst/>
            <a:gdLst/>
            <a:ahLst/>
            <a:cxnLst/>
            <a:rect l="l" t="t" r="r" b="b"/>
            <a:pathLst>
              <a:path w="4193364" h="4114800">
                <a:moveTo>
                  <a:pt x="0" y="0"/>
                </a:moveTo>
                <a:lnTo>
                  <a:pt x="4193364" y="0"/>
                </a:lnTo>
                <a:lnTo>
                  <a:pt x="41933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108622" y="692368"/>
            <a:ext cx="12751058" cy="842052"/>
            <a:chOff x="0" y="0"/>
            <a:chExt cx="3358303" cy="2217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58304" cy="221775"/>
            </a:xfrm>
            <a:custGeom>
              <a:avLst/>
              <a:gdLst/>
              <a:ahLst/>
              <a:cxnLst/>
              <a:rect l="l" t="t" r="r" b="b"/>
              <a:pathLst>
                <a:path w="3358304" h="221775">
                  <a:moveTo>
                    <a:pt x="0" y="0"/>
                  </a:moveTo>
                  <a:lnTo>
                    <a:pt x="3358304" y="0"/>
                  </a:lnTo>
                  <a:lnTo>
                    <a:pt x="3358304" y="221775"/>
                  </a:lnTo>
                  <a:lnTo>
                    <a:pt x="0" y="221775"/>
                  </a:lnTo>
                  <a:close/>
                </a:path>
              </a:pathLst>
            </a:custGeom>
            <a:solidFill>
              <a:srgbClr val="F9E0BB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3358303" cy="269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4265" y="5860207"/>
            <a:ext cx="2874772" cy="2549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07"/>
              </a:lnSpc>
            </a:pPr>
            <a:r>
              <a:rPr lang="en-US" sz="5799">
                <a:solidFill>
                  <a:srgbClr val="29211B"/>
                </a:solidFill>
                <a:latin typeface="Adlery Swash"/>
                <a:ea typeface="Adlery Swash"/>
                <a:cs typeface="Adlery Swash"/>
                <a:sym typeface="Adlery Swash"/>
              </a:rPr>
              <a:t>Надежда</a:t>
            </a:r>
          </a:p>
          <a:p>
            <a:pPr algn="ctr">
              <a:lnSpc>
                <a:spcPts val="10207"/>
              </a:lnSpc>
            </a:pPr>
            <a:r>
              <a:rPr lang="en-US" sz="5799">
                <a:solidFill>
                  <a:srgbClr val="29211B"/>
                </a:solidFill>
                <a:latin typeface="Adlery Swash"/>
                <a:ea typeface="Adlery Swash"/>
                <a:cs typeface="Adlery Swash"/>
                <a:sym typeface="Adlery Swash"/>
              </a:rPr>
              <a:t> Осиповна</a:t>
            </a:r>
          </a:p>
        </p:txBody>
      </p:sp>
      <p:sp>
        <p:nvSpPr>
          <p:cNvPr id="7" name="Freeform 7"/>
          <p:cNvSpPr/>
          <p:nvPr/>
        </p:nvSpPr>
        <p:spPr>
          <a:xfrm>
            <a:off x="5592562" y="255231"/>
            <a:ext cx="6701505" cy="3258901"/>
          </a:xfrm>
          <a:custGeom>
            <a:avLst/>
            <a:gdLst/>
            <a:ahLst/>
            <a:cxnLst/>
            <a:rect l="l" t="t" r="r" b="b"/>
            <a:pathLst>
              <a:path w="6701505" h="3258901">
                <a:moveTo>
                  <a:pt x="0" y="0"/>
                </a:moveTo>
                <a:lnTo>
                  <a:pt x="6701506" y="0"/>
                </a:lnTo>
                <a:lnTo>
                  <a:pt x="6701506" y="3258901"/>
                </a:lnTo>
                <a:lnTo>
                  <a:pt x="0" y="32589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5592562" y="8655548"/>
            <a:ext cx="13817536" cy="1032452"/>
            <a:chOff x="0" y="0"/>
            <a:chExt cx="3639187" cy="27192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39186" cy="271921"/>
            </a:xfrm>
            <a:custGeom>
              <a:avLst/>
              <a:gdLst/>
              <a:ahLst/>
              <a:cxnLst/>
              <a:rect l="l" t="t" r="r" b="b"/>
              <a:pathLst>
                <a:path w="3639186" h="271921">
                  <a:moveTo>
                    <a:pt x="0" y="0"/>
                  </a:moveTo>
                  <a:lnTo>
                    <a:pt x="3639186" y="0"/>
                  </a:lnTo>
                  <a:lnTo>
                    <a:pt x="3639186" y="271921"/>
                  </a:lnTo>
                  <a:lnTo>
                    <a:pt x="0" y="271921"/>
                  </a:lnTo>
                  <a:close/>
                </a:path>
              </a:pathLst>
            </a:custGeom>
            <a:solidFill>
              <a:srgbClr val="F9E0BB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3639187" cy="319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flipV="1">
            <a:off x="424265" y="-1451031"/>
            <a:ext cx="4446248" cy="4114800"/>
          </a:xfrm>
          <a:custGeom>
            <a:avLst/>
            <a:gdLst/>
            <a:ahLst/>
            <a:cxnLst/>
            <a:rect l="l" t="t" r="r" b="b"/>
            <a:pathLst>
              <a:path w="4446248" h="4114800">
                <a:moveTo>
                  <a:pt x="0" y="4114800"/>
                </a:moveTo>
                <a:lnTo>
                  <a:pt x="4446248" y="4114800"/>
                </a:lnTo>
                <a:lnTo>
                  <a:pt x="4446248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721914" y="4055045"/>
            <a:ext cx="9388257" cy="5632954"/>
          </a:xfrm>
          <a:custGeom>
            <a:avLst/>
            <a:gdLst/>
            <a:ahLst/>
            <a:cxnLst/>
            <a:rect l="l" t="t" r="r" b="b"/>
            <a:pathLst>
              <a:path w="9388257" h="5632954">
                <a:moveTo>
                  <a:pt x="0" y="0"/>
                </a:moveTo>
                <a:lnTo>
                  <a:pt x="9388258" y="0"/>
                </a:lnTo>
                <a:lnTo>
                  <a:pt x="9388258" y="5632954"/>
                </a:lnTo>
                <a:lnTo>
                  <a:pt x="0" y="56329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6119835" y="850901"/>
            <a:ext cx="5646961" cy="195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39"/>
              </a:lnSpc>
            </a:pPr>
            <a:r>
              <a:rPr lang="en-US" sz="5599" spc="279">
                <a:solidFill>
                  <a:srgbClr val="29211B"/>
                </a:solidFill>
                <a:latin typeface="TT Masters"/>
                <a:ea typeface="TT Masters"/>
                <a:cs typeface="TT Masters"/>
                <a:sym typeface="TT Masters"/>
              </a:rPr>
              <a:t>РОДИТЕЛИ </a:t>
            </a:r>
          </a:p>
          <a:p>
            <a:pPr algn="ctr">
              <a:lnSpc>
                <a:spcPts val="7839"/>
              </a:lnSpc>
              <a:spcBef>
                <a:spcPct val="0"/>
              </a:spcBef>
            </a:pPr>
            <a:r>
              <a:rPr lang="en-US" sz="5599" spc="279">
                <a:solidFill>
                  <a:srgbClr val="29211B"/>
                </a:solidFill>
                <a:latin typeface="TT Masters"/>
                <a:ea typeface="TT Masters"/>
                <a:cs typeface="TT Masters"/>
                <a:sym typeface="TT Masters"/>
              </a:rPr>
              <a:t>А.С. ПУШКИНА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035636" y="5860207"/>
            <a:ext cx="2874772" cy="2549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07"/>
              </a:lnSpc>
            </a:pPr>
            <a:r>
              <a:rPr lang="en-US" sz="5799">
                <a:solidFill>
                  <a:srgbClr val="29211B"/>
                </a:solidFill>
                <a:latin typeface="Adlery Swash"/>
                <a:ea typeface="Adlery Swash"/>
                <a:cs typeface="Adlery Swash"/>
                <a:sym typeface="Adlery Swash"/>
              </a:rPr>
              <a:t>Сергей </a:t>
            </a:r>
          </a:p>
          <a:p>
            <a:pPr algn="ctr">
              <a:lnSpc>
                <a:spcPts val="10207"/>
              </a:lnSpc>
            </a:pPr>
            <a:r>
              <a:rPr lang="en-US" sz="5799">
                <a:solidFill>
                  <a:srgbClr val="29211B"/>
                </a:solidFill>
                <a:latin typeface="Adlery Swash"/>
                <a:ea typeface="Adlery Swash"/>
                <a:cs typeface="Adlery Swash"/>
                <a:sym typeface="Adlery Swash"/>
              </a:rPr>
              <a:t>Львович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0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4259" y="1965021"/>
            <a:ext cx="4783611" cy="6356958"/>
          </a:xfrm>
          <a:custGeom>
            <a:avLst/>
            <a:gdLst/>
            <a:ahLst/>
            <a:cxnLst/>
            <a:rect l="l" t="t" r="r" b="b"/>
            <a:pathLst>
              <a:path w="4783611" h="6356958">
                <a:moveTo>
                  <a:pt x="0" y="0"/>
                </a:moveTo>
                <a:lnTo>
                  <a:pt x="4783611" y="0"/>
                </a:lnTo>
                <a:lnTo>
                  <a:pt x="4783611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464451" y="1965021"/>
            <a:ext cx="4791557" cy="6356958"/>
          </a:xfrm>
          <a:custGeom>
            <a:avLst/>
            <a:gdLst/>
            <a:ahLst/>
            <a:cxnLst/>
            <a:rect l="l" t="t" r="r" b="b"/>
            <a:pathLst>
              <a:path w="4791557" h="6356958">
                <a:moveTo>
                  <a:pt x="0" y="0"/>
                </a:moveTo>
                <a:lnTo>
                  <a:pt x="4791557" y="0"/>
                </a:lnTo>
                <a:lnTo>
                  <a:pt x="4791557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729967" y="1965021"/>
            <a:ext cx="4529333" cy="6356958"/>
          </a:xfrm>
          <a:custGeom>
            <a:avLst/>
            <a:gdLst/>
            <a:ahLst/>
            <a:cxnLst/>
            <a:rect l="l" t="t" r="r" b="b"/>
            <a:pathLst>
              <a:path w="4529333" h="6356958">
                <a:moveTo>
                  <a:pt x="0" y="0"/>
                </a:moveTo>
                <a:lnTo>
                  <a:pt x="4529333" y="0"/>
                </a:lnTo>
                <a:lnTo>
                  <a:pt x="4529333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-2980737" y="8987791"/>
            <a:ext cx="11413604" cy="626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9"/>
              </a:lnSpc>
            </a:pPr>
            <a:r>
              <a:rPr lang="en-US" sz="4699">
                <a:solidFill>
                  <a:srgbClr val="29211B"/>
                </a:solidFill>
                <a:latin typeface="Adlery Swash"/>
                <a:ea typeface="Adlery Swash"/>
                <a:cs typeface="Adlery Swash"/>
                <a:sym typeface="Adlery Swash"/>
              </a:rPr>
              <a:t>Н.М. КАРАМЗИН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53428" y="8987791"/>
            <a:ext cx="11413604" cy="626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9"/>
              </a:lnSpc>
            </a:pPr>
            <a:r>
              <a:rPr lang="en-US" sz="4699">
                <a:solidFill>
                  <a:srgbClr val="29211B"/>
                </a:solidFill>
                <a:latin typeface="Adlery Swash"/>
                <a:ea typeface="Adlery Swash"/>
                <a:cs typeface="Adlery Swash"/>
                <a:sym typeface="Adlery Swash"/>
              </a:rPr>
              <a:t>В.А. ЖУКОВСКИЙ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661453" y="8987791"/>
            <a:ext cx="11413604" cy="626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9"/>
              </a:lnSpc>
            </a:pPr>
            <a:r>
              <a:rPr lang="en-US" sz="4699">
                <a:solidFill>
                  <a:srgbClr val="29211B"/>
                </a:solidFill>
                <a:latin typeface="Adlery Swash"/>
                <a:ea typeface="Adlery Swash"/>
                <a:cs typeface="Adlery Swash"/>
                <a:sym typeface="Adlery Swash"/>
              </a:rPr>
              <a:t>К.Н. БАТЮШКОВ</a:t>
            </a:r>
          </a:p>
        </p:txBody>
      </p:sp>
      <p:sp>
        <p:nvSpPr>
          <p:cNvPr id="8" name="Freeform 8"/>
          <p:cNvSpPr/>
          <p:nvPr/>
        </p:nvSpPr>
        <p:spPr>
          <a:xfrm flipH="1" flipV="1">
            <a:off x="14994634" y="-1471701"/>
            <a:ext cx="2911840" cy="3436721"/>
          </a:xfrm>
          <a:custGeom>
            <a:avLst/>
            <a:gdLst/>
            <a:ahLst/>
            <a:cxnLst/>
            <a:rect l="l" t="t" r="r" b="b"/>
            <a:pathLst>
              <a:path w="2911840" h="3436721">
                <a:moveTo>
                  <a:pt x="2911840" y="3436722"/>
                </a:moveTo>
                <a:lnTo>
                  <a:pt x="0" y="3436722"/>
                </a:lnTo>
                <a:lnTo>
                  <a:pt x="0" y="0"/>
                </a:lnTo>
                <a:lnTo>
                  <a:pt x="2911840" y="0"/>
                </a:lnTo>
                <a:lnTo>
                  <a:pt x="2911840" y="343672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4483078" flipH="1" flipV="1">
            <a:off x="-771193" y="-1960846"/>
            <a:ext cx="2911840" cy="3436721"/>
          </a:xfrm>
          <a:custGeom>
            <a:avLst/>
            <a:gdLst/>
            <a:ahLst/>
            <a:cxnLst/>
            <a:rect l="l" t="t" r="r" b="b"/>
            <a:pathLst>
              <a:path w="2911840" h="3436721">
                <a:moveTo>
                  <a:pt x="2911841" y="3436721"/>
                </a:moveTo>
                <a:lnTo>
                  <a:pt x="0" y="3436721"/>
                </a:lnTo>
                <a:lnTo>
                  <a:pt x="0" y="0"/>
                </a:lnTo>
                <a:lnTo>
                  <a:pt x="2911841" y="0"/>
                </a:lnTo>
                <a:lnTo>
                  <a:pt x="2911841" y="3436721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0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968494" flipH="1" flipV="1">
            <a:off x="2232276" y="6847734"/>
            <a:ext cx="1503772" cy="1694825"/>
          </a:xfrm>
          <a:custGeom>
            <a:avLst/>
            <a:gdLst/>
            <a:ahLst/>
            <a:cxnLst/>
            <a:rect l="l" t="t" r="r" b="b"/>
            <a:pathLst>
              <a:path w="1503772" h="1694825">
                <a:moveTo>
                  <a:pt x="1503772" y="1694825"/>
                </a:moveTo>
                <a:lnTo>
                  <a:pt x="0" y="1694825"/>
                </a:lnTo>
                <a:lnTo>
                  <a:pt x="0" y="0"/>
                </a:lnTo>
                <a:lnTo>
                  <a:pt x="1503772" y="0"/>
                </a:lnTo>
                <a:lnTo>
                  <a:pt x="1503772" y="169482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571017"/>
            <a:ext cx="4193364" cy="4114800"/>
          </a:xfrm>
          <a:custGeom>
            <a:avLst/>
            <a:gdLst/>
            <a:ahLst/>
            <a:cxnLst/>
            <a:rect l="l" t="t" r="r" b="b"/>
            <a:pathLst>
              <a:path w="4193364" h="4114800">
                <a:moveTo>
                  <a:pt x="0" y="0"/>
                </a:moveTo>
                <a:lnTo>
                  <a:pt x="4193364" y="0"/>
                </a:lnTo>
                <a:lnTo>
                  <a:pt x="41933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387855" y="7695147"/>
            <a:ext cx="4193364" cy="4114800"/>
          </a:xfrm>
          <a:custGeom>
            <a:avLst/>
            <a:gdLst/>
            <a:ahLst/>
            <a:cxnLst/>
            <a:rect l="l" t="t" r="r" b="b"/>
            <a:pathLst>
              <a:path w="4193364" h="4114800">
                <a:moveTo>
                  <a:pt x="0" y="0"/>
                </a:moveTo>
                <a:lnTo>
                  <a:pt x="4193365" y="0"/>
                </a:lnTo>
                <a:lnTo>
                  <a:pt x="41933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815458" y="3640469"/>
            <a:ext cx="8608560" cy="6112078"/>
          </a:xfrm>
          <a:custGeom>
            <a:avLst/>
            <a:gdLst/>
            <a:ahLst/>
            <a:cxnLst/>
            <a:rect l="l" t="t" r="r" b="b"/>
            <a:pathLst>
              <a:path w="8608560" h="6112078">
                <a:moveTo>
                  <a:pt x="0" y="0"/>
                </a:moveTo>
                <a:lnTo>
                  <a:pt x="8608560" y="0"/>
                </a:lnTo>
                <a:lnTo>
                  <a:pt x="8608560" y="6112078"/>
                </a:lnTo>
                <a:lnTo>
                  <a:pt x="0" y="61120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437198" y="684710"/>
            <a:ext cx="11413604" cy="2499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</a:pPr>
            <a:r>
              <a:rPr lang="en-US" sz="4699">
                <a:solidFill>
                  <a:srgbClr val="29211B"/>
                </a:solidFill>
                <a:latin typeface="Adlery Swash"/>
                <a:ea typeface="Adlery Swash"/>
                <a:cs typeface="Adlery Swash"/>
                <a:sym typeface="Adlery Swash"/>
              </a:rPr>
              <a:t>Н.Т. КОЗЛОВ БЫЛ С КРЕПОСТНЫМ СЛУГОЙ ПУШКИНЫХ ДО САМОЙ СМЕРТИ АЛЕКСАНДРА.</a:t>
            </a:r>
          </a:p>
        </p:txBody>
      </p:sp>
      <p:sp>
        <p:nvSpPr>
          <p:cNvPr id="7" name="Freeform 7"/>
          <p:cNvSpPr/>
          <p:nvPr/>
        </p:nvSpPr>
        <p:spPr>
          <a:xfrm flipV="1">
            <a:off x="15703333" y="-571017"/>
            <a:ext cx="3062321" cy="2834039"/>
          </a:xfrm>
          <a:custGeom>
            <a:avLst/>
            <a:gdLst/>
            <a:ahLst/>
            <a:cxnLst/>
            <a:rect l="l" t="t" r="r" b="b"/>
            <a:pathLst>
              <a:path w="3062321" h="2834039">
                <a:moveTo>
                  <a:pt x="0" y="2834038"/>
                </a:moveTo>
                <a:lnTo>
                  <a:pt x="3062321" y="2834038"/>
                </a:lnTo>
                <a:lnTo>
                  <a:pt x="3062321" y="0"/>
                </a:lnTo>
                <a:lnTo>
                  <a:pt x="0" y="0"/>
                </a:lnTo>
                <a:lnTo>
                  <a:pt x="0" y="2834038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0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9008476"/>
            <a:chOff x="0" y="0"/>
            <a:chExt cx="4274726" cy="23726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372603"/>
            </a:xfrm>
            <a:custGeom>
              <a:avLst/>
              <a:gdLst/>
              <a:ahLst/>
              <a:cxnLst/>
              <a:rect l="l" t="t" r="r" b="b"/>
              <a:pathLst>
                <a:path w="4274726" h="2372603">
                  <a:moveTo>
                    <a:pt x="4195308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2293184"/>
                  </a:lnTo>
                  <a:cubicBezTo>
                    <a:pt x="43699" y="2293184"/>
                    <a:pt x="79418" y="2328524"/>
                    <a:pt x="79418" y="2372603"/>
                  </a:cubicBezTo>
                  <a:lnTo>
                    <a:pt x="4195308" y="2372603"/>
                  </a:lnTo>
                  <a:cubicBezTo>
                    <a:pt x="4195308" y="2328903"/>
                    <a:pt x="4230647" y="2293184"/>
                    <a:pt x="4274726" y="2293184"/>
                  </a:cubicBezTo>
                  <a:lnTo>
                    <a:pt x="4274726" y="79418"/>
                  </a:lnTo>
                  <a:cubicBezTo>
                    <a:pt x="4231027" y="79418"/>
                    <a:pt x="4195308" y="44079"/>
                    <a:pt x="419530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sq">
              <a:solidFill>
                <a:srgbClr val="5E484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38100" y="-9525"/>
              <a:ext cx="4198526" cy="23440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592562" y="692368"/>
            <a:ext cx="12695438" cy="842052"/>
            <a:chOff x="0" y="0"/>
            <a:chExt cx="3343654" cy="2217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43654" cy="221775"/>
            </a:xfrm>
            <a:custGeom>
              <a:avLst/>
              <a:gdLst/>
              <a:ahLst/>
              <a:cxnLst/>
              <a:rect l="l" t="t" r="r" b="b"/>
              <a:pathLst>
                <a:path w="3343654" h="221775">
                  <a:moveTo>
                    <a:pt x="0" y="0"/>
                  </a:moveTo>
                  <a:lnTo>
                    <a:pt x="3343654" y="0"/>
                  </a:lnTo>
                  <a:lnTo>
                    <a:pt x="3343654" y="221775"/>
                  </a:lnTo>
                  <a:lnTo>
                    <a:pt x="0" y="221775"/>
                  </a:lnTo>
                  <a:close/>
                </a:path>
              </a:pathLst>
            </a:custGeom>
            <a:solidFill>
              <a:srgbClr val="F9E0B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343654" cy="269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8798423"/>
            <a:ext cx="13817536" cy="1032452"/>
            <a:chOff x="0" y="0"/>
            <a:chExt cx="3639187" cy="27192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39186" cy="271921"/>
            </a:xfrm>
            <a:custGeom>
              <a:avLst/>
              <a:gdLst/>
              <a:ahLst/>
              <a:cxnLst/>
              <a:rect l="l" t="t" r="r" b="b"/>
              <a:pathLst>
                <a:path w="3639186" h="271921">
                  <a:moveTo>
                    <a:pt x="0" y="0"/>
                  </a:moveTo>
                  <a:lnTo>
                    <a:pt x="3639186" y="0"/>
                  </a:lnTo>
                  <a:lnTo>
                    <a:pt x="3639186" y="271921"/>
                  </a:lnTo>
                  <a:lnTo>
                    <a:pt x="0" y="271921"/>
                  </a:lnTo>
                  <a:close/>
                </a:path>
              </a:pathLst>
            </a:custGeom>
            <a:solidFill>
              <a:srgbClr val="F9E0BB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3639187" cy="319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4649051" y="0"/>
            <a:ext cx="2980081" cy="3278089"/>
          </a:xfrm>
          <a:custGeom>
            <a:avLst/>
            <a:gdLst/>
            <a:ahLst/>
            <a:cxnLst/>
            <a:rect l="l" t="t" r="r" b="b"/>
            <a:pathLst>
              <a:path w="2980081" h="3278089">
                <a:moveTo>
                  <a:pt x="0" y="0"/>
                </a:moveTo>
                <a:lnTo>
                  <a:pt x="2980081" y="0"/>
                </a:lnTo>
                <a:lnTo>
                  <a:pt x="2980081" y="3278089"/>
                </a:lnTo>
                <a:lnTo>
                  <a:pt x="0" y="32780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940281" y="469078"/>
            <a:ext cx="4193364" cy="4114800"/>
          </a:xfrm>
          <a:custGeom>
            <a:avLst/>
            <a:gdLst/>
            <a:ahLst/>
            <a:cxnLst/>
            <a:rect l="l" t="t" r="r" b="b"/>
            <a:pathLst>
              <a:path w="4193364" h="4114800">
                <a:moveTo>
                  <a:pt x="0" y="0"/>
                </a:moveTo>
                <a:lnTo>
                  <a:pt x="4193364" y="0"/>
                </a:lnTo>
                <a:lnTo>
                  <a:pt x="41933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36777" y="1534420"/>
            <a:ext cx="6533198" cy="8166497"/>
          </a:xfrm>
          <a:custGeom>
            <a:avLst/>
            <a:gdLst/>
            <a:ahLst/>
            <a:cxnLst/>
            <a:rect l="l" t="t" r="r" b="b"/>
            <a:pathLst>
              <a:path w="6533198" h="8166497">
                <a:moveTo>
                  <a:pt x="0" y="0"/>
                </a:moveTo>
                <a:lnTo>
                  <a:pt x="6533198" y="0"/>
                </a:lnTo>
                <a:lnTo>
                  <a:pt x="6533198" y="8166497"/>
                </a:lnTo>
                <a:lnTo>
                  <a:pt x="0" y="81664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8115300" y="5503369"/>
            <a:ext cx="9144000" cy="3934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39"/>
              </a:lnSpc>
              <a:spcBef>
                <a:spcPct val="0"/>
              </a:spcBef>
            </a:pPr>
            <a:r>
              <a:rPr lang="en-US" sz="5599" spc="279">
                <a:solidFill>
                  <a:srgbClr val="29211B"/>
                </a:solidFill>
                <a:latin typeface="TT Masters"/>
                <a:ea typeface="TT Masters"/>
                <a:cs typeface="TT Masters"/>
                <a:sym typeface="TT Masters"/>
              </a:rPr>
              <a:t>БОЛЬШУЮ РОЛЬ В ВОСПИТАНИИ И В ЖИЗНИ И ТВОРЧЕСТВЕ ПУШКИНА СЫГРАЛА ЕГО НЯНЯ.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0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9008476"/>
            <a:chOff x="0" y="0"/>
            <a:chExt cx="4274726" cy="23726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372603"/>
            </a:xfrm>
            <a:custGeom>
              <a:avLst/>
              <a:gdLst/>
              <a:ahLst/>
              <a:cxnLst/>
              <a:rect l="l" t="t" r="r" b="b"/>
              <a:pathLst>
                <a:path w="4274726" h="2372603">
                  <a:moveTo>
                    <a:pt x="4195308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2293184"/>
                  </a:lnTo>
                  <a:cubicBezTo>
                    <a:pt x="43699" y="2293184"/>
                    <a:pt x="79418" y="2328524"/>
                    <a:pt x="79418" y="2372603"/>
                  </a:cubicBezTo>
                  <a:lnTo>
                    <a:pt x="4195308" y="2372603"/>
                  </a:lnTo>
                  <a:cubicBezTo>
                    <a:pt x="4195308" y="2328903"/>
                    <a:pt x="4230647" y="2293184"/>
                    <a:pt x="4274726" y="2293184"/>
                  </a:cubicBezTo>
                  <a:lnTo>
                    <a:pt x="4274726" y="79418"/>
                  </a:lnTo>
                  <a:cubicBezTo>
                    <a:pt x="4231027" y="79418"/>
                    <a:pt x="4195308" y="44079"/>
                    <a:pt x="419530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sq">
              <a:solidFill>
                <a:srgbClr val="5E484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38100" y="-9525"/>
              <a:ext cx="4198526" cy="23440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592562" y="692368"/>
            <a:ext cx="12695438" cy="842052"/>
            <a:chOff x="0" y="0"/>
            <a:chExt cx="3343654" cy="2217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43654" cy="221775"/>
            </a:xfrm>
            <a:custGeom>
              <a:avLst/>
              <a:gdLst/>
              <a:ahLst/>
              <a:cxnLst/>
              <a:rect l="l" t="t" r="r" b="b"/>
              <a:pathLst>
                <a:path w="3343654" h="221775">
                  <a:moveTo>
                    <a:pt x="0" y="0"/>
                  </a:moveTo>
                  <a:lnTo>
                    <a:pt x="3343654" y="0"/>
                  </a:lnTo>
                  <a:lnTo>
                    <a:pt x="3343654" y="221775"/>
                  </a:lnTo>
                  <a:lnTo>
                    <a:pt x="0" y="221775"/>
                  </a:lnTo>
                  <a:close/>
                </a:path>
              </a:pathLst>
            </a:custGeom>
            <a:solidFill>
              <a:srgbClr val="F9E0B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343654" cy="269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8798423"/>
            <a:ext cx="13817536" cy="1032452"/>
            <a:chOff x="0" y="0"/>
            <a:chExt cx="3639187" cy="27192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39186" cy="271921"/>
            </a:xfrm>
            <a:custGeom>
              <a:avLst/>
              <a:gdLst/>
              <a:ahLst/>
              <a:cxnLst/>
              <a:rect l="l" t="t" r="r" b="b"/>
              <a:pathLst>
                <a:path w="3639186" h="271921">
                  <a:moveTo>
                    <a:pt x="0" y="0"/>
                  </a:moveTo>
                  <a:lnTo>
                    <a:pt x="3639186" y="0"/>
                  </a:lnTo>
                  <a:lnTo>
                    <a:pt x="3639186" y="271921"/>
                  </a:lnTo>
                  <a:lnTo>
                    <a:pt x="0" y="271921"/>
                  </a:lnTo>
                  <a:close/>
                </a:path>
              </a:pathLst>
            </a:custGeom>
            <a:solidFill>
              <a:srgbClr val="F9E0BB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3639187" cy="319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2900187" y="1712807"/>
            <a:ext cx="12487625" cy="7601842"/>
          </a:xfrm>
          <a:custGeom>
            <a:avLst/>
            <a:gdLst/>
            <a:ahLst/>
            <a:cxnLst/>
            <a:rect l="l" t="t" r="r" b="b"/>
            <a:pathLst>
              <a:path w="12487625" h="7601842">
                <a:moveTo>
                  <a:pt x="0" y="0"/>
                </a:moveTo>
                <a:lnTo>
                  <a:pt x="12487626" y="0"/>
                </a:lnTo>
                <a:lnTo>
                  <a:pt x="12487626" y="7601841"/>
                </a:lnTo>
                <a:lnTo>
                  <a:pt x="0" y="76018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490391" y="559018"/>
            <a:ext cx="11413604" cy="842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</a:pPr>
            <a:r>
              <a:rPr lang="en-US" sz="4699">
                <a:solidFill>
                  <a:srgbClr val="29211B"/>
                </a:solidFill>
                <a:latin typeface="Adlery Swash"/>
                <a:ea typeface="Adlery Swash"/>
                <a:cs typeface="Adlery Swash"/>
                <a:sym typeface="Adlery Swash"/>
              </a:rPr>
              <a:t>ЦАРСКОСЕЛЬСКИЙ ЛИЦЕЙ </a:t>
            </a:r>
          </a:p>
        </p:txBody>
      </p:sp>
      <p:sp>
        <p:nvSpPr>
          <p:cNvPr id="13" name="Freeform 13"/>
          <p:cNvSpPr/>
          <p:nvPr/>
        </p:nvSpPr>
        <p:spPr>
          <a:xfrm rot="-5469426" flipH="1">
            <a:off x="174583" y="7278153"/>
            <a:ext cx="2375061" cy="2676811"/>
          </a:xfrm>
          <a:custGeom>
            <a:avLst/>
            <a:gdLst/>
            <a:ahLst/>
            <a:cxnLst/>
            <a:rect l="l" t="t" r="r" b="b"/>
            <a:pathLst>
              <a:path w="2375061" h="2676811">
                <a:moveTo>
                  <a:pt x="2375061" y="0"/>
                </a:moveTo>
                <a:lnTo>
                  <a:pt x="0" y="0"/>
                </a:lnTo>
                <a:lnTo>
                  <a:pt x="0" y="2676811"/>
                </a:lnTo>
                <a:lnTo>
                  <a:pt x="2375061" y="2676811"/>
                </a:lnTo>
                <a:lnTo>
                  <a:pt x="237506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0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4195308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2088049"/>
                  </a:lnTo>
                  <a:cubicBezTo>
                    <a:pt x="43699" y="2088049"/>
                    <a:pt x="79418" y="2123387"/>
                    <a:pt x="79418" y="2167467"/>
                  </a:cubicBezTo>
                  <a:lnTo>
                    <a:pt x="4195308" y="2167467"/>
                  </a:lnTo>
                  <a:cubicBezTo>
                    <a:pt x="4195308" y="2123767"/>
                    <a:pt x="4230647" y="2088049"/>
                    <a:pt x="4274726" y="2088049"/>
                  </a:cubicBezTo>
                  <a:lnTo>
                    <a:pt x="4274726" y="79418"/>
                  </a:lnTo>
                  <a:cubicBezTo>
                    <a:pt x="4231027" y="79418"/>
                    <a:pt x="4195308" y="44079"/>
                    <a:pt x="419530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sq">
              <a:solidFill>
                <a:srgbClr val="5E484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38100" y="-9525"/>
              <a:ext cx="4198526" cy="2138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flipH="1" flipV="1">
            <a:off x="16064876" y="-1188615"/>
            <a:ext cx="4446248" cy="4114800"/>
          </a:xfrm>
          <a:custGeom>
            <a:avLst/>
            <a:gdLst/>
            <a:ahLst/>
            <a:cxnLst/>
            <a:rect l="l" t="t" r="r" b="b"/>
            <a:pathLst>
              <a:path w="4446248" h="4114800">
                <a:moveTo>
                  <a:pt x="4446248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446248" y="0"/>
                </a:lnTo>
                <a:lnTo>
                  <a:pt x="4446248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831477" y="6601504"/>
            <a:ext cx="4193364" cy="4114800"/>
          </a:xfrm>
          <a:custGeom>
            <a:avLst/>
            <a:gdLst/>
            <a:ahLst/>
            <a:cxnLst/>
            <a:rect l="l" t="t" r="r" b="b"/>
            <a:pathLst>
              <a:path w="4193364" h="4114800">
                <a:moveTo>
                  <a:pt x="0" y="0"/>
                </a:moveTo>
                <a:lnTo>
                  <a:pt x="4193364" y="0"/>
                </a:lnTo>
                <a:lnTo>
                  <a:pt x="41933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1067982" y="-1411747"/>
            <a:ext cx="4193364" cy="4114800"/>
          </a:xfrm>
          <a:custGeom>
            <a:avLst/>
            <a:gdLst/>
            <a:ahLst/>
            <a:cxnLst/>
            <a:rect l="l" t="t" r="r" b="b"/>
            <a:pathLst>
              <a:path w="4193364" h="4114800">
                <a:moveTo>
                  <a:pt x="0" y="0"/>
                </a:moveTo>
                <a:lnTo>
                  <a:pt x="4193364" y="0"/>
                </a:lnTo>
                <a:lnTo>
                  <a:pt x="41933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469426" flipH="1">
            <a:off x="174583" y="7734279"/>
            <a:ext cx="2375061" cy="2676811"/>
          </a:xfrm>
          <a:custGeom>
            <a:avLst/>
            <a:gdLst/>
            <a:ahLst/>
            <a:cxnLst/>
            <a:rect l="l" t="t" r="r" b="b"/>
            <a:pathLst>
              <a:path w="2375061" h="2676811">
                <a:moveTo>
                  <a:pt x="2375061" y="0"/>
                </a:moveTo>
                <a:lnTo>
                  <a:pt x="0" y="0"/>
                </a:lnTo>
                <a:lnTo>
                  <a:pt x="0" y="2676810"/>
                </a:lnTo>
                <a:lnTo>
                  <a:pt x="2375061" y="2676810"/>
                </a:lnTo>
                <a:lnTo>
                  <a:pt x="237506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62113" y="1888203"/>
            <a:ext cx="7787983" cy="5840987"/>
          </a:xfrm>
          <a:custGeom>
            <a:avLst/>
            <a:gdLst/>
            <a:ahLst/>
            <a:cxnLst/>
            <a:rect l="l" t="t" r="r" b="b"/>
            <a:pathLst>
              <a:path w="7787983" h="5840987">
                <a:moveTo>
                  <a:pt x="0" y="0"/>
                </a:moveTo>
                <a:lnTo>
                  <a:pt x="7787983" y="0"/>
                </a:lnTo>
                <a:lnTo>
                  <a:pt x="7787983" y="5840987"/>
                </a:lnTo>
                <a:lnTo>
                  <a:pt x="0" y="58409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518430" y="1630217"/>
            <a:ext cx="5546446" cy="6356958"/>
          </a:xfrm>
          <a:custGeom>
            <a:avLst/>
            <a:gdLst/>
            <a:ahLst/>
            <a:cxnLst/>
            <a:rect l="l" t="t" r="r" b="b"/>
            <a:pathLst>
              <a:path w="5546446" h="6356958">
                <a:moveTo>
                  <a:pt x="0" y="0"/>
                </a:moveTo>
                <a:lnTo>
                  <a:pt x="5546446" y="0"/>
                </a:lnTo>
                <a:lnTo>
                  <a:pt x="5546446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84105" y="8110023"/>
            <a:ext cx="9144000" cy="962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39"/>
              </a:lnSpc>
              <a:spcBef>
                <a:spcPct val="0"/>
              </a:spcBef>
            </a:pPr>
            <a:r>
              <a:rPr lang="en-US" sz="5599" spc="279">
                <a:solidFill>
                  <a:srgbClr val="29211B"/>
                </a:solidFill>
                <a:latin typeface="TT Masters"/>
                <a:ea typeface="TT Masters"/>
                <a:cs typeface="TT Masters"/>
                <a:sym typeface="TT Masters"/>
              </a:rPr>
              <a:t>И.И. ПУЩИН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19653" y="8120424"/>
            <a:ext cx="9144000" cy="962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39"/>
              </a:lnSpc>
              <a:spcBef>
                <a:spcPct val="0"/>
              </a:spcBef>
            </a:pPr>
            <a:r>
              <a:rPr lang="en-US" sz="5599" spc="279">
                <a:solidFill>
                  <a:srgbClr val="29211B"/>
                </a:solidFill>
                <a:latin typeface="TT Masters"/>
                <a:ea typeface="TT Masters"/>
                <a:cs typeface="TT Masters"/>
                <a:sym typeface="TT Masters"/>
              </a:rPr>
              <a:t>А.А. ДЕЛЬВИГ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0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4195308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2088049"/>
                  </a:lnTo>
                  <a:cubicBezTo>
                    <a:pt x="43699" y="2088049"/>
                    <a:pt x="79418" y="2123387"/>
                    <a:pt x="79418" y="2167467"/>
                  </a:cubicBezTo>
                  <a:lnTo>
                    <a:pt x="4195308" y="2167467"/>
                  </a:lnTo>
                  <a:cubicBezTo>
                    <a:pt x="4195308" y="2123767"/>
                    <a:pt x="4230647" y="2088049"/>
                    <a:pt x="4274726" y="2088049"/>
                  </a:cubicBezTo>
                  <a:lnTo>
                    <a:pt x="4274726" y="79418"/>
                  </a:lnTo>
                  <a:cubicBezTo>
                    <a:pt x="4231027" y="79418"/>
                    <a:pt x="4195308" y="44079"/>
                    <a:pt x="419530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sq">
              <a:solidFill>
                <a:srgbClr val="5E484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38100" y="-9525"/>
              <a:ext cx="4198526" cy="2138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flipH="1" flipV="1">
            <a:off x="16064876" y="-1188615"/>
            <a:ext cx="4446248" cy="4114800"/>
          </a:xfrm>
          <a:custGeom>
            <a:avLst/>
            <a:gdLst/>
            <a:ahLst/>
            <a:cxnLst/>
            <a:rect l="l" t="t" r="r" b="b"/>
            <a:pathLst>
              <a:path w="4446248" h="4114800">
                <a:moveTo>
                  <a:pt x="4446248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446248" y="0"/>
                </a:lnTo>
                <a:lnTo>
                  <a:pt x="4446248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831477" y="6601504"/>
            <a:ext cx="4193364" cy="4114800"/>
          </a:xfrm>
          <a:custGeom>
            <a:avLst/>
            <a:gdLst/>
            <a:ahLst/>
            <a:cxnLst/>
            <a:rect l="l" t="t" r="r" b="b"/>
            <a:pathLst>
              <a:path w="4193364" h="4114800">
                <a:moveTo>
                  <a:pt x="0" y="0"/>
                </a:moveTo>
                <a:lnTo>
                  <a:pt x="4193364" y="0"/>
                </a:lnTo>
                <a:lnTo>
                  <a:pt x="41933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1067982" y="-1411747"/>
            <a:ext cx="4193364" cy="4114800"/>
          </a:xfrm>
          <a:custGeom>
            <a:avLst/>
            <a:gdLst/>
            <a:ahLst/>
            <a:cxnLst/>
            <a:rect l="l" t="t" r="r" b="b"/>
            <a:pathLst>
              <a:path w="4193364" h="4114800">
                <a:moveTo>
                  <a:pt x="0" y="0"/>
                </a:moveTo>
                <a:lnTo>
                  <a:pt x="4193364" y="0"/>
                </a:lnTo>
                <a:lnTo>
                  <a:pt x="41933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469426" flipH="1">
            <a:off x="174583" y="7734279"/>
            <a:ext cx="2375061" cy="2676811"/>
          </a:xfrm>
          <a:custGeom>
            <a:avLst/>
            <a:gdLst/>
            <a:ahLst/>
            <a:cxnLst/>
            <a:rect l="l" t="t" r="r" b="b"/>
            <a:pathLst>
              <a:path w="2375061" h="2676811">
                <a:moveTo>
                  <a:pt x="2375061" y="0"/>
                </a:moveTo>
                <a:lnTo>
                  <a:pt x="0" y="0"/>
                </a:lnTo>
                <a:lnTo>
                  <a:pt x="0" y="2676810"/>
                </a:lnTo>
                <a:lnTo>
                  <a:pt x="2375061" y="2676810"/>
                </a:lnTo>
                <a:lnTo>
                  <a:pt x="237506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724226" y="1501410"/>
            <a:ext cx="4545225" cy="6356958"/>
          </a:xfrm>
          <a:custGeom>
            <a:avLst/>
            <a:gdLst/>
            <a:ahLst/>
            <a:cxnLst/>
            <a:rect l="l" t="t" r="r" b="b"/>
            <a:pathLst>
              <a:path w="4545225" h="6356958">
                <a:moveTo>
                  <a:pt x="0" y="0"/>
                </a:moveTo>
                <a:lnTo>
                  <a:pt x="4545226" y="0"/>
                </a:lnTo>
                <a:lnTo>
                  <a:pt x="4545226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698233" y="1501410"/>
            <a:ext cx="5133244" cy="6356958"/>
          </a:xfrm>
          <a:custGeom>
            <a:avLst/>
            <a:gdLst/>
            <a:ahLst/>
            <a:cxnLst/>
            <a:rect l="l" t="t" r="r" b="b"/>
            <a:pathLst>
              <a:path w="5133244" h="6356958">
                <a:moveTo>
                  <a:pt x="0" y="0"/>
                </a:moveTo>
                <a:lnTo>
                  <a:pt x="5133244" y="0"/>
                </a:lnTo>
                <a:lnTo>
                  <a:pt x="5133244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84105" y="8110023"/>
            <a:ext cx="9144000" cy="962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39"/>
              </a:lnSpc>
              <a:spcBef>
                <a:spcPct val="0"/>
              </a:spcBef>
            </a:pPr>
            <a:r>
              <a:rPr lang="en-US" sz="5599" spc="279">
                <a:solidFill>
                  <a:srgbClr val="29211B"/>
                </a:solidFill>
                <a:latin typeface="TT Masters"/>
                <a:ea typeface="TT Masters"/>
                <a:cs typeface="TT Masters"/>
                <a:sym typeface="TT Masters"/>
              </a:rPr>
              <a:t>В.К. КЮХЕЛЬБЕКЕР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19653" y="8120424"/>
            <a:ext cx="9144000" cy="962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39"/>
              </a:lnSpc>
              <a:spcBef>
                <a:spcPct val="0"/>
              </a:spcBef>
            </a:pPr>
            <a:r>
              <a:rPr lang="en-US" sz="5599" spc="279">
                <a:solidFill>
                  <a:srgbClr val="29211B"/>
                </a:solidFill>
                <a:latin typeface="TT Masters"/>
                <a:ea typeface="TT Masters"/>
                <a:cs typeface="TT Masters"/>
                <a:sym typeface="TT Masters"/>
              </a:rPr>
              <a:t>П.А. ВЯЗЕМСКИЙ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0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2118" y="442402"/>
            <a:ext cx="7356946" cy="3577638"/>
          </a:xfrm>
          <a:custGeom>
            <a:avLst/>
            <a:gdLst/>
            <a:ahLst/>
            <a:cxnLst/>
            <a:rect l="l" t="t" r="r" b="b"/>
            <a:pathLst>
              <a:path w="7356946" h="3577638">
                <a:moveTo>
                  <a:pt x="0" y="0"/>
                </a:moveTo>
                <a:lnTo>
                  <a:pt x="7356946" y="0"/>
                </a:lnTo>
                <a:lnTo>
                  <a:pt x="7356946" y="3577638"/>
                </a:lnTo>
                <a:lnTo>
                  <a:pt x="0" y="3577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50497" y="1021035"/>
            <a:ext cx="5100189" cy="2592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94"/>
              </a:lnSpc>
            </a:pPr>
            <a:r>
              <a:rPr lang="en-US" sz="6299" spc="314">
                <a:solidFill>
                  <a:srgbClr val="29211B"/>
                </a:solidFill>
                <a:latin typeface="Adlery Swash"/>
                <a:ea typeface="Adlery Swash"/>
                <a:cs typeface="Adlery Swash"/>
                <a:sym typeface="Adlery Swash"/>
              </a:rPr>
              <a:t>19  ОКТЯБРЯ 1825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78969" y="692368"/>
            <a:ext cx="883924" cy="5537952"/>
            <a:chOff x="0" y="0"/>
            <a:chExt cx="232803" cy="145855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2803" cy="1458555"/>
            </a:xfrm>
            <a:custGeom>
              <a:avLst/>
              <a:gdLst/>
              <a:ahLst/>
              <a:cxnLst/>
              <a:rect l="l" t="t" r="r" b="b"/>
              <a:pathLst>
                <a:path w="232803" h="1458555">
                  <a:moveTo>
                    <a:pt x="0" y="0"/>
                  </a:moveTo>
                  <a:lnTo>
                    <a:pt x="232803" y="0"/>
                  </a:lnTo>
                  <a:lnTo>
                    <a:pt x="232803" y="1458555"/>
                  </a:lnTo>
                  <a:lnTo>
                    <a:pt x="0" y="1458555"/>
                  </a:lnTo>
                  <a:close/>
                </a:path>
              </a:pathLst>
            </a:custGeom>
            <a:solidFill>
              <a:srgbClr val="F9E0BB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32803" cy="1506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631369" y="844768"/>
            <a:ext cx="883924" cy="5537952"/>
            <a:chOff x="0" y="0"/>
            <a:chExt cx="232803" cy="145855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2803" cy="1458555"/>
            </a:xfrm>
            <a:custGeom>
              <a:avLst/>
              <a:gdLst/>
              <a:ahLst/>
              <a:cxnLst/>
              <a:rect l="l" t="t" r="r" b="b"/>
              <a:pathLst>
                <a:path w="232803" h="1458555">
                  <a:moveTo>
                    <a:pt x="0" y="0"/>
                  </a:moveTo>
                  <a:lnTo>
                    <a:pt x="232803" y="0"/>
                  </a:lnTo>
                  <a:lnTo>
                    <a:pt x="232803" y="1458555"/>
                  </a:lnTo>
                  <a:lnTo>
                    <a:pt x="0" y="1458555"/>
                  </a:lnTo>
                  <a:close/>
                </a:path>
              </a:pathLst>
            </a:custGeom>
            <a:solidFill>
              <a:srgbClr val="F9E0BB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232803" cy="1506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-5400000">
            <a:off x="14356257" y="2505432"/>
            <a:ext cx="883924" cy="7449776"/>
            <a:chOff x="0" y="0"/>
            <a:chExt cx="232803" cy="196208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2803" cy="1962081"/>
            </a:xfrm>
            <a:custGeom>
              <a:avLst/>
              <a:gdLst/>
              <a:ahLst/>
              <a:cxnLst/>
              <a:rect l="l" t="t" r="r" b="b"/>
              <a:pathLst>
                <a:path w="232803" h="1962081">
                  <a:moveTo>
                    <a:pt x="0" y="0"/>
                  </a:moveTo>
                  <a:lnTo>
                    <a:pt x="232803" y="0"/>
                  </a:lnTo>
                  <a:lnTo>
                    <a:pt x="232803" y="1962081"/>
                  </a:lnTo>
                  <a:lnTo>
                    <a:pt x="0" y="1962081"/>
                  </a:lnTo>
                  <a:close/>
                </a:path>
              </a:pathLst>
            </a:custGeom>
            <a:solidFill>
              <a:srgbClr val="F9E0BB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32803" cy="20097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222118" y="6172200"/>
            <a:ext cx="4193364" cy="4114800"/>
          </a:xfrm>
          <a:custGeom>
            <a:avLst/>
            <a:gdLst/>
            <a:ahLst/>
            <a:cxnLst/>
            <a:rect l="l" t="t" r="r" b="b"/>
            <a:pathLst>
              <a:path w="4193364" h="4114800">
                <a:moveTo>
                  <a:pt x="0" y="0"/>
                </a:moveTo>
                <a:lnTo>
                  <a:pt x="4193365" y="0"/>
                </a:lnTo>
                <a:lnTo>
                  <a:pt x="41933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5469426" flipH="1">
            <a:off x="895796" y="7500852"/>
            <a:ext cx="2160161" cy="2434608"/>
          </a:xfrm>
          <a:custGeom>
            <a:avLst/>
            <a:gdLst/>
            <a:ahLst/>
            <a:cxnLst/>
            <a:rect l="l" t="t" r="r" b="b"/>
            <a:pathLst>
              <a:path w="2160161" h="2434608">
                <a:moveTo>
                  <a:pt x="2160161" y="0"/>
                </a:moveTo>
                <a:lnTo>
                  <a:pt x="0" y="0"/>
                </a:lnTo>
                <a:lnTo>
                  <a:pt x="0" y="2434608"/>
                </a:lnTo>
                <a:lnTo>
                  <a:pt x="2160161" y="2434608"/>
                </a:lnTo>
                <a:lnTo>
                  <a:pt x="216016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4415483" y="647700"/>
            <a:ext cx="16912149" cy="8749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54"/>
              </a:lnSpc>
            </a:pPr>
            <a:r>
              <a:rPr lang="en-US" sz="4229">
                <a:solidFill>
                  <a:srgbClr val="29211B"/>
                </a:solidFill>
                <a:latin typeface="Another Shabby"/>
                <a:ea typeface="Another Shabby"/>
                <a:cs typeface="Another Shabby"/>
                <a:sym typeface="Another Shabby"/>
              </a:rPr>
              <a:t>Друзья мои, прекрасен наш союз! </a:t>
            </a:r>
          </a:p>
          <a:p>
            <a:pPr algn="ctr">
              <a:lnSpc>
                <a:spcPts val="8754"/>
              </a:lnSpc>
            </a:pPr>
            <a:r>
              <a:rPr lang="en-US" sz="4229">
                <a:solidFill>
                  <a:srgbClr val="29211B"/>
                </a:solidFill>
                <a:latin typeface="Another Shabby"/>
                <a:ea typeface="Another Shabby"/>
                <a:cs typeface="Another Shabby"/>
                <a:sym typeface="Another Shabby"/>
              </a:rPr>
              <a:t>Он, как душа, неразделим и вечен — </a:t>
            </a:r>
          </a:p>
          <a:p>
            <a:pPr algn="ctr">
              <a:lnSpc>
                <a:spcPts val="8754"/>
              </a:lnSpc>
            </a:pPr>
            <a:r>
              <a:rPr lang="en-US" sz="4229">
                <a:solidFill>
                  <a:srgbClr val="29211B"/>
                </a:solidFill>
                <a:latin typeface="Another Shabby"/>
                <a:ea typeface="Another Shabby"/>
                <a:cs typeface="Another Shabby"/>
                <a:sym typeface="Another Shabby"/>
              </a:rPr>
              <a:t>Неколебим, свободен и беспечен, </a:t>
            </a:r>
          </a:p>
          <a:p>
            <a:pPr algn="ctr">
              <a:lnSpc>
                <a:spcPts val="8754"/>
              </a:lnSpc>
            </a:pPr>
            <a:r>
              <a:rPr lang="en-US" sz="4229">
                <a:solidFill>
                  <a:srgbClr val="29211B"/>
                </a:solidFill>
                <a:latin typeface="Another Shabby"/>
                <a:ea typeface="Another Shabby"/>
                <a:cs typeface="Another Shabby"/>
                <a:sym typeface="Another Shabby"/>
              </a:rPr>
              <a:t>Срастался он под сенью дружных муз. </a:t>
            </a:r>
          </a:p>
          <a:p>
            <a:pPr algn="ctr">
              <a:lnSpc>
                <a:spcPts val="8754"/>
              </a:lnSpc>
            </a:pPr>
            <a:r>
              <a:rPr lang="en-US" sz="4229">
                <a:solidFill>
                  <a:srgbClr val="29211B"/>
                </a:solidFill>
                <a:latin typeface="Another Shabby"/>
                <a:ea typeface="Another Shabby"/>
                <a:cs typeface="Another Shabby"/>
                <a:sym typeface="Another Shabby"/>
              </a:rPr>
              <a:t>Куда бы нас ни бросила судьбина </a:t>
            </a:r>
          </a:p>
          <a:p>
            <a:pPr algn="ctr">
              <a:lnSpc>
                <a:spcPts val="8754"/>
              </a:lnSpc>
            </a:pPr>
            <a:r>
              <a:rPr lang="en-US" sz="4229">
                <a:solidFill>
                  <a:srgbClr val="29211B"/>
                </a:solidFill>
                <a:latin typeface="Another Shabby"/>
                <a:ea typeface="Another Shabby"/>
                <a:cs typeface="Another Shabby"/>
                <a:sym typeface="Another Shabby"/>
              </a:rPr>
              <a:t>И счастие куда б ни повело, </a:t>
            </a:r>
          </a:p>
          <a:p>
            <a:pPr algn="ctr">
              <a:lnSpc>
                <a:spcPts val="8754"/>
              </a:lnSpc>
            </a:pPr>
            <a:r>
              <a:rPr lang="en-US" sz="4229">
                <a:solidFill>
                  <a:srgbClr val="29211B"/>
                </a:solidFill>
                <a:latin typeface="Another Shabby"/>
                <a:ea typeface="Another Shabby"/>
                <a:cs typeface="Another Shabby"/>
                <a:sym typeface="Another Shabby"/>
              </a:rPr>
              <a:t>Всё те же мы: нам целый мир чужбина; </a:t>
            </a:r>
          </a:p>
          <a:p>
            <a:pPr marL="0" lvl="0" indent="0" algn="ctr">
              <a:lnSpc>
                <a:spcPts val="8754"/>
              </a:lnSpc>
              <a:spcBef>
                <a:spcPct val="0"/>
              </a:spcBef>
            </a:pPr>
            <a:r>
              <a:rPr lang="en-US" sz="4229">
                <a:solidFill>
                  <a:srgbClr val="29211B"/>
                </a:solidFill>
                <a:latin typeface="Another Shabby"/>
                <a:ea typeface="Another Shabby"/>
                <a:cs typeface="Another Shabby"/>
                <a:sym typeface="Another Shabby"/>
              </a:rPr>
              <a:t>Отечество нам Царское Село.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</Words>
  <Application>Microsoft Office PowerPoint</Application>
  <PresentationFormat>Произвольный</PresentationFormat>
  <Paragraphs>29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Adlery Swash</vt:lpstr>
      <vt:lpstr>TT Masters</vt:lpstr>
      <vt:lpstr>Dekko</vt:lpstr>
      <vt:lpstr>Intro</vt:lpstr>
      <vt:lpstr>Arial</vt:lpstr>
      <vt:lpstr>Tex Gyre Adventor Bold</vt:lpstr>
      <vt:lpstr>Another Shabby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А.С. Пушкин</dc:title>
  <dc:creator>Екатерина</dc:creator>
  <cp:lastModifiedBy>Екатерина</cp:lastModifiedBy>
  <cp:revision>2</cp:revision>
  <dcterms:created xsi:type="dcterms:W3CDTF">2006-08-16T00:00:00Z</dcterms:created>
  <dcterms:modified xsi:type="dcterms:W3CDTF">2024-10-27T18:30:57Z</dcterms:modified>
  <dc:identifier>DAGS_opXPHY</dc:identifier>
</cp:coreProperties>
</file>