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BDCFDAA-2972-4B32-95DC-C260E2112BA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5D80296-33DD-4890-BD84-C457886F56C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1D2E06-CAE5-4199-8398-D989CB8BADF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F1A51FE-7586-45CA-BAA8-C26AF3881A3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EBDF1E7-9756-4534-A9C1-9B14F67449E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CF4EFD5-A41C-43ED-8DF6-8930A90EAB9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2D42E7-961F-477D-8230-A7B375C993C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2239039-2B78-4468-8D40-D87FBCABA1E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1762B29-A036-4CB0-B57D-D9CCEAE748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9636E7D-33DE-4E76-9590-7EFE63A6FDA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3FE9A11-366C-4B46-8B66-75991FD05D6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F1DD774-6AB3-4963-BF19-50981273555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E70ECCB-B579-4F21-90E1-1B0B627111D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AC2B59F-6F74-4F34-B576-2B837A1049D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4F7DF9C-9C21-45FF-AD50-7819FB40A8F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9089B5B-AFF9-41CA-9AF4-1B13FF1F1B7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06C47DA-9A1E-4795-BAE3-C878BF37E29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CCB5FE7-B460-4ABC-9583-6CE60B233D2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3FD94E1-1AF7-44A7-BD88-8B506FECDC3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67AD97D-7AD4-4F84-9A1D-0AE9EEA9F4F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B25ED9E-1E88-430D-BC2F-A93DFD8A553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602F7D5-C069-4918-97A0-CC5040DD66E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C05AE73-6ED7-42B6-B103-BED97F46337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A217948-0DF7-4FDD-8118-50E01455A8B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737B9E80-7AD8-492F-8A2B-9DF827C45AC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325C217-6C08-4AC4-A41C-D69ED9621CC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1F6BD48-7D94-481B-9649-077F6F6BBF2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113C3AC-FCF6-4B84-AD3C-98E10A80F63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0CCDFF4-0A72-46C3-BF1B-046CD4A427D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534D539-7583-4D41-B7F7-59AB0511A7F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AD7ED10-0EE1-4714-BDA7-AE03323B333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A3AA233-844A-4F6A-8A8E-83C8AD5E693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4F1D128-73E4-45B4-8968-FB34590540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8FA4D8B-019D-428D-8DA6-0A0C40708C2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CB1D1A12-FEB5-4F7F-A7E9-2CA4B525626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8AE574F0-9B79-44ED-9616-B2E09B18851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EAF8BF2-FD5B-4C20-A25B-9D36689601C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68A511B1-C187-4E94-BA87-65487A1360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1BED2BB-9F76-493C-A1CD-2AE3159E4F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31BC7D8-AD41-446A-BEB8-D93394C7D4B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4C7A357-5391-43DE-B3CC-A68ED5DBFBB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7C2E81D-F933-4140-897A-C01E46FA4F8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79DB6536-FACB-4F73-9EE2-F54656CA9DE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7B7A8C0-ACD5-49F1-9973-F3835BD7CDD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CCCC359-3F7D-4A34-B1FD-2ACCF8027DF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0C29B47-47D2-4A53-A100-BC895B17E07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D0FC5D8-164C-4F20-85B1-303D5369573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5ED0DD4D-F8D0-4CB6-9F7B-23F8879855E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C3454F2-10B3-4910-A3E3-DAD23430889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13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CF7A83F-29D1-4F37-84B2-F443916981E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 idx="7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 idx="8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E47D6A7-02A1-474B-B120-47155FC0997F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dt" idx="9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ftr" idx="10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ldNum" idx="11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FAC852D-56B4-48EA-9599-CC4057DA33B9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 idx="12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5" name="Рисунок 82" descr=""/>
          <p:cNvPicPr/>
          <p:nvPr/>
        </p:nvPicPr>
        <p:blipFill>
          <a:blip r:embed="rId1"/>
          <a:stretch/>
        </p:blipFill>
        <p:spPr>
          <a:xfrm>
            <a:off x="457200" y="1600200"/>
            <a:ext cx="8228520" cy="4524840"/>
          </a:xfrm>
          <a:prstGeom prst="rect">
            <a:avLst/>
          </a:prstGeom>
          <a:ln w="0">
            <a:noFill/>
          </a:ln>
        </p:spPr>
      </p:pic>
      <p:pic>
        <p:nvPicPr>
          <p:cNvPr id="166" name="Рисунок 83" descr=""/>
          <p:cNvPicPr/>
          <p:nvPr/>
        </p:nvPicPr>
        <p:blipFill>
          <a:blip r:embed="rId2"/>
          <a:stretch/>
        </p:blipFill>
        <p:spPr>
          <a:xfrm>
            <a:off x="37080" y="360000"/>
            <a:ext cx="8962200" cy="593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                          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8" name="Рисунок 1" descr=""/>
          <p:cNvPicPr/>
          <p:nvPr/>
        </p:nvPicPr>
        <p:blipFill>
          <a:blip r:embed="rId1"/>
          <a:stretch/>
        </p:blipFill>
        <p:spPr>
          <a:xfrm>
            <a:off x="24120" y="180000"/>
            <a:ext cx="8975160" cy="629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9143280" cy="683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Тема урока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2" name="" descr=""/>
          <p:cNvPicPr/>
          <p:nvPr/>
        </p:nvPicPr>
        <p:blipFill>
          <a:blip r:embed="rId1"/>
          <a:stretch/>
        </p:blipFill>
        <p:spPr>
          <a:xfrm>
            <a:off x="360" y="0"/>
            <a:ext cx="9143280" cy="683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                          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4" name="Рисунок 85" descr=""/>
          <p:cNvPicPr/>
          <p:nvPr/>
        </p:nvPicPr>
        <p:blipFill>
          <a:blip r:embed="rId1"/>
          <a:stretch/>
        </p:blipFill>
        <p:spPr>
          <a:xfrm>
            <a:off x="24120" y="180000"/>
            <a:ext cx="8975160" cy="629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720000" y="720000"/>
            <a:ext cx="7771320" cy="105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4400" spc="-1" strike="noStrike">
                <a:solidFill>
                  <a:schemeClr val="dk1"/>
                </a:solidFill>
                <a:latin typeface="Times New Roman"/>
                <a:ea typeface="Microsoft YaHei"/>
              </a:rPr>
              <a:t>What is the difference between the names of the continents and oceans?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399720" cy="1751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        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77" name="Таблица 88"/>
          <p:cNvGraphicFramePr/>
          <p:nvPr/>
        </p:nvGraphicFramePr>
        <p:xfrm>
          <a:off x="1276560" y="2470680"/>
          <a:ext cx="6839280" cy="3707640"/>
        </p:xfrm>
        <a:graphic>
          <a:graphicData uri="http://schemas.openxmlformats.org/drawingml/2006/table">
            <a:tbl>
              <a:tblPr/>
              <a:tblGrid>
                <a:gridCol w="3352680"/>
                <a:gridCol w="3486960"/>
              </a:tblGrid>
              <a:tr h="3240000">
                <a:tc>
                  <a:txBody>
                    <a:bodyPr lIns="36000" rIns="36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North America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South America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Africa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Europe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Asia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Australia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Antarctica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36000" rIns="36000" anchor="t">
                      <a:noAutofit/>
                    </a:bodyPr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The Arctic Ocean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The Atlantic Ocean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The Indian Ocean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The Pacific Ocean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The Southern Ocean</a:t>
                      </a:r>
                      <a:endParaRPr b="0" lang="ru-RU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0" y="4320000"/>
            <a:ext cx="179280" cy="89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111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0" name="Рисунок 91" descr=""/>
          <p:cNvPicPr/>
          <p:nvPr/>
        </p:nvPicPr>
        <p:blipFill>
          <a:blip r:embed="rId1"/>
          <a:stretch/>
        </p:blipFill>
        <p:spPr>
          <a:xfrm>
            <a:off x="360" y="0"/>
            <a:ext cx="9142920" cy="685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847960" y="304560"/>
            <a:ext cx="3091320" cy="561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200" spc="-1" strike="noStrike">
                <a:solidFill>
                  <a:schemeClr val="dk1"/>
                </a:solidFill>
                <a:latin typeface="Times New Roman"/>
                <a:ea typeface="Microsoft YaHei"/>
              </a:rPr>
              <a:t> </a:t>
            </a:r>
            <a:r>
              <a:rPr b="1" lang="ru-RU" sz="4000" spc="-1" strike="noStrike">
                <a:solidFill>
                  <a:schemeClr val="dk1"/>
                </a:solidFill>
                <a:latin typeface="Times New Roman"/>
                <a:ea typeface="Microsoft YaHei"/>
              </a:rPr>
              <a:t> </a:t>
            </a:r>
            <a:r>
              <a:rPr b="1" lang="en-US" sz="4000" spc="-1" strike="noStrike">
                <a:solidFill>
                  <a:schemeClr val="dk1"/>
                </a:solidFill>
                <a:latin typeface="Times New Roman"/>
                <a:ea typeface="Microsoft YaHei"/>
              </a:rPr>
              <a:t>Answers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8686440" y="5040000"/>
            <a:ext cx="132840" cy="54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1111" lnSpcReduction="10000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TextBox 94"/>
          <p:cNvSpPr/>
          <p:nvPr/>
        </p:nvSpPr>
        <p:spPr>
          <a:xfrm>
            <a:off x="720000" y="720000"/>
            <a:ext cx="5759640" cy="539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1. </a:t>
            </a:r>
            <a:r>
              <a:rPr b="0" lang="ru-RU" sz="2400" spc="-1" strike="noStrike">
                <a:solidFill>
                  <a:srgbClr val="c9211e"/>
                </a:solidFill>
                <a:latin typeface="Times New Roman"/>
              </a:rPr>
              <a:t>T</a:t>
            </a:r>
            <a:r>
              <a:rPr b="0" lang="en-US" sz="2400" spc="-1" strike="noStrike">
                <a:solidFill>
                  <a:srgbClr val="c9211e"/>
                </a:solidFill>
                <a:latin typeface="Times New Roman"/>
              </a:rPr>
              <a:t>h</a:t>
            </a:r>
            <a:r>
              <a:rPr b="0" lang="ru-RU" sz="2400" spc="-1" strike="noStrike">
                <a:solidFill>
                  <a:srgbClr val="c9211e"/>
                </a:solidFill>
                <a:latin typeface="Times New Roman"/>
              </a:rPr>
              <a:t>e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Atlantic Ocean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2. __ Africa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3. __ North America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4.</a:t>
            </a:r>
            <a:r>
              <a:rPr b="0" lang="ru-RU" sz="2400" spc="-1" strike="noStrike">
                <a:solidFill>
                  <a:srgbClr val="c9211e"/>
                </a:solidFill>
                <a:latin typeface="Times New Roman"/>
              </a:rPr>
              <a:t> T</a:t>
            </a:r>
            <a:r>
              <a:rPr b="0" lang="en-US" sz="2400" spc="-1" strike="noStrike">
                <a:solidFill>
                  <a:srgbClr val="c9211e"/>
                </a:solidFill>
                <a:latin typeface="Times New Roman"/>
              </a:rPr>
              <a:t>he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Pacific Ocean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5. </a:t>
            </a:r>
            <a:r>
              <a:rPr b="0" lang="en-US" sz="2400" spc="-1" strike="noStrike">
                <a:solidFill>
                  <a:srgbClr val="c9211e"/>
                </a:solidFill>
                <a:latin typeface="Times New Roman"/>
              </a:rPr>
              <a:t>The</a:t>
            </a:r>
            <a:r>
              <a:rPr b="1" lang="en-US" sz="2400" spc="-1" strike="noStrike">
                <a:solidFill>
                  <a:srgbClr val="c9211e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Indian Ocean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6. __ Australia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7. __ Europe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8. __ South America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9. </a:t>
            </a:r>
            <a:r>
              <a:rPr b="0" lang="en-US" sz="2400" spc="-1" strike="noStrike">
                <a:solidFill>
                  <a:srgbClr val="c9211e"/>
                </a:solidFill>
                <a:latin typeface="Times New Roman"/>
              </a:rPr>
              <a:t>The</a:t>
            </a:r>
            <a:r>
              <a:rPr b="1" lang="en-US" sz="2400" spc="-1" strike="noStrike">
                <a:solidFill>
                  <a:srgbClr val="c9211e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Arctic Ocean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10. __ Asia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11. __Antarctica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12.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en-US" sz="2400" spc="-1" strike="noStrike">
                <a:solidFill>
                  <a:srgbClr val="c9211e"/>
                </a:solidFill>
                <a:latin typeface="Times New Roman"/>
              </a:rPr>
              <a:t>The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Southern Ocean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"/>
          <p:cNvSpPr/>
          <p:nvPr/>
        </p:nvSpPr>
        <p:spPr>
          <a:xfrm>
            <a:off x="4547160" y="1260000"/>
            <a:ext cx="4452480" cy="20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Критерии оценки: 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c9211e"/>
                </a:solidFill>
                <a:latin typeface="Times New Roman"/>
              </a:rPr>
              <a:t>ошибок нет 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- 5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c9211e"/>
                </a:solidFill>
                <a:latin typeface="Times New Roman"/>
              </a:rPr>
              <a:t>1-2 ошибки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 - 4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c9211e"/>
                </a:solidFill>
                <a:latin typeface="Times New Roman"/>
              </a:rPr>
              <a:t>3-4 ошибок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- 3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c9211e"/>
                </a:solidFill>
                <a:latin typeface="Times New Roman"/>
              </a:rPr>
              <a:t>5 ошибок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- 2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0" y="4320000"/>
            <a:ext cx="179280" cy="89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31111" lnSpcReduction="20000"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7" name="Рисунок 97" descr=""/>
          <p:cNvPicPr/>
          <p:nvPr/>
        </p:nvPicPr>
        <p:blipFill>
          <a:blip r:embed="rId1"/>
          <a:stretch/>
        </p:blipFill>
        <p:spPr>
          <a:xfrm>
            <a:off x="360" y="0"/>
            <a:ext cx="9142920" cy="685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817200" y="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4000" spc="-1" strike="noStrike">
                <a:solidFill>
                  <a:schemeClr val="dk1"/>
                </a:solidFill>
                <a:latin typeface="Times New Roman"/>
                <a:ea typeface="Microsoft YaHei"/>
              </a:rPr>
              <a:t>  </a:t>
            </a:r>
            <a:r>
              <a:rPr b="1" lang="en-US" sz="4000" spc="-1" strike="noStrike">
                <a:solidFill>
                  <a:schemeClr val="dk1"/>
                </a:solidFill>
                <a:latin typeface="Times New Roman"/>
                <a:ea typeface="Microsoft YaHei"/>
              </a:rPr>
              <a:t>Answers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817200" y="1258200"/>
            <a:ext cx="7822080" cy="5041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1) The Atlantic Ocean is… than the Pacific Ocean.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a) larger 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b) smaller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2. The Arctic Ocean is… than the other four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a) larger  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b) smaller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3) If you are going from… to…, you travel across the Pacific Ocean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a) Europe… America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b) Asia… America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4. The Arctic Ocean is in the… and the Indian Ocean is in the…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a) north… south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b) south… north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1"/>
          <a:stretch/>
        </p:blipFill>
        <p:spPr>
          <a:xfrm rot="3000">
            <a:off x="2880" y="-140760"/>
            <a:ext cx="9173880" cy="733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TextBox 103"/>
          <p:cNvSpPr/>
          <p:nvPr/>
        </p:nvSpPr>
        <p:spPr>
          <a:xfrm>
            <a:off x="3060000" y="180000"/>
            <a:ext cx="3419280" cy="121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en-US" sz="4000" spc="-1" strike="noStrike">
                <a:solidFill>
                  <a:schemeClr val="dk1"/>
                </a:solidFill>
                <a:latin typeface="Times New Roman"/>
                <a:ea typeface="Microsoft YaHei"/>
              </a:rPr>
              <a:t>Project work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4" name="" descr=""/>
          <p:cNvPicPr/>
          <p:nvPr/>
        </p:nvPicPr>
        <p:blipFill>
          <a:blip r:embed="rId1"/>
          <a:stretch/>
        </p:blipFill>
        <p:spPr>
          <a:xfrm>
            <a:off x="5040" y="903960"/>
            <a:ext cx="9143280" cy="5395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1620000" y="360720"/>
            <a:ext cx="5400000" cy="89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Answer the questions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32360" y="540000"/>
            <a:ext cx="7667640" cy="57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</a:pPr>
            <a:endParaRPr b="1" lang="ru-RU" sz="14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endParaRPr b="1" lang="ru-RU" sz="14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endParaRPr b="1" lang="ru-RU" sz="14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endParaRPr b="1" lang="ru-RU" sz="14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1" lang="ru-RU" sz="14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1 группа</a:t>
            </a:r>
            <a:endParaRPr b="1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a)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How many continents are there?</a:t>
            </a:r>
            <a:endParaRPr b="1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There are …. continents!</a:t>
            </a:r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b) Where is North America situated?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North America is situated between…. ocean and….. ocean</a:t>
            </a:r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endParaRPr b="1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2 группа</a:t>
            </a:r>
            <a:endParaRPr b="1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a)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How many oceans are there?</a:t>
            </a:r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There are… oceans!</a:t>
            </a:r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b) Where is the Indian Ocean situated?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   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Indian Ocean is situated between… and …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endParaRPr b="0" lang="en-US" sz="1600" spc="-1" strike="noStrike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100000"/>
              </a:lnSpc>
              <a:buNone/>
            </a:pP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100000"/>
              </a:lnSpc>
              <a:buNone/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3 группа</a:t>
            </a:r>
            <a:endParaRPr b="1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4.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Where is Africa situated?</a:t>
            </a:r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Africa is situated b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etween … Ocean and … Ocean</a:t>
            </a:r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5. </a:t>
            </a: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What animals live in Australia?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They are….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6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.</a:t>
            </a:r>
            <a:r>
              <a:rPr b="1" lang="en-US" sz="1600" spc="-1" strike="noStrike">
                <a:solidFill>
                  <a:srgbClr val="000000"/>
                </a:solidFill>
                <a:latin typeface="Times New Roman"/>
              </a:rPr>
              <a:t>What animals live in Antarctica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?</a:t>
            </a:r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    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</a:rPr>
              <a:t>Australia situated b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etween … Ocean and…. Ocean</a:t>
            </a:r>
            <a:endParaRPr b="0" lang="ru-RU" sz="16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867960" y="360000"/>
            <a:ext cx="7951320" cy="1288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4200" spc="-1" strike="noStrike">
                <a:solidFill>
                  <a:schemeClr val="dk1"/>
                </a:solidFill>
                <a:latin typeface="Times New Roman"/>
              </a:rPr>
              <a:t>Complete the sentence</a:t>
            </a:r>
            <a:endParaRPr b="0" lang="ru-RU" sz="4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360000" y="1782720"/>
            <a:ext cx="84085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chemeClr val="dk1"/>
                </a:solidFill>
                <a:latin typeface="Times New Roman"/>
              </a:rPr>
              <a:t>Today we learnt___________________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000" spc="-1" strike="noStrike">
                <a:solidFill>
                  <a:schemeClr val="dk1"/>
                </a:solidFill>
                <a:latin typeface="Times New Roman"/>
              </a:rPr>
              <a:t>Сегодня мы узнали, что____________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968</TotalTime>
  <Application>LibreOffice/7.6.2.1$Windows_X86_64 LibreOffice_project/56f7684011345957bbf33a7ee678afaf4d2ba333</Application>
  <AppVersion>15.0000</AppVersion>
  <Words>267</Words>
  <Paragraphs>65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2023-03-20T20:46:12Z</dcterms:created>
  <dc:creator>Anna</dc:creator>
  <dc:description/>
  <dc:language>ru-RU</dc:language>
  <cp:lastModifiedBy/>
  <dcterms:modified xsi:type="dcterms:W3CDTF">2023-10-02T21:10:15Z</dcterms:modified>
  <cp:revision>81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12</vt:i4>
  </property>
</Properties>
</file>