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2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1.jpeg"/><Relationship Id="rId9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амять с посл. доступом 2"/>
          <p:cNvSpPr/>
          <p:nvPr/>
        </p:nvSpPr>
        <p:spPr>
          <a:xfrm>
            <a:off x="357158" y="285728"/>
            <a:ext cx="8143932" cy="5572164"/>
          </a:xfrm>
          <a:prstGeom prst="flowChartMagneticTap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blipFill>
                <a:blip r:embed="rId2"/>
                <a:tile tx="0" ty="0" sx="100000" sy="100000" flip="none" algn="tl"/>
              </a:blipFill>
            </a:endParaRPr>
          </a:p>
        </p:txBody>
      </p:sp>
      <p:pic>
        <p:nvPicPr>
          <p:cNvPr id="4" name="Рисунок 3" descr="67137-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9124" y="928670"/>
            <a:ext cx="2998682" cy="31432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2143116"/>
            <a:ext cx="51435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  </a:t>
            </a:r>
            <a:r>
              <a:rPr lang="ru-RU" sz="8000" b="1" dirty="0" smtClean="0">
                <a:solidFill>
                  <a:srgbClr val="0070C0"/>
                </a:solidFill>
                <a:latin typeface="Esenin script Two" pitchFamily="66" charset="0"/>
              </a:rPr>
              <a:t>Снегирь  - символ России. </a:t>
            </a:r>
            <a:endParaRPr lang="ru-RU" sz="8000" b="1" dirty="0">
              <a:solidFill>
                <a:srgbClr val="0070C0"/>
              </a:solidFill>
              <a:latin typeface="Esenin script Two" pitchFamily="66" charset="0"/>
            </a:endParaRPr>
          </a:p>
        </p:txBody>
      </p:sp>
      <p:pic>
        <p:nvPicPr>
          <p:cNvPr id="6" name="Рисунок 2"/>
          <p:cNvPicPr/>
          <p:nvPr/>
        </p:nvPicPr>
        <p:blipFill>
          <a:blip r:embed="rId4"/>
          <a:stretch/>
        </p:blipFill>
        <p:spPr>
          <a:xfrm>
            <a:off x="0" y="0"/>
            <a:ext cx="8798760" cy="64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714348" y="285728"/>
            <a:ext cx="7786742" cy="5572164"/>
          </a:xfrm>
          <a:prstGeom prst="cloudCallout">
            <a:avLst>
              <a:gd name="adj1" fmla="val -30803"/>
              <a:gd name="adj2" fmla="val 62703"/>
            </a:avLst>
          </a:prstGeom>
          <a:solidFill>
            <a:schemeClr val="bg1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b53356a772c3046f7dbcfd0cdeaa8002--learn-to-draw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18" t="2687" r="5417" b="14953"/>
          <a:stretch>
            <a:fillRect/>
          </a:stretch>
        </p:blipFill>
        <p:spPr>
          <a:xfrm rot="20779323">
            <a:off x="3111592" y="923698"/>
            <a:ext cx="3897061" cy="261659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15074" y="714356"/>
            <a:ext cx="57150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21125579">
            <a:off x="2143108" y="3500438"/>
            <a:ext cx="45005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 Покормите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 снегирей </a:t>
            </a:r>
            <a:endParaRPr lang="ru-RU" sz="54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  <p:pic>
        <p:nvPicPr>
          <p:cNvPr id="7" name="Рисунок 6" descr="photo_2023-12-17_23-10-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1285860"/>
            <a:ext cx="956891" cy="1071546"/>
          </a:xfrm>
          <a:prstGeom prst="rect">
            <a:avLst/>
          </a:prstGeom>
        </p:spPr>
      </p:pic>
      <p:pic>
        <p:nvPicPr>
          <p:cNvPr id="8" name="Рисунок 7" descr="photo_2023-12-17_23-10-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58082" y="2714620"/>
            <a:ext cx="956891" cy="1071546"/>
          </a:xfrm>
          <a:prstGeom prst="rect">
            <a:avLst/>
          </a:prstGeom>
        </p:spPr>
      </p:pic>
      <p:pic>
        <p:nvPicPr>
          <p:cNvPr id="9" name="Рисунок 8" descr="photo_2023-12-17_23-10-2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3643314"/>
            <a:ext cx="956891" cy="1071546"/>
          </a:xfrm>
          <a:prstGeom prst="rect">
            <a:avLst/>
          </a:prstGeom>
        </p:spPr>
      </p:pic>
      <p:pic>
        <p:nvPicPr>
          <p:cNvPr id="10" name="Рисунок 9" descr="photo_2023-12-17_23-10-27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388" y="4500570"/>
            <a:ext cx="456825" cy="511562"/>
          </a:xfrm>
          <a:prstGeom prst="rect">
            <a:avLst/>
          </a:prstGeom>
        </p:spPr>
      </p:pic>
      <p:pic>
        <p:nvPicPr>
          <p:cNvPr id="11" name="Рисунок 10" descr="photo_2023-12-17_23-10-27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4546" y="2786058"/>
            <a:ext cx="318949" cy="357166"/>
          </a:xfrm>
          <a:prstGeom prst="rect">
            <a:avLst/>
          </a:prstGeom>
        </p:spPr>
      </p:pic>
      <p:pic>
        <p:nvPicPr>
          <p:cNvPr id="12" name="Рисунок 11" descr="photo_2023-12-17_23-10-27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714356"/>
            <a:ext cx="456825" cy="511562"/>
          </a:xfrm>
          <a:prstGeom prst="rect">
            <a:avLst/>
          </a:prstGeom>
        </p:spPr>
      </p:pic>
      <p:pic>
        <p:nvPicPr>
          <p:cNvPr id="13" name="Рисунок 2"/>
          <p:cNvPicPr/>
          <p:nvPr/>
        </p:nvPicPr>
        <p:blipFill>
          <a:blip r:embed="rId6"/>
          <a:stretch/>
        </p:blipFill>
        <p:spPr>
          <a:xfrm>
            <a:off x="0" y="0"/>
            <a:ext cx="8798760" cy="64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714348" y="142852"/>
            <a:ext cx="7286676" cy="5786478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  <a:prstDash val="sysDot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 descr="127438005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786" y="571480"/>
            <a:ext cx="3233742" cy="3233742"/>
          </a:xfrm>
          <a:prstGeom prst="rect">
            <a:avLst/>
          </a:prstGeom>
        </p:spPr>
      </p:pic>
      <p:pic>
        <p:nvPicPr>
          <p:cNvPr id="4" name="Рисунок 3" descr="photo_2023-12-17_23-10-2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4810" y="1500174"/>
            <a:ext cx="456825" cy="511562"/>
          </a:xfrm>
          <a:prstGeom prst="rect">
            <a:avLst/>
          </a:prstGeom>
        </p:spPr>
      </p:pic>
      <p:pic>
        <p:nvPicPr>
          <p:cNvPr id="5" name="Рисунок 4" descr="photo_2023-12-17_23-10-2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714356"/>
            <a:ext cx="456825" cy="511562"/>
          </a:xfrm>
          <a:prstGeom prst="rect">
            <a:avLst/>
          </a:prstGeom>
        </p:spPr>
      </p:pic>
      <p:pic>
        <p:nvPicPr>
          <p:cNvPr id="6" name="Рисунок 5" descr="photo_2023-12-17_23-10-2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100" y="3429000"/>
            <a:ext cx="456825" cy="511562"/>
          </a:xfrm>
          <a:prstGeom prst="rect">
            <a:avLst/>
          </a:prstGeom>
        </p:spPr>
      </p:pic>
      <p:pic>
        <p:nvPicPr>
          <p:cNvPr id="7" name="Рисунок 6" descr="photo_2023-12-17_23-10-2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7686" y="428604"/>
            <a:ext cx="456825" cy="5115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20345376">
            <a:off x="2295722" y="2444298"/>
            <a:ext cx="586988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002060"/>
                </a:solidFill>
                <a:latin typeface="Elowen" pitchFamily="2" charset="0"/>
              </a:rPr>
              <a:t>Снегирь  - символ русской зимы. </a:t>
            </a:r>
            <a:endParaRPr lang="ru-RU" sz="6600" dirty="0">
              <a:solidFill>
                <a:srgbClr val="002060"/>
              </a:solidFill>
              <a:latin typeface="Elowen" pitchFamily="2" charset="0"/>
            </a:endParaRPr>
          </a:p>
        </p:txBody>
      </p:sp>
      <p:pic>
        <p:nvPicPr>
          <p:cNvPr id="9" name="Рисунок 2"/>
          <p:cNvPicPr/>
          <p:nvPr/>
        </p:nvPicPr>
        <p:blipFill>
          <a:blip r:embed="rId4"/>
          <a:stretch/>
        </p:blipFill>
        <p:spPr>
          <a:xfrm>
            <a:off x="0" y="0"/>
            <a:ext cx="8798760" cy="64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714348" y="285728"/>
            <a:ext cx="7786742" cy="5572164"/>
          </a:xfrm>
          <a:prstGeom prst="cloudCallout">
            <a:avLst>
              <a:gd name="adj1" fmla="val -30803"/>
              <a:gd name="adj2" fmla="val 62703"/>
            </a:avLst>
          </a:prstGeom>
          <a:solidFill>
            <a:schemeClr val="bg1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15074" y="714356"/>
            <a:ext cx="57150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photo_2023-12-17_23-10-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3372" y="1000108"/>
            <a:ext cx="528263" cy="591560"/>
          </a:xfrm>
          <a:prstGeom prst="rect">
            <a:avLst/>
          </a:prstGeom>
        </p:spPr>
      </p:pic>
      <p:pic>
        <p:nvPicPr>
          <p:cNvPr id="8" name="Рисунок 7" descr="photo_2023-12-17_23-10-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72396" y="3071810"/>
            <a:ext cx="574126" cy="642918"/>
          </a:xfrm>
          <a:prstGeom prst="rect">
            <a:avLst/>
          </a:prstGeom>
        </p:spPr>
      </p:pic>
      <p:pic>
        <p:nvPicPr>
          <p:cNvPr id="9" name="Рисунок 8" descr="photo_2023-12-17_23-10-27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8794" y="1214422"/>
            <a:ext cx="742577" cy="831553"/>
          </a:xfrm>
          <a:prstGeom prst="rect">
            <a:avLst/>
          </a:prstGeom>
        </p:spPr>
      </p:pic>
      <p:pic>
        <p:nvPicPr>
          <p:cNvPr id="10" name="Рисунок 9" descr="photo_2023-12-17_23-10-27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388" y="4500570"/>
            <a:ext cx="456825" cy="511562"/>
          </a:xfrm>
          <a:prstGeom prst="rect">
            <a:avLst/>
          </a:prstGeom>
        </p:spPr>
      </p:pic>
      <p:pic>
        <p:nvPicPr>
          <p:cNvPr id="11" name="Рисунок 10" descr="photo_2023-12-17_23-10-27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4000504"/>
            <a:ext cx="318949" cy="357166"/>
          </a:xfrm>
          <a:prstGeom prst="rect">
            <a:avLst/>
          </a:prstGeom>
        </p:spPr>
      </p:pic>
      <p:pic>
        <p:nvPicPr>
          <p:cNvPr id="12" name="Рисунок 11" descr="photo_2023-12-17_23-10-27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500042"/>
            <a:ext cx="599701" cy="671557"/>
          </a:xfrm>
          <a:prstGeom prst="rect">
            <a:avLst/>
          </a:prstGeom>
        </p:spPr>
      </p:pic>
      <p:pic>
        <p:nvPicPr>
          <p:cNvPr id="13" name="Рисунок 12" descr="f9f1d22263609ea0db9343d8e90820c8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85" r="5262"/>
          <a:stretch>
            <a:fillRect/>
          </a:stretch>
        </p:blipFill>
        <p:spPr>
          <a:xfrm rot="291369" flipH="1">
            <a:off x="4697778" y="759184"/>
            <a:ext cx="2878006" cy="3093583"/>
          </a:xfrm>
          <a:prstGeom prst="rect">
            <a:avLst/>
          </a:prstGeom>
        </p:spPr>
      </p:pic>
      <p:pic>
        <p:nvPicPr>
          <p:cNvPr id="14" name="Рисунок 13" descr="photo_2023-12-17_23-10-27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4810" y="4429132"/>
            <a:ext cx="742577" cy="8315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9634186">
            <a:off x="1313498" y="1536544"/>
            <a:ext cx="48545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У снегиря грудка ярче чем заря</a:t>
            </a:r>
            <a:r>
              <a:rPr lang="ru-RU" sz="5400" dirty="0" smtClean="0"/>
              <a:t>…  </a:t>
            </a:r>
            <a:endParaRPr lang="ru-RU" sz="5400" dirty="0"/>
          </a:p>
        </p:txBody>
      </p:sp>
      <p:pic>
        <p:nvPicPr>
          <p:cNvPr id="16" name="Рисунок 2"/>
          <p:cNvPicPr/>
          <p:nvPr/>
        </p:nvPicPr>
        <p:blipFill>
          <a:blip r:embed="rId9"/>
          <a:stretch/>
        </p:blipFill>
        <p:spPr>
          <a:xfrm>
            <a:off x="0" y="0"/>
            <a:ext cx="8798760" cy="64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KFeK7FIBJqQ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955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3"/>
          <a:stretch/>
        </p:blipFill>
        <p:spPr>
          <a:xfrm>
            <a:off x="0" y="0"/>
            <a:ext cx="8798760" cy="64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a65f65eee84c83ed1bd55c9c4864a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0"/>
            <a:ext cx="4714884" cy="471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643274" y="3903345"/>
            <a:ext cx="550072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  <a:cs typeface="DilleniaUPC" pitchFamily="18" charset="-34"/>
              </a:rPr>
              <a:t>Откуда произошло слово «снегирь».</a:t>
            </a:r>
            <a:endParaRPr lang="ru-RU" sz="2800" dirty="0" smtClean="0">
              <a:latin typeface="Monotype Corsiva" pitchFamily="66" charset="0"/>
              <a:cs typeface="DilleniaUPC" pitchFamily="18" charset="-34"/>
            </a:endParaRPr>
          </a:p>
          <a:p>
            <a:r>
              <a:rPr lang="ru-RU" sz="2800" dirty="0" smtClean="0">
                <a:latin typeface="Monotype Corsiva" pitchFamily="66" charset="0"/>
                <a:cs typeface="DilleniaUPC" pitchFamily="18" charset="-34"/>
              </a:rPr>
              <a:t>По-латыни «снегирь» — </a:t>
            </a:r>
            <a:r>
              <a:rPr lang="ru-RU" sz="2800" dirty="0" err="1" smtClean="0">
                <a:latin typeface="Monotype Corsiva" pitchFamily="66" charset="0"/>
                <a:cs typeface="DilleniaUPC" pitchFamily="18" charset="-34"/>
              </a:rPr>
              <a:t>Pyrrhula</a:t>
            </a:r>
            <a:r>
              <a:rPr lang="ru-RU" sz="2800" dirty="0" smtClean="0">
                <a:latin typeface="Monotype Corsiva" pitchFamily="66" charset="0"/>
                <a:cs typeface="DilleniaUPC" pitchFamily="18" charset="-34"/>
              </a:rPr>
              <a:t> (огненный). Учитывая, что эта птица в основном попадается на глаза заснеженной зимой, то вероятно, отсюда и пошло название.</a:t>
            </a:r>
          </a:p>
          <a:p>
            <a:endParaRPr lang="ru-RU" dirty="0"/>
          </a:p>
        </p:txBody>
      </p:sp>
      <p:pic>
        <p:nvPicPr>
          <p:cNvPr id="4" name="Рисунок 2"/>
          <p:cNvPicPr/>
          <p:nvPr/>
        </p:nvPicPr>
        <p:blipFill>
          <a:blip r:embed="rId3"/>
          <a:stretch/>
        </p:blipFill>
        <p:spPr>
          <a:xfrm>
            <a:off x="0" y="0"/>
            <a:ext cx="8798760" cy="64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hoto_2025-01-02_08-37-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67137-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388" y="1643050"/>
            <a:ext cx="569790" cy="597264"/>
          </a:xfrm>
          <a:prstGeom prst="rect">
            <a:avLst/>
          </a:prstGeom>
        </p:spPr>
      </p:pic>
      <p:pic>
        <p:nvPicPr>
          <p:cNvPr id="4" name="Рисунок 3" descr="67137-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0958" y="4929198"/>
            <a:ext cx="569790" cy="597264"/>
          </a:xfrm>
          <a:prstGeom prst="rect">
            <a:avLst/>
          </a:prstGeom>
        </p:spPr>
      </p:pic>
      <p:pic>
        <p:nvPicPr>
          <p:cNvPr id="5" name="Рисунок 4" descr="67137-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5072074"/>
            <a:ext cx="569790" cy="597264"/>
          </a:xfrm>
          <a:prstGeom prst="rect">
            <a:avLst/>
          </a:prstGeom>
        </p:spPr>
      </p:pic>
      <p:pic>
        <p:nvPicPr>
          <p:cNvPr id="6" name="Рисунок 5" descr="67137-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3570" y="1357298"/>
            <a:ext cx="569790" cy="597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29124" y="3286124"/>
            <a:ext cx="4357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Из ягод рябины снегири съедают только семена, оставляя мякоть</a:t>
            </a:r>
            <a:endParaRPr lang="ru-RU" sz="2800" dirty="0"/>
          </a:p>
        </p:txBody>
      </p:sp>
      <p:pic>
        <p:nvPicPr>
          <p:cNvPr id="8" name="Рисунок 2"/>
          <p:cNvPicPr/>
          <p:nvPr/>
        </p:nvPicPr>
        <p:blipFill>
          <a:blip r:embed="rId4"/>
          <a:stretch/>
        </p:blipFill>
        <p:spPr>
          <a:xfrm>
            <a:off x="0" y="0"/>
            <a:ext cx="8798760" cy="64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hoto_2025-01-02_08-34-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898166" cy="6357982"/>
          </a:xfrm>
          <a:prstGeom prst="rect">
            <a:avLst/>
          </a:prstGeom>
          <a:noFill/>
        </p:spPr>
      </p:pic>
      <p:pic>
        <p:nvPicPr>
          <p:cNvPr id="3" name="Рисунок 2"/>
          <p:cNvPicPr/>
          <p:nvPr/>
        </p:nvPicPr>
        <p:blipFill>
          <a:blip r:embed="rId3"/>
          <a:stretch/>
        </p:blipFill>
        <p:spPr>
          <a:xfrm>
            <a:off x="0" y="0"/>
            <a:ext cx="8798760" cy="6494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43</Words>
  <PresentationFormat>Экран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dcterms:created xsi:type="dcterms:W3CDTF">2025-01-03T23:21:46Z</dcterms:created>
  <dcterms:modified xsi:type="dcterms:W3CDTF">2025-01-06T12:03:20Z</dcterms:modified>
</cp:coreProperties>
</file>