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BAE5A-DFBC-48AB-B977-AF4750B511E8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68A52-88AA-4971-9A76-D516F2D6A9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70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D1AA645-47C2-4BBC-B21B-758E8FE44BF5}" type="datetimeFigureOut">
              <a:rPr lang="ru-RU" smtClean="0"/>
              <a:pPr/>
              <a:t>05.01.2022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79D229B-BE09-43D9-9E44-847C0BD6AC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96752"/>
            <a:ext cx="8686800" cy="720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>
                <a:effectLst/>
              </a:rPr>
              <a:t>УРОК. 20. ОТРАСЛИ ПРАВА</a:t>
            </a:r>
            <a:br>
              <a:rPr lang="ru-RU" sz="2800" dirty="0">
                <a:effectLst/>
              </a:rPr>
            </a:br>
            <a:endParaRPr lang="ru-RU" sz="28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44824"/>
            <a:ext cx="8640960" cy="50405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государства и права Республики Узбекистан, 8 класс, § 18.</a:t>
            </a:r>
          </a:p>
        </p:txBody>
      </p:sp>
      <p:pic>
        <p:nvPicPr>
          <p:cNvPr id="4" name="Picture 2" descr="C:\Users\user\Desktop\обл консти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2082677" cy="318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Всеоб деклар прав челове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804" y="3068959"/>
            <a:ext cx="2088232" cy="318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user\Desktop\IMG_20200728_1054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068959"/>
            <a:ext cx="2016224" cy="318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5410944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br>
              <a:rPr lang="ru-RU" sz="2400" b="1" dirty="0">
                <a:solidFill>
                  <a:schemeClr val="tx1"/>
                </a:solidFill>
                <a:latin typeface="+mj-lt"/>
              </a:rPr>
            </a:br>
            <a:r>
              <a:rPr lang="ru-RU" sz="2400" b="1" dirty="0">
                <a:solidFill>
                  <a:schemeClr val="tx1"/>
                </a:solidFill>
                <a:latin typeface="+mj-lt"/>
              </a:rPr>
              <a:t>ЦЕЛИ УРОКА </a:t>
            </a:r>
            <a:br>
              <a:rPr lang="ru-RU" sz="2400" b="1" dirty="0">
                <a:solidFill>
                  <a:schemeClr val="tx1"/>
                </a:solidFill>
                <a:latin typeface="+mj-lt"/>
              </a:rPr>
            </a:br>
            <a:r>
              <a:rPr lang="ru-RU" sz="2400" b="1" dirty="0">
                <a:solidFill>
                  <a:schemeClr val="tx1"/>
                </a:solidFill>
                <a:latin typeface="+mj-lt"/>
              </a:rPr>
              <a:t>(ОЖИДАЕМЫЕ РЕЗУЛЬТАТЫ):    </a:t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80627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3500" b="1" dirty="0">
                <a:solidFill>
                  <a:schemeClr val="tx1"/>
                </a:solidFill>
                <a:latin typeface="+mj-lt"/>
              </a:rPr>
              <a:t>Образовательная:</a:t>
            </a:r>
            <a:endParaRPr lang="ru-RU" sz="3500" dirty="0">
              <a:solidFill>
                <a:schemeClr val="tx1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ru-RU" sz="35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3500" dirty="0">
                <a:solidFill>
                  <a:schemeClr val="tx1"/>
                </a:solidFill>
                <a:latin typeface="+mj-lt"/>
              </a:rPr>
              <a:t>– познакомить учащихся с основными элементами правовой системы Республики Узбекистан;</a:t>
            </a:r>
          </a:p>
          <a:p>
            <a:pPr marL="0" indent="0" algn="ctr">
              <a:buNone/>
            </a:pPr>
            <a:r>
              <a:rPr lang="ru-RU" sz="3500" dirty="0">
                <a:solidFill>
                  <a:schemeClr val="tx1"/>
                </a:solidFill>
                <a:latin typeface="+mj-lt"/>
              </a:rPr>
              <a:t>– познакомить с основными отраслями  права;</a:t>
            </a:r>
          </a:p>
          <a:p>
            <a:pPr marL="0" indent="0" algn="ctr">
              <a:buNone/>
            </a:pPr>
            <a:r>
              <a:rPr lang="ru-RU" sz="3500" dirty="0">
                <a:solidFill>
                  <a:schemeClr val="tx1"/>
                </a:solidFill>
                <a:latin typeface="+mj-lt"/>
              </a:rPr>
              <a:t>–  перечислить отрасли внутригосударственной правовой системы;</a:t>
            </a:r>
          </a:p>
          <a:p>
            <a:pPr marL="0" indent="0" algn="ctr">
              <a:buNone/>
            </a:pPr>
            <a:r>
              <a:rPr lang="ru-RU" sz="3500" dirty="0">
                <a:solidFill>
                  <a:schemeClr val="tx1"/>
                </a:solidFill>
                <a:latin typeface="+mj-lt"/>
              </a:rPr>
              <a:t>– показать особенности отраслей международной правовой системы.</a:t>
            </a:r>
          </a:p>
          <a:p>
            <a:pPr marL="0" indent="0" algn="ctr">
              <a:buNone/>
            </a:pPr>
            <a:r>
              <a:rPr lang="ru-RU" sz="3500" b="1" dirty="0">
                <a:solidFill>
                  <a:schemeClr val="tx1"/>
                </a:solidFill>
                <a:latin typeface="+mj-lt"/>
              </a:rPr>
              <a:t>Развивающая:</a:t>
            </a:r>
            <a:endParaRPr lang="ru-RU" sz="3500" dirty="0">
              <a:solidFill>
                <a:schemeClr val="tx1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ru-RU" sz="3500" dirty="0">
                <a:solidFill>
                  <a:schemeClr val="tx1"/>
                </a:solidFill>
                <a:latin typeface="+mj-lt"/>
              </a:rPr>
              <a:t>– продолжить развивать умения отстаивать свою точку зрения; </a:t>
            </a:r>
          </a:p>
          <a:p>
            <a:pPr marL="0" indent="0" algn="ctr">
              <a:buNone/>
            </a:pPr>
            <a:r>
              <a:rPr lang="ru-RU" sz="3500" dirty="0">
                <a:solidFill>
                  <a:schemeClr val="tx1"/>
                </a:solidFill>
                <a:latin typeface="+mj-lt"/>
              </a:rPr>
              <a:t>– продолжить формирование правового сознания и правового мышления учащихся;</a:t>
            </a:r>
          </a:p>
          <a:p>
            <a:pPr marL="0" indent="0" algn="ctr">
              <a:buNone/>
            </a:pPr>
            <a:r>
              <a:rPr lang="ru-RU" sz="3500" b="1" dirty="0">
                <a:solidFill>
                  <a:schemeClr val="tx1"/>
                </a:solidFill>
                <a:latin typeface="+mj-lt"/>
              </a:rPr>
              <a:t>Воспитательная: </a:t>
            </a:r>
            <a:endParaRPr lang="ru-RU" sz="3500" dirty="0">
              <a:solidFill>
                <a:schemeClr val="tx1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ru-RU" sz="3500" dirty="0">
                <a:solidFill>
                  <a:schemeClr val="tx1"/>
                </a:solidFill>
                <a:latin typeface="+mj-lt"/>
              </a:rPr>
              <a:t>– способствовать воспитанию правовой культуры учащихся;</a:t>
            </a:r>
          </a:p>
          <a:p>
            <a:pPr marL="0" indent="0" algn="ctr">
              <a:buNone/>
            </a:pPr>
            <a:r>
              <a:rPr lang="ru-RU" sz="3500" dirty="0">
                <a:solidFill>
                  <a:schemeClr val="tx1"/>
                </a:solidFill>
                <a:latin typeface="+mj-lt"/>
              </a:rPr>
              <a:t>– воспитывать уважительное отношение к законодательству.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j-lt"/>
              </a:rPr>
              <a:t>ОТРАСЛИ ПРАВА</a:t>
            </a:r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2. Повторим изученную тему на прошлом уроке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2419974"/>
            <a:ext cx="7715200" cy="32941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/>
              <a:t>1.  В чем заключается основная задача право­вой нормы?</a:t>
            </a:r>
          </a:p>
          <a:p>
            <a:pPr marL="0" indent="0" algn="ctr">
              <a:buNone/>
            </a:pPr>
            <a:r>
              <a:rPr lang="ru-RU" sz="2200" b="1" dirty="0"/>
              <a:t>2. Перечислите основные элементы правовой нормы</a:t>
            </a:r>
          </a:p>
          <a:p>
            <a:pPr marL="0" indent="0" algn="ctr">
              <a:buNone/>
            </a:pPr>
            <a:r>
              <a:rPr lang="ru-RU" sz="2200" b="1" dirty="0"/>
              <a:t>3. Что такое гипотеза? Приведите пример</a:t>
            </a:r>
          </a:p>
          <a:p>
            <a:pPr marL="0" indent="0" algn="ctr">
              <a:buNone/>
            </a:pPr>
            <a:r>
              <a:rPr lang="ru-RU" sz="2200" b="1" dirty="0"/>
              <a:t>4. Что такое диспозиция? Приведите пример</a:t>
            </a:r>
          </a:p>
          <a:p>
            <a:pPr marL="0" indent="0" algn="ctr">
              <a:buNone/>
            </a:pPr>
            <a:r>
              <a:rPr lang="ru-RU" sz="2200" b="1" dirty="0"/>
              <a:t>5. Что такое санкция? Приведите пример</a:t>
            </a:r>
          </a:p>
          <a:p>
            <a:pPr marL="0" indent="0" algn="ctr">
              <a:buNone/>
            </a:pPr>
            <a:r>
              <a:rPr lang="ru-RU" sz="2200" b="1" dirty="0"/>
              <a:t>6. Какие существуют признаки правовой нор­мы?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1. Контроль выполнения индивидуальных заданий.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Задание № 3 письменно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План изучения новой темы</a:t>
            </a:r>
            <a:br>
              <a:rPr lang="ru-RU" sz="2800" b="1" dirty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5296" y="2492896"/>
            <a:ext cx="7013408" cy="250201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1. Правовая система Республики Узбекистан</a:t>
            </a:r>
          </a:p>
          <a:p>
            <a:pPr marL="0" indent="0" algn="ctr">
              <a:buNone/>
            </a:pPr>
            <a:r>
              <a:rPr lang="ru-RU" sz="2800" b="1" dirty="0"/>
              <a:t>2. Основные отрасли права</a:t>
            </a:r>
          </a:p>
          <a:p>
            <a:pPr marL="0" indent="0" algn="ctr">
              <a:buNone/>
            </a:pPr>
            <a:r>
              <a:rPr lang="ru-RU" sz="2800" b="1" dirty="0"/>
              <a:t>3. Отрасли международной правовой системы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Отрасли права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Основные термины урока</a:t>
            </a:r>
            <a:br>
              <a:rPr lang="ru-RU" sz="2800" b="1" dirty="0">
                <a:solidFill>
                  <a:schemeClr val="tx1"/>
                </a:solidFill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138928"/>
          </a:xfr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5000" dirty="0"/>
              <a:t>1.</a:t>
            </a:r>
            <a:r>
              <a:rPr lang="ru-RU" sz="5000" b="1" dirty="0"/>
              <a:t> Правовая система </a:t>
            </a:r>
            <a:r>
              <a:rPr lang="ru-RU" sz="5000" dirty="0"/>
              <a:t>–</a:t>
            </a:r>
            <a:r>
              <a:rPr lang="ru-RU" sz="5000" b="1" dirty="0"/>
              <a:t> </a:t>
            </a:r>
            <a:r>
              <a:rPr lang="ru-RU" sz="5000" dirty="0"/>
              <a:t>это  правовую организацию общества, с помощью которых официальная власть оказывает воздействие на общественные отношения и  поведение людей.</a:t>
            </a:r>
            <a:r>
              <a:rPr lang="ru-RU" sz="5000" b="1" dirty="0"/>
              <a:t> </a:t>
            </a:r>
            <a:endParaRPr lang="ru-RU" sz="5000" dirty="0"/>
          </a:p>
          <a:p>
            <a:pPr marL="0" indent="0" algn="ctr">
              <a:buNone/>
            </a:pPr>
            <a:r>
              <a:rPr lang="ru-RU" sz="5000" dirty="0"/>
              <a:t>2.</a:t>
            </a:r>
            <a:r>
              <a:rPr lang="ru-RU" sz="5000" b="1" dirty="0"/>
              <a:t> Отрасль права </a:t>
            </a:r>
            <a:r>
              <a:rPr lang="ru-RU" sz="5000" dirty="0"/>
              <a:t>–</a:t>
            </a:r>
            <a:r>
              <a:rPr lang="ru-RU" sz="5000" b="1" dirty="0"/>
              <a:t> </a:t>
            </a:r>
            <a:r>
              <a:rPr lang="ru-RU" sz="5000" dirty="0"/>
              <a:t>это большая группа правовых норм, которые регулируют целую сферу близких по своему характеру общественных отношений. </a:t>
            </a:r>
          </a:p>
          <a:p>
            <a:pPr marL="0" indent="0" algn="ctr">
              <a:buNone/>
            </a:pPr>
            <a:r>
              <a:rPr lang="ru-RU" sz="5000" dirty="0"/>
              <a:t>3. </a:t>
            </a:r>
            <a:r>
              <a:rPr lang="ru-RU" sz="5000" b="1" dirty="0"/>
              <a:t>Конституционное право</a:t>
            </a:r>
            <a:r>
              <a:rPr lang="ru-RU" sz="5000" dirty="0"/>
              <a:t> – основная отрасль права, регулирующая главные общественные отношения: конституционный строй государства, основы правового положения личности, государственное устройство, принципы организации и деятельности органов государственной власти и местного самоуправления.</a:t>
            </a:r>
          </a:p>
          <a:p>
            <a:pPr marL="0" indent="0" algn="ctr">
              <a:buNone/>
            </a:pPr>
            <a:r>
              <a:rPr lang="ru-RU" sz="5000" dirty="0"/>
              <a:t>4. </a:t>
            </a:r>
            <a:r>
              <a:rPr lang="ru-RU" sz="5000" b="1" dirty="0"/>
              <a:t>Трудовое право</a:t>
            </a:r>
            <a:r>
              <a:rPr lang="ru-RU" sz="5000" dirty="0"/>
              <a:t>.</a:t>
            </a:r>
          </a:p>
          <a:p>
            <a:pPr marL="0" indent="0" algn="ctr">
              <a:buNone/>
            </a:pPr>
            <a:r>
              <a:rPr lang="ru-RU" sz="5000" dirty="0"/>
              <a:t>5. </a:t>
            </a:r>
            <a:r>
              <a:rPr lang="ru-RU" sz="5000" b="1" dirty="0"/>
              <a:t>Гражданское право</a:t>
            </a:r>
            <a:r>
              <a:rPr lang="ru-RU" sz="5000" dirty="0"/>
              <a:t>.</a:t>
            </a:r>
          </a:p>
          <a:p>
            <a:pPr marL="0" indent="0" algn="ctr">
              <a:buNone/>
            </a:pPr>
            <a:r>
              <a:rPr lang="ru-RU" sz="5000" dirty="0"/>
              <a:t>6. </a:t>
            </a:r>
            <a:r>
              <a:rPr lang="ru-RU" sz="5000" b="1" dirty="0"/>
              <a:t>Экологическое право.</a:t>
            </a:r>
            <a:endParaRPr lang="ru-RU" sz="5000" dirty="0"/>
          </a:p>
          <a:p>
            <a:pPr marL="0" indent="0" algn="ctr">
              <a:buNone/>
            </a:pPr>
            <a:r>
              <a:rPr lang="ru-RU" sz="5000" dirty="0"/>
              <a:t>7. </a:t>
            </a:r>
            <a:r>
              <a:rPr lang="ru-RU" sz="5000" b="1" dirty="0"/>
              <a:t>Международное право</a:t>
            </a:r>
            <a:r>
              <a:rPr lang="ru-RU" sz="5000" dirty="0"/>
              <a:t>.</a:t>
            </a:r>
          </a:p>
          <a:p>
            <a:pPr marL="0" indent="0" algn="ctr">
              <a:buNone/>
            </a:pPr>
            <a:r>
              <a:rPr lang="ru-RU" sz="5000" dirty="0"/>
              <a:t>8. </a:t>
            </a:r>
            <a:r>
              <a:rPr lang="ru-RU" sz="5000" b="1" dirty="0"/>
              <a:t>Гражданско-процессуальное право.</a:t>
            </a:r>
            <a:r>
              <a:rPr lang="ru-RU" sz="5000" dirty="0"/>
              <a:t> </a:t>
            </a:r>
          </a:p>
          <a:p>
            <a:pPr marL="0" indent="0" algn="ctr">
              <a:buNone/>
            </a:pPr>
            <a:r>
              <a:rPr lang="ru-RU" sz="5000" dirty="0"/>
              <a:t>9. </a:t>
            </a:r>
            <a:r>
              <a:rPr lang="ru-RU" sz="5000" b="1" dirty="0"/>
              <a:t>Экономико-процессуальное право</a:t>
            </a:r>
            <a:r>
              <a:rPr lang="ru-RU" sz="5000" dirty="0"/>
              <a:t>.</a:t>
            </a:r>
          </a:p>
          <a:p>
            <a:pPr marL="0" indent="0" algn="ctr">
              <a:buNone/>
            </a:pPr>
            <a:r>
              <a:rPr lang="ru-RU" sz="5000" dirty="0"/>
              <a:t>10. </a:t>
            </a:r>
            <a:r>
              <a:rPr lang="ru-RU" sz="5000" b="1" dirty="0"/>
              <a:t>Уголовно-процессуальное право</a:t>
            </a:r>
            <a:r>
              <a:rPr lang="ru-RU" sz="5000" dirty="0"/>
              <a:t>. 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Отрасли права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800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1. Правовая система Республики Узбекистан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1133864"/>
          </a:xfrm>
          <a:solidFill>
            <a:srgbClr val="FFFF00"/>
          </a:solidFill>
        </p:spPr>
        <p:txBody>
          <a:bodyPr>
            <a:normAutofit fontScale="62500" lnSpcReduction="20000"/>
          </a:bodyPr>
          <a:lstStyle/>
          <a:p>
            <a:pPr algn="ctr"/>
            <a:r>
              <a:rPr lang="ru-RU" b="1" dirty="0"/>
              <a:t>Правовая система </a:t>
            </a:r>
            <a:r>
              <a:rPr lang="ru-RU" dirty="0"/>
              <a:t>– это совокупность юридических средств, с	 помощью которых официальная власть оказывает стабилизирующее, организационное и регулятивное воздействие на общественные отношения и поведения людей.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ru-RU" b="1" i="1" dirty="0">
              <a:solidFill>
                <a:schemeClr val="tx1"/>
              </a:solidFill>
            </a:endParaRP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Работа с текстом учебника, стр. 100-101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140968"/>
            <a:ext cx="8352928" cy="31700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/>
              <a:t>Правовая система Республики Узбекистан состоит из следующих отраслей.</a:t>
            </a:r>
            <a:endParaRPr lang="ru-RU" sz="2000" dirty="0"/>
          </a:p>
          <a:p>
            <a:pPr algn="ctr"/>
            <a:r>
              <a:rPr lang="ru-RU" sz="2000" b="1" dirty="0"/>
              <a:t>Материально-правовые отрасли:</a:t>
            </a:r>
            <a:r>
              <a:rPr lang="ru-RU" sz="2000" dirty="0"/>
              <a:t> конституционная, административная,  финансовая, уголовная, семейная,  трудовая,  экологическая,  земельная,  водная,  международная,  </a:t>
            </a:r>
          </a:p>
          <a:p>
            <a:pPr algn="ctr"/>
            <a:r>
              <a:rPr lang="ru-RU" sz="2000" b="1" dirty="0"/>
              <a:t>Процессуально-правовые отрасли: </a:t>
            </a:r>
            <a:r>
              <a:rPr lang="ru-RU" sz="2000" dirty="0"/>
              <a:t>гражданско-процессуальная уголовно–процессуальная, хозяйственно-процессуальная.</a:t>
            </a:r>
          </a:p>
          <a:p>
            <a:pPr algn="ctr"/>
            <a:r>
              <a:rPr lang="ru-RU" sz="2000" b="1" dirty="0"/>
              <a:t>Отрасли международной правовой системы: </a:t>
            </a:r>
            <a:r>
              <a:rPr lang="ru-RU" sz="2000" dirty="0"/>
              <a:t>международные организации, дипломатическая и консульская службы, морское право.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2. Основные отрасли права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Конституционное право</a:t>
            </a:r>
            <a:r>
              <a:rPr lang="ru-RU" dirty="0">
                <a:solidFill>
                  <a:schemeClr val="tx1"/>
                </a:solidFill>
              </a:rPr>
              <a:t> – регулирует отношения между государством, обществом и личностью. Оно закрепляет суверенитет государства, форму правления, политический режим, административно-территориальное устройство, правовой статус государственных органов, основные права и свободы человека и др.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Трудовое право</a:t>
            </a:r>
            <a:r>
              <a:rPr lang="ru-RU" dirty="0">
                <a:solidFill>
                  <a:schemeClr val="tx1"/>
                </a:solidFill>
              </a:rPr>
              <a:t> – регулирует трудовые отношения между организациями и предприятиями и их работниками.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Гражданское право</a:t>
            </a:r>
            <a:r>
              <a:rPr lang="ru-RU" dirty="0">
                <a:solidFill>
                  <a:schemeClr val="tx1"/>
                </a:solidFill>
              </a:rPr>
              <a:t> – регулирует имущественные и неимущественные отношения.   – Семейное право регулирует отношения, связанные с семьей и браком. 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Экологическое право</a:t>
            </a:r>
            <a:r>
              <a:rPr lang="ru-RU" dirty="0">
                <a:solidFill>
                  <a:schemeClr val="tx1"/>
                </a:solidFill>
              </a:rPr>
              <a:t> – регулирует отношения, возникающие в процессе охраны природы.  – Уголовное право определяет, какие действия являются преступными, и устанавливает наказание в отношении лиц, которые совершают эти преступления, а также регулирует все отношения, возникающие в этой сфере.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2. Основные отрасли права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8912" y="1916832"/>
            <a:ext cx="8247888" cy="433766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Международное право</a:t>
            </a:r>
            <a:r>
              <a:rPr lang="ru-RU" dirty="0">
                <a:solidFill>
                  <a:schemeClr val="tx1"/>
                </a:solidFill>
              </a:rPr>
              <a:t> – регулирует международные отношения, возникающие в процессе международных связей.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Процессуальные права регулируют деятельность судов и делятся на следующие  виды: </a:t>
            </a:r>
            <a:endParaRPr lang="ru-RU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Гражданско-процессуальное право</a:t>
            </a:r>
            <a:r>
              <a:rPr lang="ru-RU" dirty="0">
                <a:solidFill>
                  <a:schemeClr val="tx1"/>
                </a:solidFill>
              </a:rPr>
              <a:t> регулирует деятельность судов в сфере гражданских, семейных, трудовых, земельных, финансовых и других отношений.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Экономико-процессуальное право</a:t>
            </a:r>
            <a:r>
              <a:rPr lang="ru-RU" dirty="0">
                <a:solidFill>
                  <a:schemeClr val="tx1"/>
                </a:solidFill>
              </a:rPr>
              <a:t> также регулирует деятельность судов в сфере земельных, сельскохозяйственных, финансовых, семейных, трудовых и земельных отношений.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Уголовно-процессуальное право</a:t>
            </a:r>
            <a:r>
              <a:rPr lang="ru-RU" dirty="0">
                <a:solidFill>
                  <a:schemeClr val="tx1"/>
                </a:solidFill>
              </a:rPr>
              <a:t> – регулирует деятельность судебных, следственных органов и органов прокуратуры по расследованию и рассмотрению в суде уголовных дел.</a:t>
            </a:r>
          </a:p>
          <a:p>
            <a:pPr marL="0" indent="0" algn="ctr">
              <a:buNone/>
            </a:pPr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3. Отрасли международной правовой системы</a:t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348880"/>
            <a:ext cx="7787208" cy="351012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2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200" dirty="0">
                <a:solidFill>
                  <a:schemeClr val="tx1"/>
                </a:solidFill>
              </a:rPr>
              <a:t>Нормы международной правовой системы регулируют правовые отношения между государствами, международными организациями и другими субъектами права. Система международного права включает в себя следующие отрасли: </a:t>
            </a:r>
            <a:r>
              <a:rPr lang="ru-RU" sz="2200" b="1" dirty="0">
                <a:solidFill>
                  <a:schemeClr val="tx1"/>
                </a:solidFill>
              </a:rPr>
              <a:t>право международных организаций, право международной безопасности, дипломатическое и консульское право, международное морское право и др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Задание 2</a:t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2048256"/>
            <a:ext cx="8075240" cy="3757008"/>
          </a:xfr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i="1" dirty="0"/>
          </a:p>
          <a:p>
            <a:pPr marL="0" indent="0" algn="ctr">
              <a:buNone/>
            </a:pPr>
            <a:r>
              <a:rPr lang="ru-RU" sz="2800" b="1" i="1" dirty="0"/>
              <a:t>Объясните содержание предложения.</a:t>
            </a:r>
            <a:endParaRPr lang="ru-RU" sz="2800" dirty="0"/>
          </a:p>
          <a:p>
            <a:pPr marL="0" indent="0" algn="ctr">
              <a:buNone/>
            </a:pPr>
            <a:r>
              <a:rPr lang="ru-RU" sz="2800" dirty="0"/>
              <a:t>Международный договор – это соглашение между двумя или несколькими субъектами международного права относительно ус­тановления, изменения или прекращения их прав и обязанностей.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800" b="1" dirty="0">
                <a:solidFill>
                  <a:schemeClr val="tx1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Задание 3</a:t>
            </a:r>
            <a:br>
              <a:rPr lang="ru-RU" sz="2800" dirty="0">
                <a:solidFill>
                  <a:schemeClr val="tx1"/>
                </a:solidFill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19072"/>
            <a:ext cx="8507288" cy="4535424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ru-RU" sz="2400" b="1" dirty="0"/>
          </a:p>
          <a:p>
            <a:pPr marL="0" indent="0" algn="ctr">
              <a:buNone/>
            </a:pPr>
            <a:r>
              <a:rPr lang="ru-RU" sz="2400" b="1" dirty="0"/>
              <a:t>1. Приведите в качестве примера двух физических лиц (граждан) и двух юридических лиц (организаций) в вашем условном государстве. Дайте им наименование.</a:t>
            </a:r>
          </a:p>
          <a:p>
            <a:pPr marL="0" indent="0" algn="ctr">
              <a:buNone/>
            </a:pPr>
            <a:r>
              <a:rPr lang="ru-RU" sz="2400" b="1" dirty="0"/>
              <a:t>2. Определите отрасли права, регулирующие общественные отно­шения, в которые могли бы вступить эти физические лица.</a:t>
            </a:r>
          </a:p>
          <a:p>
            <a:pPr marL="0" indent="0" algn="ctr">
              <a:buNone/>
            </a:pPr>
            <a:r>
              <a:rPr lang="ru-RU" sz="2400" b="1" dirty="0"/>
              <a:t>3. Назовите процессуально-правовые сферы, к которым им придет­ся обращаться для решения через суд проблем в отношениях между ними.</a:t>
            </a:r>
          </a:p>
          <a:p>
            <a:pPr marL="0" indent="0" algn="ctr">
              <a:buNone/>
            </a:pPr>
            <a:r>
              <a:rPr lang="ru-RU" sz="2400" b="1" dirty="0"/>
              <a:t>4. С какой целью правовая система разделена на отдельные отрасли?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44208" y="274320"/>
            <a:ext cx="2304256" cy="9448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b="1" i="1" dirty="0">
              <a:solidFill>
                <a:schemeClr val="tx1"/>
              </a:solidFill>
            </a:endParaRPr>
          </a:p>
          <a:p>
            <a:pPr algn="ctr"/>
            <a:r>
              <a:rPr lang="ru-RU" b="1" i="1" dirty="0">
                <a:solidFill>
                  <a:schemeClr val="tx1"/>
                </a:solidFill>
              </a:rPr>
              <a:t>Творческое задание. Работа в группах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Вопросы и задания для повторения и закрепления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772816"/>
            <a:ext cx="8208912" cy="4752528"/>
          </a:xfr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endParaRPr lang="ru-RU" sz="36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</a:rPr>
              <a:t>1. Перечислите основные отрасли права.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</a:rPr>
              <a:t>2. Дайте характеристику конституционному праву как основной отрасли права.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</a:rPr>
              <a:t>3. Кратко охарактеризуйте гражданское право.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</a:rPr>
              <a:t>4. Какая могла бы возникнуть ситуация, если бы отсутствовало уголовное право?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</a:rPr>
              <a:t>5. Какая деятельность регулируется процес­суальными отраслями права?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</a:rPr>
              <a:t>6. В чем основные различия гражданско-про­цессуальной и хозяйственно-процессуаль­ной отраслей права?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</a:rPr>
              <a:t>7. Какие задачи выполняет уголовно-процес­суальное право?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endParaRPr lang="ru-RU" b="1" i="1" dirty="0">
              <a:solidFill>
                <a:schemeClr val="tx1"/>
              </a:solidFill>
            </a:endParaRPr>
          </a:p>
          <a:p>
            <a:pPr algn="ctr"/>
            <a:r>
              <a:rPr lang="ru-RU" sz="2400" b="1" i="1" dirty="0">
                <a:solidFill>
                  <a:schemeClr val="tx1"/>
                </a:solidFill>
              </a:rPr>
              <a:t>Фронтальная беседа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sz="2800" b="1" dirty="0"/>
            </a:br>
            <a:r>
              <a:rPr lang="ru-RU" sz="2800" b="1" dirty="0"/>
              <a:t>Домашнее задание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0404" y="2564904"/>
            <a:ext cx="7643192" cy="259228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1. Подготовить ответы на вопросы и за­дания, предложенные для повторе­ния </a:t>
            </a:r>
            <a:r>
              <a:rPr lang="ru-RU" sz="2400">
                <a:solidFill>
                  <a:schemeClr val="accent1">
                    <a:lumMod val="75000"/>
                  </a:schemeClr>
                </a:solidFill>
                <a:latin typeface="+mj-lt"/>
              </a:rPr>
              <a:t>и закрепления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2. Познакомиться с содержанием темы, которая будет изучаться на следующем уроке.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3. Индивидуальное задание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Задание № 3 письменно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 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TM01790490[[fn=Decatur]]</Template>
  <TotalTime>262</TotalTime>
  <Words>958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Bodoni MT Condensed</vt:lpstr>
      <vt:lpstr>Calibri</vt:lpstr>
      <vt:lpstr>Courier New</vt:lpstr>
      <vt:lpstr>Franklin Gothic Book</vt:lpstr>
      <vt:lpstr>Times New Roman</vt:lpstr>
      <vt:lpstr>Wingdings</vt:lpstr>
      <vt:lpstr>Decatur</vt:lpstr>
      <vt:lpstr>УРОК. 20. ОТРАСЛИ ПРАВА </vt:lpstr>
      <vt:lpstr> ЦЕЛИ УРОКА  (ОЖИДАЕМЫЕ РЕЗУЛЬТАТЫ):     </vt:lpstr>
      <vt:lpstr> 2. Повторим изученную тему на прошлом уроке </vt:lpstr>
      <vt:lpstr> План изучения новой темы </vt:lpstr>
      <vt:lpstr> Основные термины урока </vt:lpstr>
      <vt:lpstr> 1. Правовая система Республики Узбекистан </vt:lpstr>
      <vt:lpstr> 2. Основные отрасли права </vt:lpstr>
      <vt:lpstr>2. Основные отрасли права</vt:lpstr>
      <vt:lpstr> 3. Отрасли международной правовой системы </vt:lpstr>
      <vt:lpstr> Задание 2 </vt:lpstr>
      <vt:lpstr> Задание 3 </vt:lpstr>
      <vt:lpstr>Вопросы и задания для повторения и закрепления</vt:lpstr>
      <vt:lpstr> Домашнее задание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Судебная система Республики Узбекистан</dc:title>
  <dc:creator>Пользователь Windows</dc:creator>
  <cp:lastModifiedBy>XE</cp:lastModifiedBy>
  <cp:revision>11</cp:revision>
  <cp:lastPrinted>2022-01-05T18:06:47Z</cp:lastPrinted>
  <dcterms:created xsi:type="dcterms:W3CDTF">2020-04-06T10:21:39Z</dcterms:created>
  <dcterms:modified xsi:type="dcterms:W3CDTF">2022-01-05T18:07:01Z</dcterms:modified>
</cp:coreProperties>
</file>