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87" r:id="rId3"/>
    <p:sldId id="257" r:id="rId4"/>
    <p:sldId id="259" r:id="rId5"/>
    <p:sldId id="286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9" r:id="rId22"/>
    <p:sldId id="278" r:id="rId23"/>
    <p:sldId id="277" r:id="rId24"/>
    <p:sldId id="280" r:id="rId25"/>
    <p:sldId id="285" r:id="rId26"/>
    <p:sldId id="284" r:id="rId27"/>
    <p:sldId id="283" r:id="rId28"/>
    <p:sldId id="282" r:id="rId29"/>
    <p:sldId id="281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34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21.12.2023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21.12.2023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17.xml"/><Relationship Id="rId18" Type="http://schemas.openxmlformats.org/officeDocument/2006/relationships/slide" Target="slide22.xml"/><Relationship Id="rId3" Type="http://schemas.openxmlformats.org/officeDocument/2006/relationships/slide" Target="slide7.xml"/><Relationship Id="rId21" Type="http://schemas.openxmlformats.org/officeDocument/2006/relationships/slide" Target="slide25.xml"/><Relationship Id="rId7" Type="http://schemas.openxmlformats.org/officeDocument/2006/relationships/slide" Target="slide11.xml"/><Relationship Id="rId12" Type="http://schemas.openxmlformats.org/officeDocument/2006/relationships/slide" Target="slide16.xml"/><Relationship Id="rId17" Type="http://schemas.openxmlformats.org/officeDocument/2006/relationships/slide" Target="slide21.xml"/><Relationship Id="rId25" Type="http://schemas.openxmlformats.org/officeDocument/2006/relationships/slide" Target="slide29.xml"/><Relationship Id="rId2" Type="http://schemas.openxmlformats.org/officeDocument/2006/relationships/slide" Target="slide6.xml"/><Relationship Id="rId16" Type="http://schemas.openxmlformats.org/officeDocument/2006/relationships/slide" Target="slide20.xml"/><Relationship Id="rId20" Type="http://schemas.openxmlformats.org/officeDocument/2006/relationships/slide" Target="slide2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11" Type="http://schemas.openxmlformats.org/officeDocument/2006/relationships/slide" Target="slide15.xml"/><Relationship Id="rId24" Type="http://schemas.openxmlformats.org/officeDocument/2006/relationships/slide" Target="slide28.xml"/><Relationship Id="rId5" Type="http://schemas.openxmlformats.org/officeDocument/2006/relationships/slide" Target="slide9.xml"/><Relationship Id="rId15" Type="http://schemas.openxmlformats.org/officeDocument/2006/relationships/slide" Target="slide19.xml"/><Relationship Id="rId23" Type="http://schemas.openxmlformats.org/officeDocument/2006/relationships/slide" Target="slide27.xml"/><Relationship Id="rId10" Type="http://schemas.openxmlformats.org/officeDocument/2006/relationships/slide" Target="slide14.xml"/><Relationship Id="rId19" Type="http://schemas.openxmlformats.org/officeDocument/2006/relationships/slide" Target="slide23.xml"/><Relationship Id="rId4" Type="http://schemas.openxmlformats.org/officeDocument/2006/relationships/slide" Target="slide8.xml"/><Relationship Id="rId9" Type="http://schemas.openxmlformats.org/officeDocument/2006/relationships/slide" Target="slide13.xml"/><Relationship Id="rId14" Type="http://schemas.openxmlformats.org/officeDocument/2006/relationships/slide" Target="slide18.xml"/><Relationship Id="rId22" Type="http://schemas.openxmlformats.org/officeDocument/2006/relationships/slide" Target="slide2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image" Target="../media/image23.png"/><Relationship Id="rId16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slide" Target="slide4.xml"/><Relationship Id="rId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slide" Target="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260648"/>
            <a:ext cx="6980312" cy="2304256"/>
          </a:xfrm>
        </p:spPr>
        <p:txBody>
          <a:bodyPr>
            <a:noAutofit/>
          </a:bodyPr>
          <a:lstStyle/>
          <a:p>
            <a:r>
              <a:rPr lang="ru-RU" sz="4800" dirty="0" smtClean="0"/>
              <a:t>Простейшие тригонометрические уравнения</a:t>
            </a:r>
            <a:endParaRPr lang="ru-RU" sz="4800" dirty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1" name="Picture 3" descr="C:\Users\Уралмашевец\Desktop\Ирина\Рабочая флешка\1 Алгебра\5 Тригонометрия\Картинки\18108_7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2780928"/>
            <a:ext cx="5486400" cy="36576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Инструкция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Презентация предназначена для актуализации знаний на уроке повторения по теме «Простейшие тригонометрические уравнения»</a:t>
            </a:r>
          </a:p>
          <a:p>
            <a:r>
              <a:rPr lang="ru-RU" dirty="0" smtClean="0"/>
              <a:t>1 часть – повторение определений арксинуса, арккосинуса, арктангенса и арккотангенса числа</a:t>
            </a:r>
            <a:r>
              <a:rPr lang="ru-RU" dirty="0" smtClean="0">
                <a:latin typeface="Cambria Math"/>
                <a:ea typeface="Cambria Math"/>
              </a:rPr>
              <a:t> 𝑎;</a:t>
            </a:r>
            <a:endParaRPr lang="ru-RU" dirty="0" smtClean="0"/>
          </a:p>
          <a:p>
            <a:r>
              <a:rPr lang="ru-RU" dirty="0" smtClean="0"/>
              <a:t>2 часть – игровая – студенты выбирают строку и номер вопроса – отвечают;</a:t>
            </a:r>
          </a:p>
          <a:p>
            <a:r>
              <a:rPr lang="ru-RU" dirty="0" smtClean="0"/>
              <a:t>3 часть – повторение формул решения простейших тригонометрических уравнений</a:t>
            </a:r>
            <a:endParaRPr lang="ru-RU" dirty="0" smtClean="0">
              <a:latin typeface="Cambria Math"/>
              <a:ea typeface="Cambria Math"/>
            </a:endParaRPr>
          </a:p>
          <a:p>
            <a:endParaRPr lang="ru-RU" dirty="0"/>
          </a:p>
        </p:txBody>
      </p:sp>
    </p:spTree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7560840" cy="6206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Определения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548680"/>
            <a:ext cx="1592263" cy="617538"/>
          </a:xfrm>
          <a:prstGeom prst="rect">
            <a:avLst/>
          </a:prstGeom>
          <a:noFill/>
        </p:spPr>
      </p:pic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032" y="620688"/>
            <a:ext cx="1584176" cy="456816"/>
          </a:xfrm>
          <a:prstGeom prst="rect">
            <a:avLst/>
          </a:prstGeom>
          <a:noFill/>
        </p:spPr>
      </p:pic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548680"/>
            <a:ext cx="777875" cy="617538"/>
          </a:xfrm>
          <a:prstGeom prst="rect">
            <a:avLst/>
          </a:prstGeom>
          <a:noFill/>
        </p:spPr>
      </p:pic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032" y="980728"/>
            <a:ext cx="1440160" cy="476380"/>
          </a:xfrm>
          <a:prstGeom prst="rect">
            <a:avLst/>
          </a:prstGeom>
          <a:noFill/>
        </p:spPr>
      </p:pic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908720"/>
            <a:ext cx="1882775" cy="617538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1259632" y="620688"/>
            <a:ext cx="6192688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0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08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10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12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14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16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18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17" name="Picture 3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83768" y="1484784"/>
            <a:ext cx="2103438" cy="479425"/>
          </a:xfrm>
          <a:prstGeom prst="rect">
            <a:avLst/>
          </a:prstGeom>
          <a:noFill/>
        </p:spPr>
      </p:pic>
      <p:sp>
        <p:nvSpPr>
          <p:cNvPr id="16420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19" name="Picture 3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1484784"/>
            <a:ext cx="1882775" cy="479425"/>
          </a:xfrm>
          <a:prstGeom prst="rect">
            <a:avLst/>
          </a:prstGeom>
          <a:noFill/>
        </p:spPr>
      </p:pic>
      <p:sp>
        <p:nvSpPr>
          <p:cNvPr id="50" name="Прямоугольник 49"/>
          <p:cNvSpPr/>
          <p:nvPr/>
        </p:nvSpPr>
        <p:spPr>
          <a:xfrm>
            <a:off x="2267744" y="1484784"/>
            <a:ext cx="4680520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422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24" name="Rectangle 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26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28" name="Rectangle 4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30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1259632" y="1988840"/>
            <a:ext cx="6264696" cy="10801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8" name="Picture 1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1916832"/>
            <a:ext cx="1531938" cy="617538"/>
          </a:xfrm>
          <a:prstGeom prst="rect">
            <a:avLst/>
          </a:prstGeom>
          <a:noFill/>
        </p:spPr>
      </p:pic>
      <p:pic>
        <p:nvPicPr>
          <p:cNvPr id="5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1916832"/>
            <a:ext cx="777875" cy="617538"/>
          </a:xfrm>
          <a:prstGeom prst="rect">
            <a:avLst/>
          </a:prstGeom>
          <a:noFill/>
        </p:spPr>
      </p:pic>
      <p:pic>
        <p:nvPicPr>
          <p:cNvPr id="60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1988840"/>
            <a:ext cx="1656184" cy="477580"/>
          </a:xfrm>
          <a:prstGeom prst="rect">
            <a:avLst/>
          </a:prstGeom>
          <a:noFill/>
        </p:spPr>
      </p:pic>
      <p:pic>
        <p:nvPicPr>
          <p:cNvPr id="61" name="Picture 5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2348880"/>
            <a:ext cx="1820863" cy="617538"/>
          </a:xfrm>
          <a:prstGeom prst="rect">
            <a:avLst/>
          </a:prstGeom>
          <a:noFill/>
        </p:spPr>
      </p:pic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032" y="2348880"/>
            <a:ext cx="1695235" cy="720080"/>
          </a:xfrm>
          <a:prstGeom prst="rect">
            <a:avLst/>
          </a:prstGeom>
          <a:noFill/>
        </p:spPr>
      </p:pic>
      <p:sp>
        <p:nvSpPr>
          <p:cNvPr id="63" name="Прямоугольник 62"/>
          <p:cNvSpPr/>
          <p:nvPr/>
        </p:nvSpPr>
        <p:spPr>
          <a:xfrm>
            <a:off x="2267744" y="3140968"/>
            <a:ext cx="4680520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4" name="Picture 23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7784" y="3140968"/>
            <a:ext cx="3665538" cy="479425"/>
          </a:xfrm>
          <a:prstGeom prst="rect">
            <a:avLst/>
          </a:prstGeom>
          <a:noFill/>
        </p:spPr>
      </p:pic>
      <p:sp>
        <p:nvSpPr>
          <p:cNvPr id="65" name="Прямоугольник 64"/>
          <p:cNvSpPr/>
          <p:nvPr/>
        </p:nvSpPr>
        <p:spPr>
          <a:xfrm>
            <a:off x="1259632" y="3645024"/>
            <a:ext cx="6336704" cy="10081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6" name="Picture 1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3573016"/>
            <a:ext cx="1325563" cy="617538"/>
          </a:xfrm>
          <a:prstGeom prst="rect">
            <a:avLst/>
          </a:prstGeom>
          <a:noFill/>
        </p:spPr>
      </p:pic>
      <p:pic>
        <p:nvPicPr>
          <p:cNvPr id="6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1840" y="3573016"/>
            <a:ext cx="777875" cy="617538"/>
          </a:xfrm>
          <a:prstGeom prst="rect">
            <a:avLst/>
          </a:prstGeom>
          <a:noFill/>
        </p:spPr>
      </p:pic>
      <p:pic>
        <p:nvPicPr>
          <p:cNvPr id="68" name="Picture 3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3645024"/>
            <a:ext cx="877239" cy="504056"/>
          </a:xfrm>
          <a:prstGeom prst="rect">
            <a:avLst/>
          </a:prstGeom>
          <a:noFill/>
        </p:spPr>
      </p:pic>
      <p:pic>
        <p:nvPicPr>
          <p:cNvPr id="69" name="Picture 7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4005064"/>
            <a:ext cx="1646238" cy="617538"/>
          </a:xfrm>
          <a:prstGeom prst="rect">
            <a:avLst/>
          </a:prstGeom>
          <a:noFill/>
        </p:spPr>
      </p:pic>
      <p:pic>
        <p:nvPicPr>
          <p:cNvPr id="70" name="Picture 5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056" y="3933056"/>
            <a:ext cx="1944216" cy="783087"/>
          </a:xfrm>
          <a:prstGeom prst="rect">
            <a:avLst/>
          </a:prstGeom>
          <a:noFill/>
        </p:spPr>
      </p:pic>
      <p:pic>
        <p:nvPicPr>
          <p:cNvPr id="71" name="Picture 9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99792" y="4725144"/>
            <a:ext cx="3672408" cy="523093"/>
          </a:xfrm>
          <a:prstGeom prst="rect">
            <a:avLst/>
          </a:prstGeom>
          <a:noFill/>
        </p:spPr>
      </p:pic>
      <p:sp>
        <p:nvSpPr>
          <p:cNvPr id="73" name="Прямоугольник 72"/>
          <p:cNvSpPr/>
          <p:nvPr/>
        </p:nvSpPr>
        <p:spPr>
          <a:xfrm>
            <a:off x="2267744" y="4725144"/>
            <a:ext cx="4752528" cy="5040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1259632" y="5301208"/>
            <a:ext cx="6336704" cy="8640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5" name="Picture 11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5229200"/>
            <a:ext cx="1531938" cy="617538"/>
          </a:xfrm>
          <a:prstGeom prst="rect">
            <a:avLst/>
          </a:prstGeom>
          <a:noFill/>
        </p:spPr>
      </p:pic>
      <p:pic>
        <p:nvPicPr>
          <p:cNvPr id="76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5229200"/>
            <a:ext cx="777875" cy="617538"/>
          </a:xfrm>
          <a:prstGeom prst="rect">
            <a:avLst/>
          </a:prstGeom>
          <a:noFill/>
        </p:spPr>
      </p:pic>
      <p:pic>
        <p:nvPicPr>
          <p:cNvPr id="77" name="Picture 3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4048" y="5301208"/>
            <a:ext cx="864096" cy="496504"/>
          </a:xfrm>
          <a:prstGeom prst="rect">
            <a:avLst/>
          </a:prstGeom>
          <a:noFill/>
        </p:spPr>
      </p:pic>
      <p:pic>
        <p:nvPicPr>
          <p:cNvPr id="78" name="Picture 15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752" y="5661248"/>
            <a:ext cx="1851025" cy="617538"/>
          </a:xfrm>
          <a:prstGeom prst="rect">
            <a:avLst/>
          </a:prstGeom>
          <a:noFill/>
        </p:spPr>
      </p:pic>
      <p:pic>
        <p:nvPicPr>
          <p:cNvPr id="79" name="Picture 13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1" y="5661248"/>
            <a:ext cx="1584175" cy="507615"/>
          </a:xfrm>
          <a:prstGeom prst="rect">
            <a:avLst/>
          </a:prstGeom>
          <a:noFill/>
        </p:spPr>
      </p:pic>
      <p:sp>
        <p:nvSpPr>
          <p:cNvPr id="80" name="Прямоугольник 79"/>
          <p:cNvSpPr/>
          <p:nvPr/>
        </p:nvSpPr>
        <p:spPr>
          <a:xfrm>
            <a:off x="2339752" y="6237312"/>
            <a:ext cx="4896544" cy="4594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" name="Picture 9"/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71800" y="6174684"/>
            <a:ext cx="4104456" cy="534707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 animBg="1"/>
      <p:bldP spid="50" grpId="0" animBg="1"/>
      <p:bldP spid="57" grpId="0" animBg="1"/>
      <p:bldP spid="63" grpId="0" animBg="1"/>
      <p:bldP spid="65" grpId="0" animBg="1"/>
      <p:bldP spid="73" grpId="0" animBg="1"/>
      <p:bldP spid="74" grpId="0" animBg="1"/>
      <p:bldP spid="8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0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08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10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12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14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16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18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20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22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24" name="Rectangle 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26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28" name="Rectangle 4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30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86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88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90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9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94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196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8" name="Таблица 67"/>
          <p:cNvGraphicFramePr>
            <a:graphicFrameLocks noGrp="1"/>
          </p:cNvGraphicFramePr>
          <p:nvPr/>
        </p:nvGraphicFramePr>
        <p:xfrm>
          <a:off x="179510" y="188640"/>
          <a:ext cx="8784979" cy="648072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1944218"/>
                <a:gridCol w="1152128"/>
                <a:gridCol w="1152128"/>
                <a:gridCol w="1152128"/>
                <a:gridCol w="1152128"/>
                <a:gridCol w="1152128"/>
                <a:gridCol w="1080121"/>
              </a:tblGrid>
              <a:tr h="1620180">
                <a:tc>
                  <a:txBody>
                    <a:bodyPr/>
                    <a:lstStyle/>
                    <a:p>
                      <a:r>
                        <a:rPr lang="ru-RU" sz="3200" b="1" cap="all" spc="0" dirty="0" err="1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Аркси</a:t>
                      </a:r>
                      <a:r>
                        <a:rPr lang="ru-RU" sz="32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-</a:t>
                      </a:r>
                    </a:p>
                    <a:p>
                      <a:r>
                        <a:rPr lang="ru-RU" sz="3200" b="1" cap="all" spc="0" dirty="0" err="1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нус</a:t>
                      </a:r>
                      <a:endParaRPr lang="ru-RU" sz="32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Calibri" pitchFamily="34" charset="0"/>
                          <a:hlinkClick r:id="rId2" action="ppaction://hlinksldjump"/>
                        </a:rPr>
                        <a:t>1</a:t>
                      </a:r>
                      <a:endParaRPr lang="ru-RU" sz="80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Calibri" pitchFamily="34" charset="0"/>
                          <a:hlinkClick r:id="rId3" action="ppaction://hlinksldjump"/>
                        </a:rPr>
                        <a:t>2</a:t>
                      </a:r>
                      <a:endParaRPr lang="ru-RU" sz="80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Calibri" pitchFamily="34" charset="0"/>
                          <a:hlinkClick r:id="rId4" action="ppaction://hlinksldjump"/>
                        </a:rPr>
                        <a:t>3</a:t>
                      </a:r>
                      <a:endParaRPr lang="ru-RU" sz="80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Calibri" pitchFamily="34" charset="0"/>
                          <a:hlinkClick r:id="rId5" action="ppaction://hlinksldjump"/>
                        </a:rPr>
                        <a:t>4</a:t>
                      </a:r>
                      <a:endParaRPr lang="ru-RU" sz="80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Calibri" pitchFamily="34" charset="0"/>
                          <a:hlinkClick r:id="rId6" action="ppaction://hlinksldjump"/>
                        </a:rPr>
                        <a:t>5</a:t>
                      </a:r>
                      <a:endParaRPr lang="ru-RU" sz="80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Calibri" pitchFamily="34" charset="0"/>
                          <a:hlinkClick r:id="rId7" action="ppaction://hlinksldjump"/>
                        </a:rPr>
                        <a:t>6</a:t>
                      </a:r>
                      <a:endParaRPr lang="ru-RU" sz="80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 pitchFamily="34" charset="0"/>
                      </a:endParaRPr>
                    </a:p>
                  </a:txBody>
                  <a:tcPr/>
                </a:tc>
              </a:tr>
              <a:tr h="1620180">
                <a:tc>
                  <a:txBody>
                    <a:bodyPr/>
                    <a:lstStyle/>
                    <a:p>
                      <a:r>
                        <a:rPr lang="ru-RU" sz="3200" b="1" cap="all" spc="0" dirty="0" err="1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Аркко</a:t>
                      </a:r>
                      <a:r>
                        <a:rPr lang="ru-RU" sz="32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-</a:t>
                      </a:r>
                    </a:p>
                    <a:p>
                      <a:r>
                        <a:rPr lang="ru-RU" sz="32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синус</a:t>
                      </a:r>
                      <a:endParaRPr lang="ru-RU" sz="32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Calibri" pitchFamily="34" charset="0"/>
                          <a:hlinkClick r:id="rId8" action="ppaction://hlinksldjump"/>
                        </a:rPr>
                        <a:t>1</a:t>
                      </a:r>
                      <a:endParaRPr lang="ru-RU" sz="80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Calibri" pitchFamily="34" charset="0"/>
                          <a:hlinkClick r:id="rId9" action="ppaction://hlinksldjump"/>
                        </a:rPr>
                        <a:t>2</a:t>
                      </a:r>
                      <a:endParaRPr lang="ru-RU" sz="80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Calibri" pitchFamily="34" charset="0"/>
                          <a:hlinkClick r:id="rId10" action="ppaction://hlinksldjump"/>
                        </a:rPr>
                        <a:t>3</a:t>
                      </a:r>
                      <a:endParaRPr lang="ru-RU" sz="80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Calibri" pitchFamily="34" charset="0"/>
                          <a:hlinkClick r:id="rId11" action="ppaction://hlinksldjump"/>
                        </a:rPr>
                        <a:t>4</a:t>
                      </a:r>
                      <a:endParaRPr lang="ru-RU" sz="80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Calibri" pitchFamily="34" charset="0"/>
                          <a:hlinkClick r:id="rId12" action="ppaction://hlinksldjump"/>
                        </a:rPr>
                        <a:t>5</a:t>
                      </a:r>
                      <a:endParaRPr lang="ru-RU" sz="80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Calibri" pitchFamily="34" charset="0"/>
                          <a:hlinkClick r:id="rId13" action="ppaction://hlinksldjump"/>
                        </a:rPr>
                        <a:t>6</a:t>
                      </a:r>
                      <a:endParaRPr lang="ru-RU" sz="80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 pitchFamily="34" charset="0"/>
                      </a:endParaRPr>
                    </a:p>
                  </a:txBody>
                  <a:tcPr/>
                </a:tc>
              </a:tr>
              <a:tr h="1620180">
                <a:tc>
                  <a:txBody>
                    <a:bodyPr/>
                    <a:lstStyle/>
                    <a:p>
                      <a:r>
                        <a:rPr lang="ru-RU" sz="3200" b="1" cap="all" spc="0" dirty="0" err="1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Арктан</a:t>
                      </a:r>
                      <a:r>
                        <a:rPr lang="ru-RU" sz="32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-</a:t>
                      </a:r>
                    </a:p>
                    <a:p>
                      <a:r>
                        <a:rPr lang="ru-RU" sz="3200" b="1" cap="all" spc="0" dirty="0" err="1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генс</a:t>
                      </a:r>
                      <a:endParaRPr lang="ru-RU" sz="32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Calibri" pitchFamily="34" charset="0"/>
                          <a:hlinkClick r:id="rId14" action="ppaction://hlinksldjump"/>
                        </a:rPr>
                        <a:t>1</a:t>
                      </a:r>
                      <a:endParaRPr lang="ru-RU" sz="80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Calibri" pitchFamily="34" charset="0"/>
                          <a:hlinkClick r:id="rId15" action="ppaction://hlinksldjump"/>
                        </a:rPr>
                        <a:t>2</a:t>
                      </a:r>
                      <a:endParaRPr lang="ru-RU" sz="80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Calibri" pitchFamily="34" charset="0"/>
                          <a:hlinkClick r:id="rId16" action="ppaction://hlinksldjump"/>
                        </a:rPr>
                        <a:t>3</a:t>
                      </a:r>
                      <a:endParaRPr lang="ru-RU" sz="80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Calibri" pitchFamily="34" charset="0"/>
                          <a:hlinkClick r:id="rId17" action="ppaction://hlinksldjump"/>
                        </a:rPr>
                        <a:t>4</a:t>
                      </a:r>
                      <a:endParaRPr lang="ru-RU" sz="80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Calibri" pitchFamily="34" charset="0"/>
                          <a:hlinkClick r:id="rId18" action="ppaction://hlinksldjump"/>
                        </a:rPr>
                        <a:t>5</a:t>
                      </a:r>
                      <a:endParaRPr lang="ru-RU" sz="80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Calibri" pitchFamily="34" charset="0"/>
                          <a:hlinkClick r:id="rId19" action="ppaction://hlinksldjump"/>
                        </a:rPr>
                        <a:t>6</a:t>
                      </a:r>
                      <a:endParaRPr lang="ru-RU" sz="80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 pitchFamily="34" charset="0"/>
                      </a:endParaRPr>
                    </a:p>
                  </a:txBody>
                  <a:tcPr/>
                </a:tc>
              </a:tr>
              <a:tr h="1620180">
                <a:tc>
                  <a:txBody>
                    <a:bodyPr/>
                    <a:lstStyle/>
                    <a:p>
                      <a:r>
                        <a:rPr lang="ru-RU" sz="3200" b="1" cap="all" spc="0" dirty="0" err="1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Аркко</a:t>
                      </a:r>
                      <a:r>
                        <a:rPr lang="ru-RU" sz="32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-</a:t>
                      </a:r>
                    </a:p>
                    <a:p>
                      <a:r>
                        <a:rPr lang="ru-RU" sz="32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</a:rPr>
                        <a:t>тангенс</a:t>
                      </a:r>
                      <a:endParaRPr lang="ru-RU" sz="32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Calibri" pitchFamily="34" charset="0"/>
                          <a:hlinkClick r:id="rId20" action="ppaction://hlinksldjump"/>
                        </a:rPr>
                        <a:t>1</a:t>
                      </a:r>
                      <a:endParaRPr lang="ru-RU" sz="80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Calibri" pitchFamily="34" charset="0"/>
                          <a:hlinkClick r:id="rId21" action="ppaction://hlinksldjump"/>
                        </a:rPr>
                        <a:t>2</a:t>
                      </a:r>
                      <a:endParaRPr lang="ru-RU" sz="80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Calibri" pitchFamily="34" charset="0"/>
                          <a:hlinkClick r:id="rId22" action="ppaction://hlinksldjump"/>
                        </a:rPr>
                        <a:t>3</a:t>
                      </a:r>
                      <a:endParaRPr lang="ru-RU" sz="80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Calibri" pitchFamily="34" charset="0"/>
                          <a:hlinkClick r:id="rId23" action="ppaction://hlinksldjump"/>
                        </a:rPr>
                        <a:t>4</a:t>
                      </a:r>
                      <a:endParaRPr lang="ru-RU" sz="80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Calibri" pitchFamily="34" charset="0"/>
                          <a:hlinkClick r:id="rId24" action="ppaction://hlinksldjump"/>
                        </a:rPr>
                        <a:t>5</a:t>
                      </a:r>
                      <a:endParaRPr lang="ru-RU" sz="80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Calibri" pitchFamily="34" charset="0"/>
                          <a:hlinkClick r:id="rId25" action="ppaction://hlinksldjump"/>
                        </a:rPr>
                        <a:t>6</a:t>
                      </a:r>
                      <a:endParaRPr lang="ru-RU" sz="8000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/>
              <a:t>Тригонометрические уравнения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692696"/>
            <a:ext cx="1836738" cy="617538"/>
          </a:xfrm>
          <a:prstGeom prst="rect">
            <a:avLst/>
          </a:prstGeom>
          <a:noFill/>
        </p:spPr>
      </p:pic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692696"/>
            <a:ext cx="5426075" cy="617538"/>
          </a:xfrm>
          <a:prstGeom prst="rect">
            <a:avLst/>
          </a:prstGeom>
          <a:noFill/>
        </p:spPr>
      </p:pic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1628800"/>
            <a:ext cx="1584176" cy="537267"/>
          </a:xfrm>
          <a:prstGeom prst="rect">
            <a:avLst/>
          </a:prstGeom>
          <a:noFill/>
        </p:spPr>
      </p:pic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39953" y="1412777"/>
            <a:ext cx="2808311" cy="824150"/>
          </a:xfrm>
          <a:prstGeom prst="rect">
            <a:avLst/>
          </a:prstGeom>
          <a:noFill/>
        </p:spPr>
      </p:pic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9" name="Picture 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2060848"/>
            <a:ext cx="1698573" cy="576064"/>
          </a:xfrm>
          <a:prstGeom prst="rect">
            <a:avLst/>
          </a:prstGeom>
          <a:noFill/>
        </p:spPr>
      </p:pic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21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961" y="2060848"/>
            <a:ext cx="2592288" cy="557128"/>
          </a:xfrm>
          <a:prstGeom prst="rect">
            <a:avLst/>
          </a:prstGeom>
          <a:noFill/>
        </p:spPr>
      </p:pic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23" name="Picture 1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2492896"/>
            <a:ext cx="1944216" cy="554879"/>
          </a:xfrm>
          <a:prstGeom prst="rect">
            <a:avLst/>
          </a:prstGeom>
          <a:noFill/>
        </p:spPr>
      </p:pic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25" name="Picture 1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39952" y="2492896"/>
            <a:ext cx="3384376" cy="564305"/>
          </a:xfrm>
          <a:prstGeom prst="rect">
            <a:avLst/>
          </a:prstGeom>
          <a:noFill/>
        </p:spPr>
      </p:pic>
      <p:sp>
        <p:nvSpPr>
          <p:cNvPr id="31" name="Прямоугольник 30"/>
          <p:cNvSpPr/>
          <p:nvPr/>
        </p:nvSpPr>
        <p:spPr>
          <a:xfrm>
            <a:off x="971600" y="692696"/>
            <a:ext cx="7992888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971600" y="1412776"/>
            <a:ext cx="7056784" cy="16561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899592" y="3140968"/>
            <a:ext cx="8064896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Picture 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71600" y="3140968"/>
            <a:ext cx="1774825" cy="617538"/>
          </a:xfrm>
          <a:prstGeom prst="rect">
            <a:avLst/>
          </a:prstGeom>
          <a:noFill/>
        </p:spPr>
      </p:pic>
      <p:pic>
        <p:nvPicPr>
          <p:cNvPr id="29" name="Picture 13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7824" y="3140968"/>
            <a:ext cx="5981700" cy="617538"/>
          </a:xfrm>
          <a:prstGeom prst="rect">
            <a:avLst/>
          </a:prstGeom>
          <a:noFill/>
        </p:spPr>
      </p:pic>
      <p:sp>
        <p:nvSpPr>
          <p:cNvPr id="30" name="Прямоугольник 29"/>
          <p:cNvSpPr/>
          <p:nvPr/>
        </p:nvSpPr>
        <p:spPr>
          <a:xfrm>
            <a:off x="971600" y="3861048"/>
            <a:ext cx="7488832" cy="19442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3861048"/>
            <a:ext cx="1642300" cy="576064"/>
          </a:xfrm>
          <a:prstGeom prst="rect">
            <a:avLst/>
          </a:prstGeom>
          <a:noFill/>
        </p:spPr>
      </p:pic>
      <p:pic>
        <p:nvPicPr>
          <p:cNvPr id="33" name="Picture 15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5976" y="3861048"/>
            <a:ext cx="2376264" cy="559883"/>
          </a:xfrm>
          <a:prstGeom prst="rect">
            <a:avLst/>
          </a:prstGeom>
          <a:noFill/>
        </p:spPr>
      </p:pic>
      <p:pic>
        <p:nvPicPr>
          <p:cNvPr id="35" name="Picture 5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4437112"/>
            <a:ext cx="1642300" cy="576064"/>
          </a:xfrm>
          <a:prstGeom prst="rect">
            <a:avLst/>
          </a:prstGeom>
          <a:noFill/>
        </p:spPr>
      </p:pic>
      <p:pic>
        <p:nvPicPr>
          <p:cNvPr id="36" name="Picture 17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4293096"/>
            <a:ext cx="3096344" cy="846750"/>
          </a:xfrm>
          <a:prstGeom prst="rect">
            <a:avLst/>
          </a:prstGeom>
          <a:noFill/>
        </p:spPr>
      </p:pic>
      <p:pic>
        <p:nvPicPr>
          <p:cNvPr id="37" name="Picture 7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5157192"/>
            <a:ext cx="1800200" cy="528512"/>
          </a:xfrm>
          <a:prstGeom prst="rect">
            <a:avLst/>
          </a:prstGeom>
          <a:noFill/>
        </p:spPr>
      </p:pic>
      <p:pic>
        <p:nvPicPr>
          <p:cNvPr id="38" name="Picture 19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4941168"/>
            <a:ext cx="3456384" cy="849123"/>
          </a:xfrm>
          <a:prstGeom prst="rect">
            <a:avLst/>
          </a:prstGeom>
          <a:noFill/>
        </p:spPr>
      </p:pic>
      <p:sp>
        <p:nvSpPr>
          <p:cNvPr id="39" name="Прямоугольник 38"/>
          <p:cNvSpPr/>
          <p:nvPr/>
        </p:nvSpPr>
        <p:spPr>
          <a:xfrm>
            <a:off x="971600" y="5877272"/>
            <a:ext cx="7632848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5877272"/>
            <a:ext cx="1570038" cy="617538"/>
          </a:xfrm>
          <a:prstGeom prst="rect">
            <a:avLst/>
          </a:prstGeom>
          <a:noFill/>
        </p:spPr>
      </p:pic>
      <p:pic>
        <p:nvPicPr>
          <p:cNvPr id="41" name="Picture 11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9912" y="5877272"/>
            <a:ext cx="4618038" cy="617538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 animBg="1"/>
      <p:bldP spid="34" grpId="0" animBg="1"/>
      <p:bldP spid="27" grpId="0" animBg="1"/>
      <p:bldP spid="30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Арксинус   1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2492896"/>
            <a:ext cx="3865691" cy="2160240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2492896"/>
            <a:ext cx="653891" cy="2376264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Управляющая кнопка: назад 10">
            <a:hlinkClick r:id="rId4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Арксинус   2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2924944"/>
            <a:ext cx="3937086" cy="1224136"/>
          </a:xfrm>
          <a:prstGeom prst="rect">
            <a:avLst/>
          </a:prstGeom>
          <a:noFill/>
        </p:spPr>
      </p:pic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2120" y="2204864"/>
            <a:ext cx="720080" cy="2604541"/>
          </a:xfrm>
          <a:prstGeom prst="rect">
            <a:avLst/>
          </a:prstGeom>
          <a:noFill/>
        </p:spPr>
      </p:pic>
      <p:sp>
        <p:nvSpPr>
          <p:cNvPr id="12" name="Управляющая кнопка: назад 11">
            <a:hlinkClick r:id="rId4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Арксинус   3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2636912"/>
            <a:ext cx="5131621" cy="2016224"/>
          </a:xfrm>
          <a:prstGeom prst="rect">
            <a:avLst/>
          </a:prstGeom>
          <a:noFill/>
        </p:spPr>
      </p:pic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168" y="2564904"/>
            <a:ext cx="1584176" cy="2308680"/>
          </a:xfrm>
          <a:prstGeom prst="rect">
            <a:avLst/>
          </a:prstGeom>
          <a:noFill/>
        </p:spPr>
      </p:pic>
      <p:sp>
        <p:nvSpPr>
          <p:cNvPr id="12" name="Управляющая кнопка: назад 11">
            <a:hlinkClick r:id="rId4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Арксинус   4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648" y="2276872"/>
            <a:ext cx="4266317" cy="2304256"/>
          </a:xfrm>
          <a:prstGeom prst="rect">
            <a:avLst/>
          </a:prstGeom>
          <a:noFill/>
        </p:spPr>
      </p:pic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168" y="2132856"/>
            <a:ext cx="792088" cy="2864995"/>
          </a:xfrm>
          <a:prstGeom prst="rect">
            <a:avLst/>
          </a:prstGeom>
          <a:noFill/>
        </p:spPr>
      </p:pic>
      <p:sp>
        <p:nvSpPr>
          <p:cNvPr id="12" name="Управляющая кнопка: назад 11">
            <a:hlinkClick r:id="rId4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Арксинус   5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891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2780928"/>
            <a:ext cx="5095053" cy="1584176"/>
          </a:xfrm>
          <a:prstGeom prst="rect">
            <a:avLst/>
          </a:prstGeom>
          <a:noFill/>
        </p:spPr>
      </p:pic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92280" y="2708920"/>
            <a:ext cx="674624" cy="1656184"/>
          </a:xfrm>
          <a:prstGeom prst="rect">
            <a:avLst/>
          </a:prstGeom>
          <a:noFill/>
        </p:spPr>
      </p:pic>
      <p:sp>
        <p:nvSpPr>
          <p:cNvPr id="12" name="Управляющая кнопка: назад 11">
            <a:hlinkClick r:id="rId4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Арксинус   6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2492896"/>
            <a:ext cx="5232372" cy="2232248"/>
          </a:xfrm>
          <a:prstGeom prst="rect">
            <a:avLst/>
          </a:prstGeom>
          <a:noFill/>
        </p:spPr>
      </p:pic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92280" y="2780928"/>
            <a:ext cx="1224136" cy="1783980"/>
          </a:xfrm>
          <a:prstGeom prst="rect">
            <a:avLst/>
          </a:prstGeom>
          <a:noFill/>
        </p:spPr>
      </p:pic>
      <p:sp>
        <p:nvSpPr>
          <p:cNvPr id="12" name="Управляющая кнопка: назад 11">
            <a:hlinkClick r:id="rId4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8100392" cy="1143000"/>
          </a:xfrm>
        </p:spPr>
        <p:txBody>
          <a:bodyPr>
            <a:normAutofit fontScale="90000"/>
          </a:bodyPr>
          <a:lstStyle/>
          <a:p>
            <a:r>
              <a:rPr lang="ru-RU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Арккосинус   1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2708920"/>
            <a:ext cx="5015260" cy="1512168"/>
          </a:xfrm>
          <a:prstGeom prst="rect">
            <a:avLst/>
          </a:prstGeom>
          <a:noFill/>
        </p:spPr>
      </p:pic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08304" y="2636912"/>
            <a:ext cx="648072" cy="1590999"/>
          </a:xfrm>
          <a:prstGeom prst="rect">
            <a:avLst/>
          </a:prstGeom>
          <a:noFill/>
        </p:spPr>
      </p:pic>
      <p:sp>
        <p:nvSpPr>
          <p:cNvPr id="12" name="Управляющая кнопка: назад 11">
            <a:hlinkClick r:id="rId4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1143000"/>
          </a:xfrm>
        </p:spPr>
        <p:txBody>
          <a:bodyPr>
            <a:normAutofit fontScale="90000"/>
          </a:bodyPr>
          <a:lstStyle/>
          <a:p>
            <a:r>
              <a:rPr lang="ru-RU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Арккосинус   2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2420888"/>
            <a:ext cx="4392488" cy="2380331"/>
          </a:xfrm>
          <a:prstGeom prst="rect">
            <a:avLst/>
          </a:prstGeom>
          <a:noFill/>
        </p:spPr>
      </p:pic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60232" y="2276872"/>
            <a:ext cx="792088" cy="2878478"/>
          </a:xfrm>
          <a:prstGeom prst="rect">
            <a:avLst/>
          </a:prstGeom>
          <a:noFill/>
        </p:spPr>
      </p:pic>
      <p:sp>
        <p:nvSpPr>
          <p:cNvPr id="10" name="Управляющая кнопка: назад 9">
            <a:hlinkClick r:id="rId4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8100392" cy="1143000"/>
          </a:xfrm>
        </p:spPr>
        <p:txBody>
          <a:bodyPr>
            <a:normAutofit fontScale="90000"/>
          </a:bodyPr>
          <a:lstStyle/>
          <a:p>
            <a:r>
              <a:rPr lang="ru-RU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Арккосинус   3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2708920"/>
            <a:ext cx="4637887" cy="1944216"/>
          </a:xfrm>
          <a:prstGeom prst="rect">
            <a:avLst/>
          </a:prstGeom>
          <a:noFill/>
        </p:spPr>
      </p:pic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057" y="2878751"/>
            <a:ext cx="2541458" cy="1630369"/>
          </a:xfrm>
          <a:prstGeom prst="rect">
            <a:avLst/>
          </a:prstGeom>
          <a:noFill/>
        </p:spPr>
      </p:pic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4823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40352" y="2708920"/>
            <a:ext cx="864096" cy="1803753"/>
          </a:xfrm>
          <a:prstGeom prst="rect">
            <a:avLst/>
          </a:prstGeom>
          <a:noFill/>
        </p:spPr>
      </p:pic>
      <p:sp>
        <p:nvSpPr>
          <p:cNvPr id="14" name="Управляющая кнопка: назад 13">
            <a:hlinkClick r:id="rId5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8100392" cy="1143000"/>
          </a:xfrm>
        </p:spPr>
        <p:txBody>
          <a:bodyPr>
            <a:normAutofit fontScale="90000"/>
          </a:bodyPr>
          <a:lstStyle/>
          <a:p>
            <a:r>
              <a:rPr lang="ru-RU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Арккосинус   4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2276872"/>
            <a:ext cx="4680660" cy="2448272"/>
          </a:xfrm>
          <a:prstGeom prst="rect">
            <a:avLst/>
          </a:prstGeom>
          <a:noFill/>
        </p:spPr>
      </p:pic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8264" y="2420888"/>
            <a:ext cx="720080" cy="2616798"/>
          </a:xfrm>
          <a:prstGeom prst="rect">
            <a:avLst/>
          </a:prstGeom>
          <a:noFill/>
        </p:spPr>
      </p:pic>
      <p:sp>
        <p:nvSpPr>
          <p:cNvPr id="10" name="Управляющая кнопка: назад 9">
            <a:hlinkClick r:id="rId4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8100392" cy="1143000"/>
          </a:xfrm>
        </p:spPr>
        <p:txBody>
          <a:bodyPr>
            <a:normAutofit fontScale="90000"/>
          </a:bodyPr>
          <a:lstStyle/>
          <a:p>
            <a:r>
              <a:rPr lang="ru-RU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Арккосинус   5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528" y="2636912"/>
            <a:ext cx="4824536" cy="1854530"/>
          </a:xfrm>
          <a:prstGeom prst="rect">
            <a:avLst/>
          </a:prstGeom>
          <a:noFill/>
        </p:spPr>
      </p:pic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2708920"/>
            <a:ext cx="2681329" cy="1728192"/>
          </a:xfrm>
          <a:prstGeom prst="rect">
            <a:avLst/>
          </a:prstGeom>
          <a:noFill/>
        </p:spPr>
      </p:pic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00392" y="2564904"/>
            <a:ext cx="864096" cy="1803751"/>
          </a:xfrm>
          <a:prstGeom prst="rect">
            <a:avLst/>
          </a:prstGeom>
          <a:noFill/>
        </p:spPr>
      </p:pic>
      <p:sp>
        <p:nvSpPr>
          <p:cNvPr id="12" name="Управляющая кнопка: назад 11">
            <a:hlinkClick r:id="rId5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8100392" cy="1143000"/>
          </a:xfrm>
        </p:spPr>
        <p:txBody>
          <a:bodyPr>
            <a:normAutofit fontScale="90000"/>
          </a:bodyPr>
          <a:lstStyle/>
          <a:p>
            <a:r>
              <a:rPr lang="ru-RU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Арккосинус   6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74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2924944"/>
            <a:ext cx="4776438" cy="1440160"/>
          </a:xfrm>
          <a:prstGeom prst="rect">
            <a:avLst/>
          </a:prstGeom>
          <a:noFill/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76256" y="2204864"/>
            <a:ext cx="792088" cy="2864995"/>
          </a:xfrm>
          <a:prstGeom prst="rect">
            <a:avLst/>
          </a:prstGeom>
          <a:noFill/>
        </p:spPr>
      </p:pic>
      <p:sp>
        <p:nvSpPr>
          <p:cNvPr id="10" name="Управляющая кнопка: назад 9">
            <a:hlinkClick r:id="rId4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956376" cy="1143000"/>
          </a:xfrm>
        </p:spPr>
        <p:txBody>
          <a:bodyPr>
            <a:normAutofit fontScale="90000"/>
          </a:bodyPr>
          <a:lstStyle/>
          <a:p>
            <a:r>
              <a:rPr lang="ru-RU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Арктангенс   1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8264" y="2132856"/>
            <a:ext cx="733150" cy="2664296"/>
          </a:xfrm>
          <a:prstGeom prst="rect">
            <a:avLst/>
          </a:prstGeom>
          <a:noFill/>
        </p:spPr>
      </p:pic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27" name="Picture 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1988840"/>
            <a:ext cx="4594623" cy="2592288"/>
          </a:xfrm>
          <a:prstGeom prst="rect">
            <a:avLst/>
          </a:prstGeom>
          <a:noFill/>
        </p:spPr>
      </p:pic>
      <p:sp>
        <p:nvSpPr>
          <p:cNvPr id="14" name="Управляющая кнопка: назад 13">
            <a:hlinkClick r:id="rId4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746064" cy="1143000"/>
          </a:xfrm>
        </p:spPr>
        <p:txBody>
          <a:bodyPr>
            <a:normAutofit fontScale="90000"/>
          </a:bodyPr>
          <a:lstStyle/>
          <a:p>
            <a:r>
              <a:rPr lang="ru-RU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Арктангенс   2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2852936"/>
            <a:ext cx="5388089" cy="1368152"/>
          </a:xfrm>
          <a:prstGeom prst="rect">
            <a:avLst/>
          </a:prstGeom>
          <a:noFill/>
        </p:spPr>
      </p:pic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2240" y="2204864"/>
            <a:ext cx="1800200" cy="2611211"/>
          </a:xfrm>
          <a:prstGeom prst="rect">
            <a:avLst/>
          </a:prstGeom>
          <a:noFill/>
        </p:spPr>
      </p:pic>
      <p:sp>
        <p:nvSpPr>
          <p:cNvPr id="12" name="Управляющая кнопка: назад 11">
            <a:hlinkClick r:id="rId4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818072" cy="1143000"/>
          </a:xfrm>
        </p:spPr>
        <p:txBody>
          <a:bodyPr>
            <a:normAutofit fontScale="90000"/>
          </a:bodyPr>
          <a:lstStyle/>
          <a:p>
            <a:r>
              <a:rPr lang="ru-RU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Арктангенс   3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2708920"/>
            <a:ext cx="5932340" cy="1584176"/>
          </a:xfrm>
          <a:prstGeom prst="rect">
            <a:avLst/>
          </a:prstGeom>
          <a:noFill/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36296" y="2348880"/>
            <a:ext cx="1656184" cy="2413620"/>
          </a:xfrm>
          <a:prstGeom prst="rect">
            <a:avLst/>
          </a:prstGeom>
          <a:noFill/>
        </p:spPr>
      </p:pic>
      <p:sp>
        <p:nvSpPr>
          <p:cNvPr id="10" name="Управляющая кнопка: назад 9">
            <a:hlinkClick r:id="rId4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818072" cy="1143000"/>
          </a:xfrm>
        </p:spPr>
        <p:txBody>
          <a:bodyPr>
            <a:normAutofit fontScale="90000"/>
          </a:bodyPr>
          <a:lstStyle/>
          <a:p>
            <a:r>
              <a:rPr lang="ru-RU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Арктангенс   4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0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2780928"/>
            <a:ext cx="4896544" cy="1601269"/>
          </a:xfrm>
          <a:prstGeom prst="rect">
            <a:avLst/>
          </a:prstGeom>
          <a:noFill/>
        </p:spPr>
      </p:pic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4288" y="2780928"/>
            <a:ext cx="648072" cy="1590999"/>
          </a:xfrm>
          <a:prstGeom prst="rect">
            <a:avLst/>
          </a:prstGeom>
          <a:noFill/>
        </p:spPr>
      </p:pic>
      <p:sp>
        <p:nvSpPr>
          <p:cNvPr id="10" name="Управляющая кнопка: назад 9">
            <a:hlinkClick r:id="rId4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818072" cy="1143000"/>
          </a:xfrm>
        </p:spPr>
        <p:txBody>
          <a:bodyPr>
            <a:normAutofit fontScale="90000"/>
          </a:bodyPr>
          <a:lstStyle/>
          <a:p>
            <a:r>
              <a:rPr lang="ru-RU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Арктангенс   5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79712" y="2276872"/>
            <a:ext cx="4474117" cy="2592288"/>
          </a:xfrm>
          <a:prstGeom prst="rect">
            <a:avLst/>
          </a:prstGeom>
          <a:noFill/>
        </p:spPr>
      </p:pic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4248" y="2132856"/>
            <a:ext cx="804651" cy="2924133"/>
          </a:xfrm>
          <a:prstGeom prst="rect">
            <a:avLst/>
          </a:prstGeom>
          <a:noFill/>
        </p:spPr>
      </p:pic>
      <p:sp>
        <p:nvSpPr>
          <p:cNvPr id="10" name="Управляющая кнопка: назад 9">
            <a:hlinkClick r:id="rId4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74638"/>
            <a:ext cx="7818072" cy="1143000"/>
          </a:xfrm>
        </p:spPr>
        <p:txBody>
          <a:bodyPr>
            <a:normAutofit fontScale="90000"/>
          </a:bodyPr>
          <a:lstStyle/>
          <a:p>
            <a:r>
              <a:rPr lang="ru-RU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Арктангенс   6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2780928"/>
            <a:ext cx="4817469" cy="1656184"/>
          </a:xfrm>
          <a:prstGeom prst="rect">
            <a:avLst/>
          </a:prstGeom>
          <a:noFill/>
        </p:spPr>
      </p:pic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4288" y="2276872"/>
            <a:ext cx="792088" cy="2878478"/>
          </a:xfrm>
          <a:prstGeom prst="rect">
            <a:avLst/>
          </a:prstGeom>
          <a:noFill/>
        </p:spPr>
      </p:pic>
      <p:sp>
        <p:nvSpPr>
          <p:cNvPr id="10" name="Управляющая кнопка: назад 9">
            <a:hlinkClick r:id="rId4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748464" cy="1143000"/>
          </a:xfrm>
        </p:spPr>
        <p:txBody>
          <a:bodyPr>
            <a:normAutofit fontScale="90000"/>
          </a:bodyPr>
          <a:lstStyle/>
          <a:p>
            <a:r>
              <a:rPr lang="ru-RU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Арккотангенс  1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648" y="2708920"/>
            <a:ext cx="5444173" cy="2088232"/>
          </a:xfrm>
          <a:prstGeom prst="rect">
            <a:avLst/>
          </a:prstGeom>
          <a:noFill/>
        </p:spPr>
      </p:pic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8264" y="2564904"/>
            <a:ext cx="1656184" cy="2413620"/>
          </a:xfrm>
          <a:prstGeom prst="rect">
            <a:avLst/>
          </a:prstGeom>
          <a:noFill/>
        </p:spPr>
      </p:pic>
      <p:sp>
        <p:nvSpPr>
          <p:cNvPr id="12" name="Управляющая кнопка: назад 11">
            <a:hlinkClick r:id="rId4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892480" cy="1143000"/>
          </a:xfrm>
        </p:spPr>
        <p:txBody>
          <a:bodyPr>
            <a:normAutofit fontScale="90000"/>
          </a:bodyPr>
          <a:lstStyle/>
          <a:p>
            <a:r>
              <a:rPr lang="ru-RU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Арккотангенс  2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2924944"/>
            <a:ext cx="5129111" cy="1512168"/>
          </a:xfrm>
          <a:prstGeom prst="rect">
            <a:avLst/>
          </a:prstGeom>
          <a:noFill/>
        </p:spPr>
      </p:pic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24328" y="2276872"/>
            <a:ext cx="792088" cy="2864995"/>
          </a:xfrm>
          <a:prstGeom prst="rect">
            <a:avLst/>
          </a:prstGeom>
          <a:noFill/>
        </p:spPr>
      </p:pic>
      <p:sp>
        <p:nvSpPr>
          <p:cNvPr id="12" name="Управляющая кнопка: назад 11">
            <a:hlinkClick r:id="rId4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892480" cy="1143000"/>
          </a:xfrm>
        </p:spPr>
        <p:txBody>
          <a:bodyPr>
            <a:normAutofit fontScale="90000"/>
          </a:bodyPr>
          <a:lstStyle/>
          <a:p>
            <a:r>
              <a:rPr lang="ru-RU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Арккотангенс  3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2996952"/>
            <a:ext cx="6085314" cy="1512168"/>
          </a:xfrm>
          <a:prstGeom prst="rect">
            <a:avLst/>
          </a:prstGeom>
          <a:noFill/>
        </p:spPr>
      </p:pic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36296" y="2636912"/>
            <a:ext cx="1630551" cy="2376264"/>
          </a:xfrm>
          <a:prstGeom prst="rect">
            <a:avLst/>
          </a:prstGeom>
          <a:noFill/>
        </p:spPr>
      </p:pic>
      <p:sp>
        <p:nvSpPr>
          <p:cNvPr id="10" name="Управляющая кнопка: назад 9">
            <a:hlinkClick r:id="rId4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143000"/>
          </a:xfrm>
        </p:spPr>
        <p:txBody>
          <a:bodyPr>
            <a:normAutofit fontScale="90000"/>
          </a:bodyPr>
          <a:lstStyle/>
          <a:p>
            <a:r>
              <a:rPr lang="ru-RU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Арккотангенс  4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35696" y="2924944"/>
            <a:ext cx="5373354" cy="1584176"/>
          </a:xfrm>
          <a:prstGeom prst="rect">
            <a:avLst/>
          </a:prstGeom>
          <a:noFill/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24328" y="2276872"/>
            <a:ext cx="792088" cy="2864995"/>
          </a:xfrm>
          <a:prstGeom prst="rect">
            <a:avLst/>
          </a:prstGeom>
          <a:noFill/>
        </p:spPr>
      </p:pic>
      <p:sp>
        <p:nvSpPr>
          <p:cNvPr id="10" name="Управляющая кнопка: назад 9">
            <a:hlinkClick r:id="rId4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892480" cy="1143000"/>
          </a:xfrm>
        </p:spPr>
        <p:txBody>
          <a:bodyPr>
            <a:normAutofit fontScale="90000"/>
          </a:bodyPr>
          <a:lstStyle/>
          <a:p>
            <a:r>
              <a:rPr lang="ru-RU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Арккотангенс  5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2492896"/>
            <a:ext cx="4765756" cy="2520280"/>
          </a:xfrm>
          <a:prstGeom prst="rect">
            <a:avLst/>
          </a:prstGeom>
          <a:noFill/>
        </p:spPr>
      </p:pic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4288" y="2492896"/>
            <a:ext cx="720080" cy="2616798"/>
          </a:xfrm>
          <a:prstGeom prst="rect">
            <a:avLst/>
          </a:prstGeom>
          <a:noFill/>
        </p:spPr>
      </p:pic>
      <p:sp>
        <p:nvSpPr>
          <p:cNvPr id="10" name="Управляющая кнопка: назад 9">
            <a:hlinkClick r:id="rId4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143000"/>
          </a:xfrm>
        </p:spPr>
        <p:txBody>
          <a:bodyPr>
            <a:normAutofit fontScale="90000"/>
          </a:bodyPr>
          <a:lstStyle/>
          <a:p>
            <a:r>
              <a:rPr lang="ru-RU" sz="8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Арккотангенс  6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2996952"/>
            <a:ext cx="5537389" cy="1296144"/>
          </a:xfrm>
          <a:prstGeom prst="rect">
            <a:avLst/>
          </a:prstGeom>
          <a:noFill/>
        </p:spPr>
      </p:pic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8264" y="2420888"/>
            <a:ext cx="1728192" cy="2506763"/>
          </a:xfrm>
          <a:prstGeom prst="rect">
            <a:avLst/>
          </a:prstGeom>
          <a:noFill/>
        </p:spPr>
      </p:pic>
      <p:sp>
        <p:nvSpPr>
          <p:cNvPr id="10" name="Управляющая кнопка: назад 9">
            <a:hlinkClick r:id="rId4" action="ppaction://hlinksldjump" highlightClick="1"/>
          </p:cNvPr>
          <p:cNvSpPr/>
          <p:nvPr/>
        </p:nvSpPr>
        <p:spPr>
          <a:xfrm>
            <a:off x="7956376" y="5661248"/>
            <a:ext cx="1042416" cy="104241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170</TotalTime>
  <Words>141</Words>
  <Application>Microsoft Office PowerPoint</Application>
  <PresentationFormat>Экран (4:3)</PresentationFormat>
  <Paragraphs>64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Солнцестояние</vt:lpstr>
      <vt:lpstr>Простейшие тригонометрические уравнения</vt:lpstr>
      <vt:lpstr>Инструкция </vt:lpstr>
      <vt:lpstr> Определения</vt:lpstr>
      <vt:lpstr>Слайд 4</vt:lpstr>
      <vt:lpstr>Тригонометрические уравнения</vt:lpstr>
      <vt:lpstr>Арксинус   1</vt:lpstr>
      <vt:lpstr>Арксинус   2</vt:lpstr>
      <vt:lpstr>Арксинус   3</vt:lpstr>
      <vt:lpstr>Арксинус   4</vt:lpstr>
      <vt:lpstr>Арксинус   5</vt:lpstr>
      <vt:lpstr>Арксинус   6</vt:lpstr>
      <vt:lpstr>Арккосинус   1</vt:lpstr>
      <vt:lpstr>Арккосинус   2</vt:lpstr>
      <vt:lpstr>Арккосинус   3</vt:lpstr>
      <vt:lpstr>Арккосинус   4</vt:lpstr>
      <vt:lpstr>Арккосинус   5</vt:lpstr>
      <vt:lpstr>Арккосинус   6</vt:lpstr>
      <vt:lpstr>Арктангенс   1</vt:lpstr>
      <vt:lpstr>Арктангенс   2</vt:lpstr>
      <vt:lpstr>Арктангенс   3</vt:lpstr>
      <vt:lpstr>Арктангенс   4</vt:lpstr>
      <vt:lpstr>Арктангенс   5</vt:lpstr>
      <vt:lpstr>Арктангенс   6</vt:lpstr>
      <vt:lpstr>Арккотангенс  1</vt:lpstr>
      <vt:lpstr>Арккотангенс  2</vt:lpstr>
      <vt:lpstr>Арккотангенс  3</vt:lpstr>
      <vt:lpstr>Арккотангенс  4</vt:lpstr>
      <vt:lpstr>Арккотангенс  5</vt:lpstr>
      <vt:lpstr>Арккотангенс 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Простейшие тригонометрические уравнения</dc:title>
  <dc:creator>Уралмашевец</dc:creator>
  <cp:lastModifiedBy>молодежный центр</cp:lastModifiedBy>
  <cp:revision>55</cp:revision>
  <dcterms:created xsi:type="dcterms:W3CDTF">2017-05-15T14:19:03Z</dcterms:created>
  <dcterms:modified xsi:type="dcterms:W3CDTF">2023-12-21T17:39:22Z</dcterms:modified>
</cp:coreProperties>
</file>