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0" r:id="rId2"/>
    <p:sldId id="269" r:id="rId3"/>
    <p:sldId id="298" r:id="rId4"/>
    <p:sldId id="257" r:id="rId5"/>
    <p:sldId id="297" r:id="rId6"/>
    <p:sldId id="271" r:id="rId7"/>
    <p:sldId id="260" r:id="rId8"/>
    <p:sldId id="262" r:id="rId9"/>
    <p:sldId id="274" r:id="rId10"/>
    <p:sldId id="291" r:id="rId11"/>
    <p:sldId id="277" r:id="rId12"/>
    <p:sldId id="275" r:id="rId13"/>
    <p:sldId id="279" r:id="rId14"/>
    <p:sldId id="282" r:id="rId15"/>
    <p:sldId id="283" r:id="rId16"/>
    <p:sldId id="268" r:id="rId17"/>
    <p:sldId id="267" r:id="rId18"/>
    <p:sldId id="288" r:id="rId19"/>
    <p:sldId id="289" r:id="rId20"/>
    <p:sldId id="299" r:id="rId21"/>
    <p:sldId id="292" r:id="rId22"/>
    <p:sldId id="293" r:id="rId23"/>
    <p:sldId id="294" r:id="rId24"/>
    <p:sldId id="29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9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E4448-162E-405D-9F02-49F5832AE93C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02453-7938-414D-9D83-843E48044A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874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0440B1-B41F-179D-5773-66F6D6B6D3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504" y="2130425"/>
            <a:ext cx="8928992" cy="1470025"/>
          </a:xfrm>
        </p:spPr>
        <p:txBody>
          <a:bodyPr/>
          <a:lstStyle/>
          <a:p>
            <a:r>
              <a:rPr lang="ru-RU" dirty="0"/>
              <a:t>Валентность химических элементов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96AADEA-7946-6C01-FF8A-7B7DC81A3F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287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AutoShape 2">
            <a:extLst>
              <a:ext uri="{FF2B5EF4-FFF2-40B4-BE49-F238E27FC236}">
                <a16:creationId xmlns:a16="http://schemas.microsoft.com/office/drawing/2014/main" id="{F6E9ACCA-BA4F-B09C-F63E-1DFF3F8395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764704"/>
            <a:ext cx="7924800" cy="1355725"/>
          </a:xfrm>
        </p:spPr>
        <p:txBody>
          <a:bodyPr rtlCol="0">
            <a:normAutofit fontScale="90000"/>
          </a:bodyPr>
          <a:lstStyle/>
          <a:p>
            <a:pPr defTabSz="457207" eaLnBrk="1" fontAlgn="auto" hangingPunct="1">
              <a:spcAft>
                <a:spcPts val="0"/>
              </a:spcAft>
              <a:defRPr/>
            </a:pPr>
            <a:r>
              <a:rPr lang="ru-RU" altLang="ru-RU" sz="2800" dirty="0"/>
              <a:t> </a:t>
            </a:r>
            <a:br>
              <a:rPr lang="ru-RU" altLang="ru-RU" sz="2800" dirty="0"/>
            </a:br>
            <a:r>
              <a:rPr lang="ru-RU" altLang="ru-RU" sz="2800" dirty="0"/>
              <a:t>  </a:t>
            </a:r>
            <a:br>
              <a:rPr lang="ru-RU" altLang="ru-RU" sz="2800" dirty="0"/>
            </a:b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Сравните качественный и количественный состав в молекулах: </a:t>
            </a:r>
            <a:b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5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ru-RU" altLang="ru-RU" sz="53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altLang="ru-RU" sz="5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H</a:t>
            </a:r>
            <a:r>
              <a:rPr lang="ru-RU" altLang="ru-RU" sz="53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5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O, NH</a:t>
            </a:r>
            <a:r>
              <a:rPr lang="ru-RU" altLang="ru-RU" sz="53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5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</a:t>
            </a:r>
            <a:r>
              <a:rPr lang="ru-RU" altLang="ru-RU" sz="53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5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12F891C-C858-10B6-09BC-523A4E64D4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4149725"/>
            <a:ext cx="7693025" cy="30892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– Что общего в составе молекул?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– Чем они отличаются друг от друга?  </a:t>
            </a:r>
          </a:p>
          <a:p>
            <a:pPr eaLnBrk="1" hangingPunct="1"/>
            <a:endParaRPr lang="ru-RU" altLang="ru-RU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0EAD160A-4916-5CB0-4B86-A77B7A8355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3540"/>
            <a:ext cx="4680520" cy="2845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24BD0D72-A207-3E75-D81F-551BA626B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834" y="4077072"/>
            <a:ext cx="5204514" cy="212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39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91264" cy="56207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Валентность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8640960" cy="5688632"/>
          </a:xfrm>
        </p:spPr>
        <p:txBody>
          <a:bodyPr>
            <a:normAutofit/>
          </a:bodyPr>
          <a:lstStyle/>
          <a:p>
            <a:r>
              <a:rPr lang="ru-RU" sz="2600" b="1" dirty="0"/>
              <a:t>Валентность</a:t>
            </a:r>
            <a:r>
              <a:rPr lang="ru-RU" sz="2600" dirty="0"/>
              <a:t> — это способность атомов химических элементов образовывать </a:t>
            </a:r>
            <a:r>
              <a:rPr lang="ru-RU" sz="2600" u="sng" dirty="0"/>
              <a:t>определенное число</a:t>
            </a:r>
            <a:r>
              <a:rPr lang="ru-RU" sz="2600" dirty="0"/>
              <a:t> </a:t>
            </a:r>
            <a:r>
              <a:rPr lang="ru-RU" sz="2600" i="1" dirty="0"/>
              <a:t>химических связей</a:t>
            </a:r>
            <a:r>
              <a:rPr lang="ru-RU" sz="2600" dirty="0"/>
              <a:t> с атомами других химических элементов</a:t>
            </a:r>
          </a:p>
          <a:p>
            <a:pPr marL="0" indent="0">
              <a:buNone/>
            </a:pPr>
            <a:r>
              <a:rPr lang="ru-RU" sz="2600" dirty="0"/>
              <a:t>                              -  свойство атомов одного элемента присоединять к себе определенное число атомов другого элемента </a:t>
            </a:r>
          </a:p>
          <a:p>
            <a:endParaRPr lang="ru-RU" sz="2600" dirty="0"/>
          </a:p>
          <a:p>
            <a:endParaRPr lang="ru-RU" sz="2600" dirty="0"/>
          </a:p>
        </p:txBody>
      </p:sp>
      <p:pic>
        <p:nvPicPr>
          <p:cNvPr id="4" name="Picture 2" descr="http://shopedu.ru/uploaded_files/shop_images/984.jpg">
            <a:extLst>
              <a:ext uri="{FF2B5EF4-FFF2-40B4-BE49-F238E27FC236}">
                <a16:creationId xmlns:a16="http://schemas.microsoft.com/office/drawing/2014/main" id="{4841FE06-B0E0-89C4-D237-07AA946C0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2849" r="12817" b="70685"/>
          <a:stretch>
            <a:fillRect/>
          </a:stretch>
        </p:blipFill>
        <p:spPr bwMode="auto">
          <a:xfrm>
            <a:off x="797718" y="4687792"/>
            <a:ext cx="7548563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193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hopedu.ru/uploaded_files/shop_images/984.jpg">
            <a:extLst>
              <a:ext uri="{FF2B5EF4-FFF2-40B4-BE49-F238E27FC236}">
                <a16:creationId xmlns:a16="http://schemas.microsoft.com/office/drawing/2014/main" id="{D870DE6E-1147-D47C-1E96-11F20D352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88" t="53511" r="12932" b="12114"/>
          <a:stretch>
            <a:fillRect/>
          </a:stretch>
        </p:blipFill>
        <p:spPr bwMode="auto">
          <a:xfrm>
            <a:off x="5219700" y="2420938"/>
            <a:ext cx="360045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" descr="http://shopedu.ru/uploaded_files/shop_images/984.jpg">
            <a:extLst>
              <a:ext uri="{FF2B5EF4-FFF2-40B4-BE49-F238E27FC236}">
                <a16:creationId xmlns:a16="http://schemas.microsoft.com/office/drawing/2014/main" id="{96A2B805-021F-E6DA-D92D-B954E9E8B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2930" r="57562" b="70685"/>
          <a:stretch>
            <a:fillRect/>
          </a:stretch>
        </p:blipFill>
        <p:spPr bwMode="auto">
          <a:xfrm>
            <a:off x="971550" y="404813"/>
            <a:ext cx="30956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2" descr="http://shopedu.ru/uploaded_files/shop_images/984.jpg">
            <a:extLst>
              <a:ext uri="{FF2B5EF4-FFF2-40B4-BE49-F238E27FC236}">
                <a16:creationId xmlns:a16="http://schemas.microsoft.com/office/drawing/2014/main" id="{72BF7F3E-9AED-C61D-6B3D-2C37E2C2F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88" t="35178" r="12276" b="45343"/>
          <a:stretch>
            <a:fillRect/>
          </a:stretch>
        </p:blipFill>
        <p:spPr bwMode="auto">
          <a:xfrm>
            <a:off x="220663" y="2852738"/>
            <a:ext cx="456723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" descr="http://shopedu.ru/uploaded_files/shop_images/984.jpg">
            <a:extLst>
              <a:ext uri="{FF2B5EF4-FFF2-40B4-BE49-F238E27FC236}">
                <a16:creationId xmlns:a16="http://schemas.microsoft.com/office/drawing/2014/main" id="{F200EF94-753E-84DB-CD3A-C6DD43A41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58" t="12930" r="12872" b="70685"/>
          <a:stretch>
            <a:fillRect/>
          </a:stretch>
        </p:blipFill>
        <p:spPr bwMode="auto">
          <a:xfrm>
            <a:off x="6300788" y="333375"/>
            <a:ext cx="1871662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>
            <a:extLst>
              <a:ext uri="{FF2B5EF4-FFF2-40B4-BE49-F238E27FC236}">
                <a16:creationId xmlns:a16="http://schemas.microsoft.com/office/drawing/2014/main" id="{EF073EC5-DBC1-F289-A6B7-B606E18D1B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3229F796-440E-CA57-EFC9-5C7F87B936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3141663"/>
            <a:ext cx="7693025" cy="294481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b="1" dirty="0">
                <a:solidFill>
                  <a:srgbClr val="C00000"/>
                </a:solidFill>
              </a:rPr>
              <a:t>  </a:t>
            </a:r>
            <a:r>
              <a:rPr lang="ru-RU" altLang="ru-RU" b="1" i="1" dirty="0"/>
              <a:t>Валентность обозначается </a:t>
            </a:r>
            <a:r>
              <a:rPr lang="ru-RU" altLang="ru-RU" b="1" i="1" u="sng" dirty="0"/>
              <a:t>римскими</a:t>
            </a:r>
            <a:r>
              <a:rPr lang="ru-RU" altLang="ru-RU" b="1" i="1" dirty="0"/>
              <a:t> цифрами.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b="1" dirty="0">
                <a:solidFill>
                  <a:srgbClr val="C00000"/>
                </a:solidFill>
              </a:rPr>
              <a:t>    </a:t>
            </a:r>
            <a:r>
              <a:rPr lang="en-US" altLang="ru-RU" sz="3200" b="1" dirty="0">
                <a:solidFill>
                  <a:srgbClr val="C00000"/>
                </a:solidFill>
              </a:rPr>
              <a:t>I </a:t>
            </a:r>
            <a:r>
              <a:rPr lang="ru-RU" altLang="ru-RU" sz="3200" b="1" dirty="0">
                <a:solidFill>
                  <a:srgbClr val="C00000"/>
                </a:solidFill>
              </a:rPr>
              <a:t> </a:t>
            </a:r>
            <a:r>
              <a:rPr lang="en-US" altLang="ru-RU" sz="3200" b="1" dirty="0">
                <a:solidFill>
                  <a:srgbClr val="C00000"/>
                </a:solidFill>
              </a:rPr>
              <a:t> I</a:t>
            </a:r>
            <a:r>
              <a:rPr lang="en-US" altLang="ru-RU" sz="3200" dirty="0"/>
              <a:t>     </a:t>
            </a:r>
            <a:r>
              <a:rPr lang="ru-RU" altLang="ru-RU" sz="3200" dirty="0"/>
              <a:t>  </a:t>
            </a:r>
            <a:r>
              <a:rPr lang="en-US" altLang="ru-RU" sz="3200" dirty="0"/>
              <a:t> </a:t>
            </a:r>
            <a:r>
              <a:rPr lang="en-US" altLang="ru-RU" sz="3200" b="1" dirty="0">
                <a:solidFill>
                  <a:srgbClr val="C00000"/>
                </a:solidFill>
              </a:rPr>
              <a:t>I   II</a:t>
            </a:r>
            <a:r>
              <a:rPr lang="en-US" altLang="ru-RU" sz="3200" dirty="0"/>
              <a:t>        </a:t>
            </a:r>
            <a:r>
              <a:rPr lang="ru-RU" altLang="ru-RU" sz="3200" dirty="0"/>
              <a:t>   </a:t>
            </a:r>
            <a:r>
              <a:rPr lang="en-US" altLang="ru-RU" sz="3200" dirty="0"/>
              <a:t>  </a:t>
            </a:r>
            <a:r>
              <a:rPr lang="ru-RU" altLang="ru-RU" sz="3200" dirty="0"/>
              <a:t> </a:t>
            </a:r>
            <a:r>
              <a:rPr lang="en-US" altLang="ru-RU" sz="3200" b="1" dirty="0">
                <a:solidFill>
                  <a:srgbClr val="C00000"/>
                </a:solidFill>
              </a:rPr>
              <a:t>III I</a:t>
            </a:r>
            <a:r>
              <a:rPr lang="en-US" altLang="ru-RU" sz="3200" dirty="0"/>
              <a:t>      </a:t>
            </a:r>
            <a:r>
              <a:rPr lang="ru-RU" altLang="ru-RU" sz="3200" dirty="0"/>
              <a:t>      </a:t>
            </a:r>
            <a:r>
              <a:rPr lang="en-US" altLang="ru-RU" sz="3200" b="1" dirty="0">
                <a:solidFill>
                  <a:srgbClr val="C00000"/>
                </a:solidFill>
              </a:rPr>
              <a:t>IV</a:t>
            </a:r>
            <a:r>
              <a:rPr lang="ru-RU" altLang="ru-RU" sz="3200" b="1" dirty="0">
                <a:solidFill>
                  <a:srgbClr val="C00000"/>
                </a:solidFill>
              </a:rPr>
              <a:t> </a:t>
            </a:r>
            <a:r>
              <a:rPr lang="en-US" altLang="ru-RU" sz="3200" b="1" dirty="0">
                <a:solidFill>
                  <a:srgbClr val="C00000"/>
                </a:solidFill>
              </a:rPr>
              <a:t>I</a:t>
            </a:r>
            <a:endParaRPr lang="ru-RU" altLang="ru-RU" sz="32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</a:t>
            </a:r>
            <a:r>
              <a:rPr lang="en-US" alt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    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</a:t>
            </a:r>
            <a:r>
              <a:rPr lang="en-US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altLang="ru-RU" sz="32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3200" dirty="0"/>
          </a:p>
        </p:txBody>
      </p:sp>
      <p:sp>
        <p:nvSpPr>
          <p:cNvPr id="15364" name="Rectangle 5">
            <a:extLst>
              <a:ext uri="{FF2B5EF4-FFF2-40B4-BE49-F238E27FC236}">
                <a16:creationId xmlns:a16="http://schemas.microsoft.com/office/drawing/2014/main" id="{5351B734-8688-7997-0388-A19C31D86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836613"/>
            <a:ext cx="64087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endParaRPr lang="ru-RU" altLang="ru-RU" sz="3200">
              <a:latin typeface="Arial" panose="020B0604020202020204" pitchFamily="34" charset="0"/>
            </a:endParaRPr>
          </a:p>
        </p:txBody>
      </p:sp>
      <p:sp>
        <p:nvSpPr>
          <p:cNvPr id="15365" name="Rectangle 6">
            <a:extLst>
              <a:ext uri="{FF2B5EF4-FFF2-40B4-BE49-F238E27FC236}">
                <a16:creationId xmlns:a16="http://schemas.microsoft.com/office/drawing/2014/main" id="{9C1F90A8-86C9-DF79-8846-D18BC8341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38" y="252413"/>
            <a:ext cx="7416800" cy="320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r>
              <a:rPr lang="ru-RU" alt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Атом водорода был выбран в качестве стандарта, обладающего валентностью, равной 1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None/>
            </a:pPr>
            <a:endParaRPr lang="ru-RU" altLang="ru-RU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568952" cy="3188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714" y="3449470"/>
            <a:ext cx="5793254" cy="340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8032" y="5024069"/>
            <a:ext cx="27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Постоянная </a:t>
            </a:r>
            <a:r>
              <a:rPr lang="ru-RU" sz="1600" dirty="0"/>
              <a:t>(почти)</a:t>
            </a:r>
          </a:p>
          <a:p>
            <a:r>
              <a:rPr lang="ru-RU" sz="2400" dirty="0"/>
              <a:t>валентность:</a:t>
            </a:r>
          </a:p>
        </p:txBody>
      </p:sp>
    </p:spTree>
    <p:extLst>
      <p:ext uri="{BB962C8B-B14F-4D97-AF65-F5344CB8AC3E}">
        <p14:creationId xmlns:p14="http://schemas.microsoft.com/office/powerpoint/2010/main" val="4257490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11.userapi.com/impg/9K3MuWeLJDedyULqRcl_pjqyj9YxzOspGIpepw/KvbyRMo9uZo.jpg?size=1280x781&amp;quality=96&amp;sign=786f640b94a704a3959136a8bb86ce6b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0"/>
          <a:stretch/>
        </p:blipFill>
        <p:spPr bwMode="auto">
          <a:xfrm>
            <a:off x="251520" y="620688"/>
            <a:ext cx="8568952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95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>
            <a:extLst>
              <a:ext uri="{FF2B5EF4-FFF2-40B4-BE49-F238E27FC236}">
                <a16:creationId xmlns:a16="http://schemas.microsoft.com/office/drawing/2014/main" id="{353E480D-9E99-C9CA-65EF-96B47251D6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4575" y="-7216"/>
            <a:ext cx="7054850" cy="14001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определения валентности элемента по формуле вещества: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94EB5A99-D59C-5E8B-85B2-35134775C6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556792"/>
            <a:ext cx="8784976" cy="530120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ru-RU" sz="1600" b="1" dirty="0">
                <a:solidFill>
                  <a:srgbClr val="FF0066"/>
                </a:solidFill>
              </a:rPr>
              <a:t>1.</a:t>
            </a:r>
            <a:r>
              <a:rPr lang="ru-RU" altLang="ru-RU" sz="1600" b="1" dirty="0"/>
              <a:t> 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 символами химических элементов с постоянной валентностью надписать валентность элемента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en-US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Fe2O3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умножить валентность на число атомов этого элемента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x3=6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разделить полученное число  на число атомов элемента с неизвестной валентностью; частное является значением валентности данного элемента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6:2=</a:t>
            </a:r>
            <a:r>
              <a:rPr lang="en-US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 II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Fe2O3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5730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FE3A1C50-ACDE-7D33-B2BD-AFF124DA5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06" y="274638"/>
            <a:ext cx="892975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валентность элементов в веществах, в оксидах указать тип и название</a:t>
            </a:r>
          </a:p>
        </p:txBody>
      </p:sp>
      <p:sp>
        <p:nvSpPr>
          <p:cNvPr id="21507" name="TextBox 3">
            <a:extLst>
              <a:ext uri="{FF2B5EF4-FFF2-40B4-BE49-F238E27FC236}">
                <a16:creationId xmlns:a16="http://schemas.microsoft.com/office/drawing/2014/main" id="{C48074B7-8B2C-E066-9BD8-2EEF7F40F4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989138"/>
            <a:ext cx="80645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SiH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S, CO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CO, SO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Fe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FeO, HCl, HBr, Cl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Cl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РН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O, 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Cr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SiO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pt-BR" altLang="ru-RU" sz="32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MnO, CuO, N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altLang="ru-RU" sz="32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alt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>
            <a:extLst>
              <a:ext uri="{FF2B5EF4-FFF2-40B4-BE49-F238E27FC236}">
                <a16:creationId xmlns:a16="http://schemas.microsoft.com/office/drawing/2014/main" id="{AA2C528E-4CFF-A123-9838-A18CF84D64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36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1:</a:t>
            </a:r>
            <a:r>
              <a:rPr lang="ru-RU" altLang="ru-RU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определите валентность элементов по формулам следующих веществ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3DC17A96-249E-F746-CED8-47F9D1FD890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57225" y="2492375"/>
            <a:ext cx="7586663" cy="4195763"/>
          </a:xfrm>
        </p:spPr>
        <p:txBody>
          <a:bodyPr/>
          <a:lstStyle/>
          <a:p>
            <a:pPr eaLnBrk="1" hangingPunct="1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1-вариант  </a:t>
            </a:r>
            <a:endParaRPr lang="kk-KZ" altLang="ru-RU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kk-KZ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   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CuO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eaLnBrk="1" hangingPunct="1"/>
            <a:endParaRPr lang="ru-RU" altLang="ru-RU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2-вариант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   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SiH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       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Подзаголовок 2">
            <a:extLst>
              <a:ext uri="{FF2B5EF4-FFF2-40B4-BE49-F238E27FC236}">
                <a16:creationId xmlns:a16="http://schemas.microsoft.com/office/drawing/2014/main" id="{87A7B002-4210-4805-CACE-9AB6956A9E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388" y="428625"/>
            <a:ext cx="8715375" cy="6429375"/>
          </a:xfrm>
        </p:spPr>
        <p:txBody>
          <a:bodyPr rtlCol="0">
            <a:normAutofit/>
          </a:bodyPr>
          <a:lstStyle/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r>
              <a:rPr lang="ru-RU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«Крестики-нолики»</a:t>
            </a: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Выигрышный путь: </a:t>
            </a:r>
            <a:r>
              <a:rPr lang="ru-RU" alt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одновалентные металлы</a:t>
            </a: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uk-UA" altLang="ru-RU" sz="24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uk-UA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uk-UA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uk-UA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ru-RU" altLang="ru-RU" b="1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Выигрышный путь:</a:t>
            </a:r>
            <a:r>
              <a:rPr lang="ru-RU" alt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400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трёхвалентные металлы</a:t>
            </a:r>
            <a:r>
              <a:rPr lang="ru-RU" alt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ru-RU" altLang="ru-RU" sz="3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ru-RU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Bef>
                <a:spcPct val="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ru-RU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ru-RU" altLang="ru-RU" sz="3600" dirty="0">
              <a:solidFill>
                <a:srgbClr val="6F040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64DDE850-05E8-9BAA-C690-74AE4E66854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428750"/>
            <a:ext cx="4786313" cy="21431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1">
            <a:extLst>
              <a:ext uri="{FF2B5EF4-FFF2-40B4-BE49-F238E27FC236}">
                <a16:creationId xmlns:a16="http://schemas.microsoft.com/office/drawing/2014/main" id="{177987BF-E166-3683-93CC-32054BE32C05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214813"/>
            <a:ext cx="4826000" cy="2286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>
            <a:extLst>
              <a:ext uri="{FF2B5EF4-FFF2-40B4-BE49-F238E27FC236}">
                <a16:creationId xmlns:a16="http://schemas.microsoft.com/office/drawing/2014/main" id="{1E56B6A2-1768-C2CD-955D-AA840A63AD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400" i="1">
                <a:latin typeface="Georgia" panose="02040502050405020303" pitchFamily="18" charset="0"/>
              </a:rPr>
              <a:t>Алгоритм составления формулы вещества по валентности элементов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CAE36592-DF12-952F-1BF1-7920C6195ED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ru-RU" altLang="ru-RU" sz="1800" b="1">
                <a:solidFill>
                  <a:srgbClr val="FF0066"/>
                </a:solidFill>
              </a:rPr>
              <a:t>1.</a:t>
            </a:r>
            <a:r>
              <a:rPr lang="ru-RU" altLang="ru-RU" sz="1800" b="1"/>
              <a:t> над символами элементов надписать валентности элементов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kk-KZ" altLang="ru-RU" sz="1800" b="1"/>
              <a:t>       </a:t>
            </a:r>
            <a:r>
              <a:rPr lang="en-US" altLang="ru-RU" b="1">
                <a:solidFill>
                  <a:srgbClr val="FF0000"/>
                </a:solidFill>
              </a:rPr>
              <a:t>VI   II</a:t>
            </a:r>
            <a:r>
              <a:rPr lang="en-US" altLang="ru-RU" sz="2400" b="1">
                <a:solidFill>
                  <a:srgbClr val="FF0000"/>
                </a:solidFill>
              </a:rPr>
              <a:t> </a:t>
            </a:r>
            <a:endParaRPr lang="ru-RU" altLang="ru-RU" sz="2400" b="1">
              <a:solidFill>
                <a:srgbClr val="FF0000"/>
              </a:solidFill>
            </a:endParaRP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kk-KZ" altLang="ru-RU" sz="2400" b="1"/>
              <a:t>     S  O 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ru-RU" altLang="ru-RU" sz="1800" b="1">
                <a:solidFill>
                  <a:srgbClr val="FF0066"/>
                </a:solidFill>
              </a:rPr>
              <a:t>2.</a:t>
            </a:r>
            <a:r>
              <a:rPr lang="ru-RU" altLang="ru-RU" sz="1800" b="1"/>
              <a:t>найти НОК для чисел валентности:  </a:t>
            </a:r>
            <a:r>
              <a:rPr lang="ru-RU" altLang="ru-RU" sz="1800" b="1">
                <a:solidFill>
                  <a:srgbClr val="FF0000"/>
                </a:solidFill>
              </a:rPr>
              <a:t> </a:t>
            </a:r>
            <a:r>
              <a:rPr lang="kk-KZ" altLang="ru-RU" sz="1800" b="1">
                <a:solidFill>
                  <a:srgbClr val="FF0000"/>
                </a:solidFill>
              </a:rPr>
              <a:t> 6</a:t>
            </a:r>
            <a:r>
              <a:rPr lang="kk-KZ" altLang="ru-RU" sz="1800" b="1"/>
              <a:t> 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ru-RU" altLang="ru-RU" sz="1800" b="1">
                <a:solidFill>
                  <a:srgbClr val="FF0066"/>
                </a:solidFill>
              </a:rPr>
              <a:t>3.</a:t>
            </a:r>
            <a:r>
              <a:rPr lang="ru-RU" altLang="ru-RU" sz="1800" b="1"/>
              <a:t> разделить НОК на  значение валентности этих элементов: 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ru-RU" altLang="ru-RU" sz="1800" b="1"/>
              <a:t>             </a:t>
            </a:r>
            <a:r>
              <a:rPr lang="kk-KZ" altLang="ru-RU" sz="2400" b="1"/>
              <a:t>S (6 : </a:t>
            </a:r>
            <a:r>
              <a:rPr lang="kk-KZ" altLang="ru-RU" sz="2400" b="1">
                <a:solidFill>
                  <a:srgbClr val="FF0000"/>
                </a:solidFill>
              </a:rPr>
              <a:t>VI</a:t>
            </a:r>
            <a:r>
              <a:rPr lang="kk-KZ" altLang="ru-RU" sz="2400" b="1"/>
              <a:t>=1);     O (6 : </a:t>
            </a:r>
            <a:r>
              <a:rPr lang="kk-KZ" altLang="ru-RU" sz="2400" b="1">
                <a:solidFill>
                  <a:srgbClr val="FF0000"/>
                </a:solidFill>
              </a:rPr>
              <a:t>II</a:t>
            </a:r>
            <a:r>
              <a:rPr lang="kk-KZ" altLang="ru-RU" sz="2400" b="1"/>
              <a:t>=3) </a:t>
            </a:r>
            <a:r>
              <a:rPr lang="ru-RU" altLang="ru-RU" sz="2400" b="1"/>
              <a:t> 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ru-RU" altLang="ru-RU" sz="1800" b="1">
                <a:solidFill>
                  <a:srgbClr val="FF0066"/>
                </a:solidFill>
              </a:rPr>
              <a:t>4.</a:t>
            </a:r>
            <a:r>
              <a:rPr lang="ru-RU" altLang="ru-RU" sz="1800" b="1"/>
              <a:t>полученные числа это индексы этих  элементов в формуле: </a:t>
            </a:r>
          </a:p>
          <a:p>
            <a:pPr marL="342906" indent="-342906" defTabSz="457207" eaLnBrk="1" fontAlgn="auto" hangingPunct="1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ru-RU" altLang="ru-RU" sz="1800" b="1"/>
              <a:t>                 </a:t>
            </a:r>
            <a:r>
              <a:rPr lang="kk-KZ" altLang="ru-RU" sz="2400" b="1"/>
              <a:t>SO</a:t>
            </a:r>
            <a:r>
              <a:rPr lang="en-US" altLang="ru-RU" sz="1600" b="1"/>
              <a:t>3</a:t>
            </a:r>
            <a:r>
              <a:rPr lang="ru-RU" altLang="ru-RU" sz="2400" b="1"/>
              <a:t>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>
            <a:extLst>
              <a:ext uri="{FF2B5EF4-FFF2-40B4-BE49-F238E27FC236}">
                <a16:creationId xmlns:a16="http://schemas.microsoft.com/office/drawing/2014/main" id="{2F41F6B7-716F-9CA9-F8C7-9D9E5D73A7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4188" y="452438"/>
            <a:ext cx="7327900" cy="14001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6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2:</a:t>
            </a:r>
            <a:r>
              <a:rPr lang="ru-RU" altLang="ru-RU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составить формулы веществ по известным валентностям элементов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683C12C3-14CE-9731-C065-4CD371297B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2163" y="2349500"/>
            <a:ext cx="8101012" cy="41941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  I      </a:t>
            </a:r>
            <a:r>
              <a:rPr lang="ru-RU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III I               III II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</a:p>
          <a:p>
            <a:pPr eaLnBrk="1" hangingPunct="1"/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1-вариант:</a:t>
            </a: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CaCl</a:t>
            </a: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PCl</a:t>
            </a: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N O</a:t>
            </a: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</a:p>
          <a:p>
            <a:pPr eaLnBrk="1" hangingPunct="1"/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 II        </a:t>
            </a:r>
            <a:r>
              <a:rPr lang="ru-RU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ru-RU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   I              III  I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вариант: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rO           BaCl            AlH </a:t>
            </a:r>
            <a:endParaRPr lang="ru-RU" alt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2D980C-F768-8B1F-ACFB-87109D1DE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5FD77E-D33A-057D-2A63-93B571EABE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CAC270-DB26-42E5-FD5F-7EB75A82B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5002"/>
            <a:ext cx="87868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671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4664" y="3861048"/>
            <a:ext cx="8229600" cy="2329832"/>
          </a:xfrm>
        </p:spPr>
        <p:txBody>
          <a:bodyPr>
            <a:noAutofit/>
          </a:bodyPr>
          <a:lstStyle/>
          <a:p>
            <a:pPr marL="0" indent="0" algn="r" fontAlgn="base">
              <a:buNone/>
            </a:pPr>
            <a:r>
              <a:rPr lang="ru-RU" sz="3000" dirty="0"/>
              <a:t>Определите валентности элементов в соединениях</a:t>
            </a:r>
          </a:p>
          <a:p>
            <a:pPr marL="0" indent="0" algn="r" fontAlgn="base">
              <a:buNone/>
            </a:pPr>
            <a:r>
              <a:rPr lang="ru-RU" sz="3000" dirty="0"/>
              <a:t>1) CrO</a:t>
            </a:r>
            <a:r>
              <a:rPr lang="ru-RU" sz="3000" baseline="-25000" dirty="0"/>
              <a:t>3</a:t>
            </a:r>
            <a:r>
              <a:rPr lang="ru-RU" sz="3000" dirty="0"/>
              <a:t> → Cr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r>
              <a:rPr lang="ru-RU" sz="3000" baseline="-25000" dirty="0"/>
              <a:t>3</a:t>
            </a:r>
            <a:r>
              <a:rPr lang="ru-RU" sz="3000" dirty="0"/>
              <a:t> → </a:t>
            </a:r>
            <a:r>
              <a:rPr lang="ru-RU" sz="3000" dirty="0" err="1"/>
              <a:t>CrO</a:t>
            </a:r>
            <a:br>
              <a:rPr lang="ru-RU" sz="3000" dirty="0"/>
            </a:br>
            <a:r>
              <a:rPr lang="ru-RU" sz="3000" dirty="0"/>
              <a:t>2) N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r>
              <a:rPr lang="ru-RU" sz="3000" baseline="-25000" dirty="0"/>
              <a:t>3</a:t>
            </a:r>
            <a:r>
              <a:rPr lang="ru-RU" sz="3000" dirty="0"/>
              <a:t> → NO → N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br>
              <a:rPr lang="ru-RU" sz="3000" dirty="0"/>
            </a:br>
            <a:r>
              <a:rPr lang="ru-RU" sz="3000" dirty="0"/>
              <a:t>3) СО</a:t>
            </a:r>
            <a:r>
              <a:rPr lang="ru-RU" sz="3000" baseline="-25000" dirty="0"/>
              <a:t>2</a:t>
            </a:r>
            <a:r>
              <a:rPr lang="ru-RU" sz="3000" dirty="0"/>
              <a:t> → SiO</a:t>
            </a:r>
            <a:r>
              <a:rPr lang="ru-RU" sz="3000" baseline="-25000" dirty="0"/>
              <a:t>2</a:t>
            </a:r>
            <a:r>
              <a:rPr lang="ru-RU" sz="3000" dirty="0"/>
              <a:t> → РbO</a:t>
            </a:r>
            <a:r>
              <a:rPr lang="ru-RU" sz="3000" baseline="-25000" dirty="0"/>
              <a:t>2</a:t>
            </a:r>
            <a:r>
              <a:rPr lang="ru-RU" sz="3000" dirty="0"/>
              <a:t>;</a:t>
            </a:r>
            <a:br>
              <a:rPr lang="ru-RU" sz="3000" dirty="0"/>
            </a:br>
            <a:r>
              <a:rPr lang="ru-RU" sz="3000" dirty="0"/>
              <a:t>4) Na</a:t>
            </a:r>
            <a:r>
              <a:rPr lang="ru-RU" sz="3000" baseline="-25000" dirty="0"/>
              <a:t>2</a:t>
            </a:r>
            <a:r>
              <a:rPr lang="ru-RU" sz="3000" dirty="0"/>
              <a:t>O → </a:t>
            </a:r>
            <a:r>
              <a:rPr lang="ru-RU" sz="3000" dirty="0" err="1"/>
              <a:t>MgO</a:t>
            </a:r>
            <a:r>
              <a:rPr lang="ru-RU" sz="3000" dirty="0"/>
              <a:t> → Al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r>
              <a:rPr lang="ru-RU" sz="3000" baseline="-25000" dirty="0"/>
              <a:t>3</a:t>
            </a:r>
            <a:endParaRPr lang="ru-RU" sz="3000" dirty="0"/>
          </a:p>
          <a:p>
            <a:pPr algn="r"/>
            <a:endParaRPr lang="ru-RU" sz="3000" dirty="0"/>
          </a:p>
        </p:txBody>
      </p:sp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754ACDE1-CE37-B731-40E5-72D50AE8D65E}"/>
              </a:ext>
            </a:extLst>
          </p:cNvPr>
          <p:cNvSpPr txBox="1">
            <a:spLocks/>
          </p:cNvSpPr>
          <p:nvPr/>
        </p:nvSpPr>
        <p:spPr>
          <a:xfrm>
            <a:off x="0" y="-24384"/>
            <a:ext cx="8229600" cy="4032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ru-RU" sz="3000" dirty="0"/>
              <a:t>Определите валентности элементов в соединениях. В каком ряду валентности азота одинаковы?</a:t>
            </a:r>
          </a:p>
          <a:p>
            <a:pPr marL="0" indent="0" fontAlgn="base">
              <a:buNone/>
            </a:pPr>
            <a:r>
              <a:rPr lang="ru-RU" sz="3000" dirty="0"/>
              <a:t>1) NO</a:t>
            </a:r>
            <a:r>
              <a:rPr lang="ru-RU" sz="3000" baseline="-25000" dirty="0"/>
              <a:t>2</a:t>
            </a:r>
            <a:r>
              <a:rPr lang="ru-RU" sz="3000" dirty="0"/>
              <a:t> и N</a:t>
            </a:r>
            <a:r>
              <a:rPr lang="ru-RU" sz="3000" baseline="-25000" dirty="0"/>
              <a:t>2</a:t>
            </a:r>
            <a:r>
              <a:rPr lang="ru-RU" sz="3000" dirty="0"/>
              <a:t>О</a:t>
            </a:r>
            <a:r>
              <a:rPr lang="ru-RU" sz="3000" baseline="-25000" dirty="0"/>
              <a:t>3</a:t>
            </a:r>
            <a:br>
              <a:rPr lang="ru-RU" sz="3000" dirty="0"/>
            </a:br>
            <a:r>
              <a:rPr lang="ru-RU" sz="3000" dirty="0"/>
              <a:t>2) NH</a:t>
            </a:r>
            <a:r>
              <a:rPr lang="ru-RU" sz="3000" baseline="-25000" dirty="0"/>
              <a:t>3</a:t>
            </a:r>
            <a:r>
              <a:rPr lang="ru-RU" sz="3000" dirty="0"/>
              <a:t> и K</a:t>
            </a:r>
            <a:r>
              <a:rPr lang="ru-RU" sz="3000" baseline="-25000" dirty="0"/>
              <a:t>3</a:t>
            </a:r>
            <a:r>
              <a:rPr lang="ru-RU" sz="3000" dirty="0"/>
              <a:t>N</a:t>
            </a:r>
            <a:br>
              <a:rPr lang="ru-RU" sz="3000" dirty="0"/>
            </a:br>
            <a:r>
              <a:rPr lang="ru-RU" sz="3000" dirty="0"/>
              <a:t>3) Са</a:t>
            </a:r>
            <a:r>
              <a:rPr lang="ru-RU" sz="3000" baseline="-25000" dirty="0"/>
              <a:t>3</a:t>
            </a:r>
            <a:r>
              <a:rPr lang="ru-RU" sz="3000" dirty="0"/>
              <a:t>N</a:t>
            </a:r>
            <a:r>
              <a:rPr lang="ru-RU" sz="3000" baseline="-25000" dirty="0"/>
              <a:t>2</a:t>
            </a:r>
            <a:r>
              <a:rPr lang="ru-RU" sz="3000" dirty="0"/>
              <a:t> и N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br>
              <a:rPr lang="ru-RU" sz="3000" dirty="0"/>
            </a:br>
            <a:r>
              <a:rPr lang="ru-RU" sz="3000" dirty="0"/>
              <a:t>4) NCl</a:t>
            </a:r>
            <a:r>
              <a:rPr lang="ru-RU" sz="3000" baseline="-25000" dirty="0"/>
              <a:t>3</a:t>
            </a:r>
            <a:r>
              <a:rPr lang="ru-RU" sz="3000" dirty="0"/>
              <a:t> и N</a:t>
            </a:r>
            <a:r>
              <a:rPr lang="ru-RU" sz="3000" baseline="-25000" dirty="0"/>
              <a:t>2</a:t>
            </a:r>
            <a:r>
              <a:rPr lang="ru-RU" sz="3000" dirty="0"/>
              <a:t>O</a:t>
            </a:r>
            <a:r>
              <a:rPr lang="ru-RU" sz="3000" baseline="-25000" dirty="0"/>
              <a:t>5</a:t>
            </a:r>
            <a:endParaRPr lang="ru-RU" sz="3000" dirty="0"/>
          </a:p>
          <a:p>
            <a:endParaRPr lang="ru-RU" sz="3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hopedu.ru/uploaded_files/shop_images/984.jpg">
            <a:extLst>
              <a:ext uri="{FF2B5EF4-FFF2-40B4-BE49-F238E27FC236}">
                <a16:creationId xmlns:a16="http://schemas.microsoft.com/office/drawing/2014/main" id="{D870DE6E-1147-D47C-1E96-11F20D352A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88" t="53511" r="12932" b="12114"/>
          <a:stretch>
            <a:fillRect/>
          </a:stretch>
        </p:blipFill>
        <p:spPr bwMode="auto">
          <a:xfrm>
            <a:off x="5219700" y="2420938"/>
            <a:ext cx="360045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" descr="http://shopedu.ru/uploaded_files/shop_images/984.jpg">
            <a:extLst>
              <a:ext uri="{FF2B5EF4-FFF2-40B4-BE49-F238E27FC236}">
                <a16:creationId xmlns:a16="http://schemas.microsoft.com/office/drawing/2014/main" id="{96A2B805-021F-E6DA-D92D-B954E9E8B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12930" r="57562" b="70685"/>
          <a:stretch>
            <a:fillRect/>
          </a:stretch>
        </p:blipFill>
        <p:spPr bwMode="auto">
          <a:xfrm>
            <a:off x="971550" y="404813"/>
            <a:ext cx="3095625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2" descr="http://shopedu.ru/uploaded_files/shop_images/984.jpg">
            <a:extLst>
              <a:ext uri="{FF2B5EF4-FFF2-40B4-BE49-F238E27FC236}">
                <a16:creationId xmlns:a16="http://schemas.microsoft.com/office/drawing/2014/main" id="{72BF7F3E-9AED-C61D-6B3D-2C37E2C2F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88" t="35178" r="12276" b="45343"/>
          <a:stretch>
            <a:fillRect/>
          </a:stretch>
        </p:blipFill>
        <p:spPr bwMode="auto">
          <a:xfrm>
            <a:off x="220663" y="2852738"/>
            <a:ext cx="4567237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" descr="http://shopedu.ru/uploaded_files/shop_images/984.jpg">
            <a:extLst>
              <a:ext uri="{FF2B5EF4-FFF2-40B4-BE49-F238E27FC236}">
                <a16:creationId xmlns:a16="http://schemas.microsoft.com/office/drawing/2014/main" id="{F200EF94-753E-84DB-CD3A-C6DD43A41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58" t="12930" r="12872" b="70685"/>
          <a:stretch>
            <a:fillRect/>
          </a:stretch>
        </p:blipFill>
        <p:spPr bwMode="auto">
          <a:xfrm>
            <a:off x="6300788" y="333375"/>
            <a:ext cx="1871662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>
            <a:extLst>
              <a:ext uri="{FF2B5EF4-FFF2-40B4-BE49-F238E27FC236}">
                <a16:creationId xmlns:a16="http://schemas.microsoft.com/office/drawing/2014/main" id="{AEFEA239-D483-FAC3-C0DD-B36DD93781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452438"/>
            <a:ext cx="7632700" cy="1400175"/>
          </a:xfrm>
        </p:spPr>
        <p:txBody>
          <a:bodyPr/>
          <a:lstStyle/>
          <a:p>
            <a:pPr algn="ctr" eaLnBrk="1" hangingPunct="1"/>
            <a:r>
              <a:rPr lang="ru-RU" altLang="ru-RU" sz="3600" b="1" i="1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3:</a:t>
            </a:r>
            <a:r>
              <a:rPr lang="ru-RU" altLang="ru-RU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составить структурную формулу следующих веществ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2273A72-339C-24DA-B4B7-D61D4B9516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7088" y="2052638"/>
            <a:ext cx="7848600" cy="4195762"/>
          </a:xfrm>
        </p:spPr>
        <p:txBody>
          <a:bodyPr/>
          <a:lstStyle/>
          <a:p>
            <a:pPr eaLnBrk="1" hangingPunct="1"/>
            <a:r>
              <a:rPr lang="ru-RU" alt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1 вариант: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    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CuO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alt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2 вариант: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    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SiH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       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ru-RU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</a:p>
          <a:p>
            <a:pPr eaLnBrk="1" hangingPunct="1"/>
            <a:endParaRPr lang="ru-RU" alt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5B2F3C-4085-3A77-1817-307D5DE28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570623-4B8B-D54E-2B54-B970843B7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7099F174-C0FB-B17F-63E6-763CD3EA4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060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46137"/>
            <a:ext cx="9144000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Определите валентности; у оксидов </a:t>
            </a:r>
            <a:r>
              <a:rPr lang="ru-RU" sz="2000" dirty="0"/>
              <a:t>(</a:t>
            </a:r>
            <a:r>
              <a:rPr lang="ru-RU" sz="2000" dirty="0" err="1"/>
              <a:t>Эл-О</a:t>
            </a:r>
            <a:r>
              <a:rPr lang="ru-RU" sz="2000" dirty="0"/>
              <a:t>) </a:t>
            </a:r>
            <a:r>
              <a:rPr lang="ru-RU" sz="3200" dirty="0"/>
              <a:t>указать тип оксида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 t="23734"/>
          <a:stretch>
            <a:fillRect/>
          </a:stretch>
        </p:blipFill>
        <p:spPr bwMode="auto">
          <a:xfrm>
            <a:off x="0" y="1643050"/>
            <a:ext cx="9144000" cy="5014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 t="62620" b="-1"/>
          <a:stretch/>
        </p:blipFill>
        <p:spPr bwMode="auto">
          <a:xfrm>
            <a:off x="-2" y="1271756"/>
            <a:ext cx="9144001" cy="3021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1" y="-12263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Определите валентности; указать типы и названия </a:t>
            </a:r>
            <a:r>
              <a:rPr lang="ru-RU" sz="3200" u="sng" dirty="0"/>
              <a:t>оксидов</a:t>
            </a:r>
            <a:r>
              <a:rPr lang="ru-RU" sz="3200" dirty="0"/>
              <a:t> </a:t>
            </a:r>
            <a:r>
              <a:rPr lang="ru-RU" sz="2000" dirty="0"/>
              <a:t>(Эл-О) </a:t>
            </a:r>
            <a:endParaRPr lang="ru-RU" sz="3200" dirty="0"/>
          </a:p>
        </p:txBody>
      </p:sp>
      <p:pic>
        <p:nvPicPr>
          <p:cNvPr id="43015" name="Picture 7" descr="Picture background"/>
          <p:cNvPicPr>
            <a:picLocks noChangeAspect="1" noChangeArrowheads="1"/>
          </p:cNvPicPr>
          <p:nvPr/>
        </p:nvPicPr>
        <p:blipFill>
          <a:blip r:embed="rId3"/>
          <a:srcRect b="59754"/>
          <a:stretch/>
        </p:blipFill>
        <p:spPr bwMode="auto">
          <a:xfrm>
            <a:off x="-2" y="4149081"/>
            <a:ext cx="9144000" cy="25892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 l="109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033825SlideId26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092033825SlideId26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524</Words>
  <Application>Microsoft Office PowerPoint</Application>
  <PresentationFormat>Экран (4:3)</PresentationFormat>
  <Paragraphs>77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Georgia</vt:lpstr>
      <vt:lpstr>Times New Roman</vt:lpstr>
      <vt:lpstr>Wingdings</vt:lpstr>
      <vt:lpstr>Wingdings 3</vt:lpstr>
      <vt:lpstr>Тема Office</vt:lpstr>
      <vt:lpstr>Валентность химических элементов</vt:lpstr>
      <vt:lpstr>              Сравните качественный и количественный состав в молекулах:      H Cl , H2O, NH3, CH4.</vt:lpstr>
      <vt:lpstr>Презентация PowerPoint</vt:lpstr>
      <vt:lpstr>Валентность</vt:lpstr>
      <vt:lpstr>Презентация PowerPoint</vt:lpstr>
      <vt:lpstr> </vt:lpstr>
      <vt:lpstr>Презентация PowerPoint</vt:lpstr>
      <vt:lpstr>Презентация PowerPoint</vt:lpstr>
      <vt:lpstr>Алгоритм определения валентности элемента по формуле вещества:</vt:lpstr>
      <vt:lpstr>Презентация PowerPoint</vt:lpstr>
      <vt:lpstr>Определите валентность элементов в веществах, в оксидах указать тип и название</vt:lpstr>
      <vt:lpstr>Задание 1: определите валентность элементов по формулам следующих веществ</vt:lpstr>
      <vt:lpstr>Презентация PowerPoint</vt:lpstr>
      <vt:lpstr>Алгоритм составления формулы вещества по валентности элементов</vt:lpstr>
      <vt:lpstr>Задание 2: составить формулы веществ по известным валентностям элементов</vt:lpstr>
      <vt:lpstr>Презентация PowerPoint</vt:lpstr>
      <vt:lpstr>Презентация PowerPoint</vt:lpstr>
      <vt:lpstr>Презентация PowerPoint</vt:lpstr>
      <vt:lpstr>Задание 3: составить структурную формулу следующих веществ</vt:lpstr>
      <vt:lpstr>Презентация PowerPoint</vt:lpstr>
      <vt:lpstr>Презентация PowerPoint</vt:lpstr>
      <vt:lpstr>Определите валентности; у оксидов (Эл-О) указать тип оксида</vt:lpstr>
      <vt:lpstr>Определите валентности; указать типы и названия оксидов (Эл-О)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Кыштымский Литя Вихо</cp:lastModifiedBy>
  <cp:revision>37</cp:revision>
  <dcterms:created xsi:type="dcterms:W3CDTF">2022-12-06T15:34:14Z</dcterms:created>
  <dcterms:modified xsi:type="dcterms:W3CDTF">2024-11-26T03:02:53Z</dcterms:modified>
</cp:coreProperties>
</file>