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  <p:sldMasterId id="214748368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1" r:id="rId19"/>
    <p:sldId id="278" r:id="rId20"/>
    <p:sldId id="279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4944" y="223456"/>
            <a:ext cx="8054111" cy="154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DC7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DC7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DC7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719CB-2317-43DB-A5E0-6E43C716E8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908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BFDAEB-7A3A-4E4C-B051-09391C05D63D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32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B13CA2-1316-4DDC-88F0-6DEB9FB8B23E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70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40C7BE-E415-4A0C-ABB3-D694C84BE0C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869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603FE0-124C-4D57-AA00-34AA26B6DB08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58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6C5DA-A9E2-47D1-A6FB-79DD032FCA4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85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56CD1F-90C5-418F-8324-8975AAD925E0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817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307F8C-AC60-4D27-86DD-ED5DA05597FD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400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29E8FF-2360-4703-8024-4950AF7BF3D2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3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F9C94B-9B6A-4B36-888A-215E0BE61D1C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66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5EB5D3-2639-4822-AF9A-26A2740AD222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380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B2E3CA-5001-44A6-A836-C3B66D0E7176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879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A719CB-2317-43DB-A5E0-6E43C716E85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993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BFDAEB-7A3A-4E4C-B051-09391C05D63D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065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B13CA2-1316-4DDC-88F0-6DEB9FB8B23E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880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40C7BE-E415-4A0C-ABB3-D694C84BE0C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861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603FE0-124C-4D57-AA00-34AA26B6DB08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022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6C5DA-A9E2-47D1-A6FB-79DD032FCA4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590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56CD1F-90C5-418F-8324-8975AAD925E0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730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307F8C-AC60-4D27-86DD-ED5DA05597FD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913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29E8FF-2360-4703-8024-4950AF7BF3D2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436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F9C94B-9B6A-4B36-888A-215E0BE61D1C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022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5EB5D3-2639-4822-AF9A-26A2740AD222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814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B2E3CA-5001-44A6-A836-C3B66D0E7176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429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A719CB-2317-43DB-A5E0-6E43C716E85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294" y="366750"/>
            <a:ext cx="8341410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DC7D0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8259" y="1158023"/>
            <a:ext cx="8247481" cy="3987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9484" y="6552423"/>
            <a:ext cx="191770" cy="167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8F891-2D3C-49A2-B417-82DB6C663587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03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8F891-2D3C-49A2-B417-82DB6C663587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11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5194" y="1982876"/>
            <a:ext cx="7744459" cy="1224280"/>
          </a:xfrm>
          <a:custGeom>
            <a:avLst/>
            <a:gdLst/>
            <a:ahLst/>
            <a:cxnLst/>
            <a:rect l="l" t="t" r="r" b="b"/>
            <a:pathLst>
              <a:path w="7744459" h="1224280">
                <a:moveTo>
                  <a:pt x="7743964" y="0"/>
                </a:moveTo>
                <a:lnTo>
                  <a:pt x="0" y="0"/>
                </a:lnTo>
                <a:lnTo>
                  <a:pt x="0" y="1224000"/>
                </a:lnTo>
                <a:lnTo>
                  <a:pt x="7743964" y="1224000"/>
                </a:lnTo>
                <a:lnTo>
                  <a:pt x="7743964" y="0"/>
                </a:lnTo>
                <a:close/>
              </a:path>
            </a:pathLst>
          </a:custGeom>
          <a:solidFill>
            <a:srgbClr val="F7F7F7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9642" y="1957323"/>
            <a:ext cx="7744459" cy="1224280"/>
          </a:xfrm>
          <a:custGeom>
            <a:avLst/>
            <a:gdLst/>
            <a:ahLst/>
            <a:cxnLst/>
            <a:rect l="l" t="t" r="r" b="b"/>
            <a:pathLst>
              <a:path w="7744459" h="1224280">
                <a:moveTo>
                  <a:pt x="7743952" y="0"/>
                </a:moveTo>
                <a:lnTo>
                  <a:pt x="0" y="0"/>
                </a:lnTo>
                <a:lnTo>
                  <a:pt x="0" y="1224000"/>
                </a:lnTo>
                <a:lnTo>
                  <a:pt x="7743952" y="1224000"/>
                </a:lnTo>
                <a:lnTo>
                  <a:pt x="774395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21825" y="1901050"/>
            <a:ext cx="5441950" cy="133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3670" algn="r">
              <a:lnSpc>
                <a:spcPct val="100000"/>
              </a:lnSpc>
              <a:spcBef>
                <a:spcPts val="100"/>
              </a:spcBef>
            </a:pPr>
            <a:r>
              <a:rPr sz="4300" b="1" spc="-5" dirty="0">
                <a:solidFill>
                  <a:srgbClr val="7F52FF"/>
                </a:solidFill>
                <a:latin typeface="Arial"/>
                <a:cs typeface="Arial"/>
              </a:rPr>
              <a:t>Цвет </a:t>
            </a:r>
            <a:r>
              <a:rPr sz="4300" b="1" dirty="0">
                <a:solidFill>
                  <a:srgbClr val="7F52FF"/>
                </a:solidFill>
                <a:latin typeface="Arial"/>
                <a:cs typeface="Arial"/>
              </a:rPr>
              <a:t>в</a:t>
            </a:r>
            <a:r>
              <a:rPr sz="4300" b="1" spc="-110" dirty="0">
                <a:solidFill>
                  <a:srgbClr val="7F52FF"/>
                </a:solidFill>
                <a:latin typeface="Arial"/>
                <a:cs typeface="Arial"/>
              </a:rPr>
              <a:t> </a:t>
            </a:r>
            <a:r>
              <a:rPr sz="4300" b="1" spc="-5" dirty="0">
                <a:solidFill>
                  <a:srgbClr val="7F52FF"/>
                </a:solidFill>
                <a:latin typeface="Arial"/>
                <a:cs typeface="Arial"/>
              </a:rPr>
              <a:t>архитектуре</a:t>
            </a:r>
            <a:endParaRPr sz="430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4300" b="1" dirty="0">
                <a:solidFill>
                  <a:srgbClr val="7F52FF"/>
                </a:solidFill>
                <a:latin typeface="Arial"/>
                <a:cs typeface="Arial"/>
              </a:rPr>
              <a:t>и</a:t>
            </a:r>
            <a:r>
              <a:rPr sz="4300" b="1" spc="-100" dirty="0">
                <a:solidFill>
                  <a:srgbClr val="7F52FF"/>
                </a:solidFill>
                <a:latin typeface="Arial"/>
                <a:cs typeface="Arial"/>
              </a:rPr>
              <a:t> </a:t>
            </a:r>
            <a:r>
              <a:rPr sz="4300" b="1" spc="-10" dirty="0">
                <a:solidFill>
                  <a:srgbClr val="7F52FF"/>
                </a:solidFill>
                <a:latin typeface="Arial"/>
                <a:cs typeface="Arial"/>
              </a:rPr>
              <a:t>дизайне</a:t>
            </a:r>
            <a:endParaRPr sz="43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72296" y="1361427"/>
            <a:ext cx="4267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Презентация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к уроку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изо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7</a:t>
            </a:r>
            <a:r>
              <a:rPr sz="2400" b="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класс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1446" y="6019396"/>
            <a:ext cx="373380" cy="60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65"/>
              </a:lnSpc>
            </a:pPr>
            <a:r>
              <a:rPr sz="450" spc="15" baseline="9259" dirty="0">
                <a:solidFill>
                  <a:srgbClr val="DC7D0D"/>
                </a:solidFill>
                <a:latin typeface="Wingdings"/>
                <a:cs typeface="Wingdings"/>
              </a:rPr>
              <a:t></a:t>
            </a:r>
            <a:r>
              <a:rPr sz="450" spc="15" baseline="9259" dirty="0">
                <a:solidFill>
                  <a:srgbClr val="DC7D0D"/>
                </a:solidFill>
                <a:latin typeface="Times New Roman"/>
                <a:cs typeface="Times New Roman"/>
              </a:rPr>
              <a:t> </a:t>
            </a:r>
            <a:r>
              <a:rPr sz="400" spc="10" dirty="0">
                <a:latin typeface="Times New Roman"/>
                <a:cs typeface="Times New Roman"/>
              </a:rPr>
              <a:t>Цветовой</a:t>
            </a:r>
            <a:r>
              <a:rPr sz="400" spc="-40" dirty="0">
                <a:latin typeface="Times New Roman"/>
                <a:cs typeface="Times New Roman"/>
              </a:rPr>
              <a:t> </a:t>
            </a:r>
            <a:r>
              <a:rPr sz="400" spc="10" dirty="0">
                <a:latin typeface="Times New Roman"/>
                <a:cs typeface="Times New Roman"/>
              </a:rPr>
              <a:t>круг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14640" y="2806915"/>
            <a:ext cx="4177029" cy="3259454"/>
          </a:xfrm>
          <a:custGeom>
            <a:avLst/>
            <a:gdLst/>
            <a:ahLst/>
            <a:cxnLst/>
            <a:rect l="l" t="t" r="r" b="b"/>
            <a:pathLst>
              <a:path w="4177029" h="3259454">
                <a:moveTo>
                  <a:pt x="0" y="0"/>
                </a:moveTo>
                <a:lnTo>
                  <a:pt x="4176725" y="0"/>
                </a:lnTo>
                <a:lnTo>
                  <a:pt x="4176725" y="3259086"/>
                </a:lnTo>
                <a:lnTo>
                  <a:pt x="0" y="3259086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09954" y="2802242"/>
            <a:ext cx="4186554" cy="3268979"/>
          </a:xfrm>
          <a:custGeom>
            <a:avLst/>
            <a:gdLst/>
            <a:ahLst/>
            <a:cxnLst/>
            <a:rect l="l" t="t" r="r" b="b"/>
            <a:pathLst>
              <a:path w="4186554" h="3268979">
                <a:moveTo>
                  <a:pt x="0" y="0"/>
                </a:moveTo>
                <a:lnTo>
                  <a:pt x="4186085" y="0"/>
                </a:lnTo>
                <a:lnTo>
                  <a:pt x="4186085" y="3268433"/>
                </a:lnTo>
                <a:lnTo>
                  <a:pt x="0" y="3268433"/>
                </a:lnTo>
                <a:lnTo>
                  <a:pt x="0" y="0"/>
                </a:lnTo>
                <a:close/>
              </a:path>
            </a:pathLst>
          </a:custGeom>
          <a:ln w="9359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09801" y="2814573"/>
            <a:ext cx="4176725" cy="3259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11326" y="2703601"/>
            <a:ext cx="4186554" cy="3268979"/>
          </a:xfrm>
          <a:custGeom>
            <a:avLst/>
            <a:gdLst/>
            <a:ahLst/>
            <a:cxnLst/>
            <a:rect l="l" t="t" r="r" b="b"/>
            <a:pathLst>
              <a:path w="4186554" h="3268979">
                <a:moveTo>
                  <a:pt x="0" y="0"/>
                </a:moveTo>
                <a:lnTo>
                  <a:pt x="4186072" y="0"/>
                </a:lnTo>
                <a:lnTo>
                  <a:pt x="4186072" y="3268433"/>
                </a:lnTo>
                <a:lnTo>
                  <a:pt x="0" y="3268433"/>
                </a:lnTo>
                <a:lnTo>
                  <a:pt x="0" y="0"/>
                </a:lnTo>
                <a:close/>
              </a:path>
            </a:pathLst>
          </a:custGeom>
          <a:ln w="9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1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5075" y="781202"/>
            <a:ext cx="6985634" cy="1224280"/>
          </a:xfrm>
          <a:custGeom>
            <a:avLst/>
            <a:gdLst/>
            <a:ahLst/>
            <a:cxnLst/>
            <a:rect l="l" t="t" r="r" b="b"/>
            <a:pathLst>
              <a:path w="6985634" h="1224280">
                <a:moveTo>
                  <a:pt x="6985088" y="0"/>
                </a:moveTo>
                <a:lnTo>
                  <a:pt x="0" y="0"/>
                </a:lnTo>
                <a:lnTo>
                  <a:pt x="0" y="1224000"/>
                </a:lnTo>
                <a:lnTo>
                  <a:pt x="6985088" y="1224000"/>
                </a:lnTo>
                <a:lnTo>
                  <a:pt x="6985088" y="0"/>
                </a:lnTo>
                <a:close/>
              </a:path>
            </a:pathLst>
          </a:custGeom>
          <a:solidFill>
            <a:srgbClr val="585858">
              <a:alpha val="7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86636" y="679402"/>
            <a:ext cx="6683375" cy="143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620"/>
              </a:lnSpc>
            </a:pPr>
            <a:r>
              <a:rPr sz="2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Локальный цвет</a:t>
            </a:r>
            <a:r>
              <a:rPr sz="2400" b="1" dirty="0">
                <a:solidFill>
                  <a:srgbClr val="585858"/>
                </a:solidFill>
                <a:latin typeface="Times New Roman"/>
                <a:cs typeface="Times New Roman"/>
              </a:rPr>
              <a:t> —</a:t>
            </a:r>
            <a:endParaRPr sz="2400">
              <a:latin typeface="Times New Roman"/>
              <a:cs typeface="Times New Roman"/>
            </a:endParaRPr>
          </a:p>
          <a:p>
            <a:pPr indent="73660" algn="ctr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усреднённый цвет нескольких близко  расположенных (как правило, неодинаковых по  цвету) деталей</a:t>
            </a:r>
            <a:r>
              <a:rPr sz="2400" b="1" spc="-15" dirty="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Times New Roman"/>
                <a:cs typeface="Times New Roman"/>
              </a:rPr>
              <a:t>объекта.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5643" y="616940"/>
            <a:ext cx="7342557" cy="1973860"/>
          </a:xfrm>
          <a:custGeom>
            <a:avLst/>
            <a:gdLst/>
            <a:ahLst/>
            <a:cxnLst/>
            <a:rect l="l" t="t" r="r" b="b"/>
            <a:pathLst>
              <a:path w="6985634" h="1224280">
                <a:moveTo>
                  <a:pt x="6985076" y="0"/>
                </a:moveTo>
                <a:lnTo>
                  <a:pt x="0" y="0"/>
                </a:lnTo>
                <a:lnTo>
                  <a:pt x="0" y="1224000"/>
                </a:lnTo>
                <a:lnTo>
                  <a:pt x="6985076" y="1224000"/>
                </a:lnTo>
                <a:lnTo>
                  <a:pt x="6985076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4861" y="616940"/>
            <a:ext cx="670814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5335" marR="693420" indent="1223010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Локальный цвет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—  </a:t>
            </a:r>
            <a:r>
              <a:rPr sz="2400" b="1" spc="-5" dirty="0">
                <a:latin typeface="Times New Roman"/>
                <a:cs typeface="Times New Roman"/>
              </a:rPr>
              <a:t>усреднённый цвет нескольких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близко</a:t>
            </a:r>
            <a:endParaRPr sz="2400" dirty="0">
              <a:latin typeface="Times New Roman"/>
              <a:cs typeface="Times New Roman"/>
            </a:endParaRPr>
          </a:p>
          <a:p>
            <a:pPr marL="1677670" marR="5080" indent="-1665605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расположенных </a:t>
            </a:r>
            <a:r>
              <a:rPr sz="2400" b="1" dirty="0">
                <a:latin typeface="Times New Roman"/>
                <a:cs typeface="Times New Roman"/>
              </a:rPr>
              <a:t>(как </a:t>
            </a:r>
            <a:r>
              <a:rPr sz="2400" b="1" spc="-5" dirty="0">
                <a:latin typeface="Times New Roman"/>
                <a:cs typeface="Times New Roman"/>
              </a:rPr>
              <a:t>правило, неодинаковых по  цвету) деталей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объекта.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634" y="3212642"/>
            <a:ext cx="8591765" cy="29134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2742" y="3246030"/>
            <a:ext cx="840359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indent="-179070">
              <a:lnSpc>
                <a:spcPct val="100000"/>
              </a:lnSpc>
              <a:spcBef>
                <a:spcPts val="100"/>
              </a:spcBef>
              <a:buClr>
                <a:srgbClr val="DC7D0D"/>
              </a:buClr>
              <a:buSzPct val="79166"/>
              <a:buFont typeface="Wingdings"/>
              <a:buChar char=""/>
              <a:tabLst>
                <a:tab pos="191770" algn="l"/>
              </a:tabLst>
            </a:pPr>
            <a:r>
              <a:rPr sz="2400" spc="-5" dirty="0">
                <a:latin typeface="Times New Roman"/>
                <a:cs typeface="Times New Roman"/>
              </a:rPr>
              <a:t>Оттенки серого </a:t>
            </a:r>
            <a:r>
              <a:rPr sz="2400" dirty="0">
                <a:latin typeface="Times New Roman"/>
                <a:cs typeface="Times New Roman"/>
              </a:rPr>
              <a:t>(в </a:t>
            </a:r>
            <a:r>
              <a:rPr sz="2400" spc="-5" dirty="0">
                <a:latin typeface="Times New Roman"/>
                <a:cs typeface="Times New Roman"/>
              </a:rPr>
              <a:t>диапазоне белый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5" dirty="0">
                <a:latin typeface="Times New Roman"/>
                <a:cs typeface="Times New Roman"/>
              </a:rPr>
              <a:t>черный) носят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название</a:t>
            </a:r>
            <a:endParaRPr sz="2400">
              <a:latin typeface="Times New Roman"/>
              <a:cs typeface="Times New Roman"/>
            </a:endParaRPr>
          </a:p>
          <a:p>
            <a:pPr marL="191135" marR="384810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ахроматических </a:t>
            </a:r>
            <a:r>
              <a:rPr sz="2400" dirty="0">
                <a:latin typeface="Times New Roman"/>
                <a:cs typeface="Times New Roman"/>
              </a:rPr>
              <a:t>(от </a:t>
            </a:r>
            <a:r>
              <a:rPr sz="2400" spc="-5" dirty="0">
                <a:latin typeface="Times New Roman"/>
                <a:cs typeface="Times New Roman"/>
              </a:rPr>
              <a:t>греч. </a:t>
            </a:r>
            <a:r>
              <a:rPr sz="2400" dirty="0">
                <a:latin typeface="Times New Roman"/>
                <a:cs typeface="Times New Roman"/>
              </a:rPr>
              <a:t>α- </a:t>
            </a:r>
            <a:r>
              <a:rPr sz="2400" spc="-5" dirty="0">
                <a:latin typeface="Times New Roman"/>
                <a:cs typeface="Times New Roman"/>
              </a:rPr>
              <a:t>отрицательная частица </a:t>
            </a:r>
            <a:r>
              <a:rPr sz="2400" dirty="0">
                <a:latin typeface="Times New Roman"/>
                <a:cs typeface="Times New Roman"/>
              </a:rPr>
              <a:t>+  </a:t>
            </a:r>
            <a:r>
              <a:rPr sz="2400" spc="-5" dirty="0">
                <a:latin typeface="Times New Roman"/>
                <a:cs typeface="Times New Roman"/>
              </a:rPr>
              <a:t>χρώμα </a:t>
            </a:r>
            <a:r>
              <a:rPr sz="2400" dirty="0">
                <a:latin typeface="Times New Roman"/>
                <a:cs typeface="Times New Roman"/>
              </a:rPr>
              <a:t>— </a:t>
            </a:r>
            <a:r>
              <a:rPr sz="2400" spc="-5" dirty="0">
                <a:latin typeface="Times New Roman"/>
                <a:cs typeface="Times New Roman"/>
              </a:rPr>
              <a:t>цвет, то есть бесцветных) цветов. Наиболее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ярким</a:t>
            </a:r>
            <a:endParaRPr sz="2400">
              <a:latin typeface="Times New Roman"/>
              <a:cs typeface="Times New Roman"/>
            </a:endParaRPr>
          </a:p>
          <a:p>
            <a:pPr marL="191135" marR="150495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ахроматическим цветом является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белый</a:t>
            </a:r>
            <a:r>
              <a:rPr sz="2400" spc="-5" dirty="0">
                <a:latin typeface="Times New Roman"/>
                <a:cs typeface="Times New Roman"/>
              </a:rPr>
              <a:t>, наиболее тёмным </a:t>
            </a:r>
            <a:r>
              <a:rPr sz="2400" dirty="0">
                <a:latin typeface="Times New Roman"/>
                <a:cs typeface="Times New Roman"/>
              </a:rPr>
              <a:t>— 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чёрный</a:t>
            </a:r>
            <a:r>
              <a:rPr sz="2400" spc="-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2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377189"/>
            <a:ext cx="34556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/>
              <a:t>Цвет </a:t>
            </a:r>
            <a:r>
              <a:rPr sz="2800" dirty="0"/>
              <a:t>в</a:t>
            </a:r>
            <a:r>
              <a:rPr sz="2800" spc="-70" dirty="0"/>
              <a:t> </a:t>
            </a:r>
            <a:r>
              <a:rPr sz="2800" spc="-5" dirty="0"/>
              <a:t>архитектуре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4670285" y="3452393"/>
            <a:ext cx="3881513" cy="2664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73562" y="3433317"/>
            <a:ext cx="4265637" cy="2874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8637" y="759955"/>
            <a:ext cx="4300562" cy="2597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439" y="1076032"/>
            <a:ext cx="3357359" cy="50403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3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499" y="270268"/>
            <a:ext cx="83242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685" marR="5080" indent="-64262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основанием первых цивилизаций цвет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архитектуре отражал  тип культурного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политического устройства</a:t>
            </a:r>
            <a:r>
              <a:rPr sz="2400" b="0" spc="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города.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981" y="5022621"/>
            <a:ext cx="83267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Сине-голубые ворота Иштар, окружающие Вавилон, указывали  на религиозное устройство общества: защита города была  отдана богине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неба.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4317" y="1463763"/>
            <a:ext cx="7312025" cy="3488054"/>
          </a:xfrm>
          <a:custGeom>
            <a:avLst/>
            <a:gdLst/>
            <a:ahLst/>
            <a:cxnLst/>
            <a:rect l="l" t="t" r="r" b="b"/>
            <a:pathLst>
              <a:path w="7312025" h="3488054">
                <a:moveTo>
                  <a:pt x="0" y="0"/>
                </a:moveTo>
                <a:lnTo>
                  <a:pt x="7311961" y="0"/>
                </a:lnTo>
                <a:lnTo>
                  <a:pt x="7311961" y="3488042"/>
                </a:lnTo>
                <a:lnTo>
                  <a:pt x="0" y="3488042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5676" y="1364754"/>
            <a:ext cx="7311961" cy="34880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10480" y="1716481"/>
            <a:ext cx="3761104" cy="2821305"/>
          </a:xfrm>
          <a:custGeom>
            <a:avLst/>
            <a:gdLst/>
            <a:ahLst/>
            <a:cxnLst/>
            <a:rect l="l" t="t" r="r" b="b"/>
            <a:pathLst>
              <a:path w="3761104" h="2821304">
                <a:moveTo>
                  <a:pt x="0" y="0"/>
                </a:moveTo>
                <a:lnTo>
                  <a:pt x="3760558" y="0"/>
                </a:lnTo>
                <a:lnTo>
                  <a:pt x="3760558" y="2820962"/>
                </a:lnTo>
                <a:lnTo>
                  <a:pt x="0" y="2820962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11839" y="1617472"/>
            <a:ext cx="3760558" cy="2820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4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8124" y="1980717"/>
            <a:ext cx="6550202" cy="4640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4944" y="367106"/>
            <a:ext cx="82423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800" spc="-10" dirty="0">
                <a:solidFill>
                  <a:srgbClr val="000000"/>
                </a:solidFill>
                <a:latin typeface="Times New Roman"/>
                <a:cs typeface="Times New Roman"/>
              </a:rPr>
              <a:t>Античном </a:t>
            </a:r>
            <a:r>
              <a:rPr sz="2800" spc="-5" dirty="0">
                <a:solidFill>
                  <a:srgbClr val="000000"/>
                </a:solidFill>
                <a:latin typeface="Times New Roman"/>
                <a:cs typeface="Times New Roman"/>
              </a:rPr>
              <a:t>полисе на фоне коричнево-красной  застройки </a:t>
            </a:r>
            <a:r>
              <a:rPr sz="2800" spc="-10" dirty="0">
                <a:solidFill>
                  <a:srgbClr val="000000"/>
                </a:solidFill>
                <a:latin typeface="Times New Roman"/>
                <a:cs typeface="Times New Roman"/>
              </a:rPr>
              <a:t>центр </a:t>
            </a:r>
            <a:r>
              <a:rPr sz="2800" spc="-5" dirty="0">
                <a:solidFill>
                  <a:srgbClr val="000000"/>
                </a:solidFill>
                <a:latin typeface="Times New Roman"/>
                <a:cs typeface="Times New Roman"/>
              </a:rPr>
              <a:t>выделялся белым, что говорило</a:t>
            </a:r>
            <a:r>
              <a:rPr sz="280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00"/>
                </a:solidFill>
                <a:latin typeface="Times New Roman"/>
                <a:cs typeface="Times New Roman"/>
              </a:rPr>
              <a:t>о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360"/>
              </a:lnSpc>
            </a:pPr>
            <a:r>
              <a:rPr sz="2800" spc="-5" dirty="0">
                <a:solidFill>
                  <a:srgbClr val="000000"/>
                </a:solidFill>
                <a:latin typeface="Times New Roman"/>
                <a:cs typeface="Times New Roman"/>
              </a:rPr>
              <a:t>«прозрачности» </a:t>
            </a:r>
            <a:r>
              <a:rPr sz="2800" spc="-10" dirty="0">
                <a:solidFill>
                  <a:srgbClr val="000000"/>
                </a:solidFill>
                <a:latin typeface="Times New Roman"/>
                <a:cs typeface="Times New Roman"/>
              </a:rPr>
              <a:t>политических</a:t>
            </a:r>
            <a:r>
              <a:rPr sz="28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Times New Roman"/>
                <a:cs typeface="Times New Roman"/>
              </a:rPr>
              <a:t>решений.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14437" y="2044433"/>
            <a:ext cx="7229525" cy="45766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5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235" marR="508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Средневековых городах цвет приобрёл значение  божественного света </a:t>
            </a:r>
            <a:r>
              <a:rPr sz="2400" dirty="0">
                <a:solidFill>
                  <a:srgbClr val="000000"/>
                </a:solidFill>
                <a:latin typeface="Times New Roman"/>
                <a:cs typeface="Times New Roman"/>
              </a:rPr>
              <a:t>и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переместился из внешнего  пространства во внутреннее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66913" y="1848967"/>
            <a:ext cx="6697433" cy="4470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5001" y="1848954"/>
            <a:ext cx="6749999" cy="4502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8402" y="1688769"/>
            <a:ext cx="7405560" cy="49402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1237" y="1561680"/>
            <a:ext cx="7620114" cy="50767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4002" y="1561680"/>
            <a:ext cx="3660482" cy="49989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38402" y="1587233"/>
            <a:ext cx="7618323" cy="50799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6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6018" y="355587"/>
            <a:ext cx="8286573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Первым, кто вынес цвет на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фасад,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стал </a:t>
            </a:r>
            <a:r>
              <a:rPr sz="24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А.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Гауди. Его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дом 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Бальо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Барселоне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1906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года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–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это самобытная перестройка  старого здания, которое часто интерпретируют как фигуру  гигантского дракона.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8276" y="1990801"/>
            <a:ext cx="6405880" cy="4213860"/>
          </a:xfrm>
          <a:custGeom>
            <a:avLst/>
            <a:gdLst/>
            <a:ahLst/>
            <a:cxnLst/>
            <a:rect l="l" t="t" r="r" b="b"/>
            <a:pathLst>
              <a:path w="6405880" h="4213860">
                <a:moveTo>
                  <a:pt x="0" y="0"/>
                </a:moveTo>
                <a:lnTo>
                  <a:pt x="6405841" y="0"/>
                </a:lnTo>
                <a:lnTo>
                  <a:pt x="6405841" y="4213440"/>
                </a:lnTo>
                <a:lnTo>
                  <a:pt x="0" y="4213440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9635" y="1891804"/>
            <a:ext cx="6405841" cy="4213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78677" y="1727276"/>
            <a:ext cx="2563914" cy="2006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80036" y="1628279"/>
            <a:ext cx="2563914" cy="20066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67600" y="3830764"/>
            <a:ext cx="1575435" cy="2379980"/>
          </a:xfrm>
          <a:custGeom>
            <a:avLst/>
            <a:gdLst/>
            <a:ahLst/>
            <a:cxnLst/>
            <a:rect l="l" t="t" r="r" b="b"/>
            <a:pathLst>
              <a:path w="1575434" h="2379979">
                <a:moveTo>
                  <a:pt x="0" y="0"/>
                </a:moveTo>
                <a:lnTo>
                  <a:pt x="1575003" y="0"/>
                </a:lnTo>
                <a:lnTo>
                  <a:pt x="1575003" y="2379599"/>
                </a:lnTo>
                <a:lnTo>
                  <a:pt x="0" y="2379599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68959" y="3731755"/>
            <a:ext cx="1575003" cy="2379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7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149669"/>
            <a:ext cx="8280286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Эксперименты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с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цветом переместились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теоретические труды.  В. Кандинский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книгах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«О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духовном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искусстве»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(1910)</a:t>
            </a:r>
            <a:r>
              <a:rPr sz="24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</a:t>
            </a:r>
            <a:endParaRPr sz="2400" dirty="0">
              <a:latin typeface="Times New Roman"/>
              <a:cs typeface="Times New Roman"/>
            </a:endParaRPr>
          </a:p>
          <a:p>
            <a:pPr marL="12700" marR="584200" algn="just">
              <a:lnSpc>
                <a:spcPct val="100000"/>
              </a:lnSpc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«Точка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линия на плоскости»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(1926)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рассуждал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о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влиянии  цвета на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зрителя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8925" y="1717192"/>
            <a:ext cx="6877075" cy="4761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400" y="1717192"/>
            <a:ext cx="2971800" cy="1838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8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Своими праздничными постройками Ф. Хундертвассер  стремился разрушить рациональную городскую застройку,  которую считал однотипной, скучной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причиняющей  душевный</a:t>
            </a:r>
            <a:r>
              <a:rPr sz="24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дискомфорт.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30642" y="2000516"/>
            <a:ext cx="6057900" cy="4545330"/>
          </a:xfrm>
          <a:custGeom>
            <a:avLst/>
            <a:gdLst/>
            <a:ahLst/>
            <a:cxnLst/>
            <a:rect l="l" t="t" r="r" b="b"/>
            <a:pathLst>
              <a:path w="6057900" h="4545330">
                <a:moveTo>
                  <a:pt x="0" y="0"/>
                </a:moveTo>
                <a:lnTo>
                  <a:pt x="6057722" y="0"/>
                </a:lnTo>
                <a:lnTo>
                  <a:pt x="6057722" y="4544999"/>
                </a:lnTo>
                <a:lnTo>
                  <a:pt x="0" y="4544999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2001" y="1901520"/>
            <a:ext cx="6057722" cy="4544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813686" y="6552423"/>
            <a:ext cx="121920" cy="16764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sz="1000" dirty="0">
                <a:latin typeface="Arial"/>
                <a:cs typeface="Arial"/>
              </a:rPr>
              <a:t>9</a:t>
            </a:fld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197" y="304800"/>
            <a:ext cx="8688603" cy="6141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72200" y="438022"/>
            <a:ext cx="2242070" cy="1410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179320" algn="l"/>
              </a:tabLst>
            </a:pPr>
            <a:r>
              <a:rPr sz="1800" i="1" spc="-5" dirty="0" err="1">
                <a:latin typeface="Times New Roman"/>
                <a:cs typeface="Times New Roman"/>
              </a:rPr>
              <a:t>Х</a:t>
            </a:r>
            <a:r>
              <a:rPr sz="1800" i="1" spc="5" dirty="0" err="1">
                <a:latin typeface="Times New Roman"/>
                <a:cs typeface="Times New Roman"/>
              </a:rPr>
              <a:t>у</a:t>
            </a:r>
            <a:r>
              <a:rPr sz="1800" i="1" spc="-15" dirty="0" err="1">
                <a:latin typeface="Times New Roman"/>
                <a:cs typeface="Times New Roman"/>
              </a:rPr>
              <a:t>н</a:t>
            </a:r>
            <a:r>
              <a:rPr sz="1800" i="1" spc="5" dirty="0" err="1">
                <a:latin typeface="Times New Roman"/>
                <a:cs typeface="Times New Roman"/>
              </a:rPr>
              <a:t>д</a:t>
            </a:r>
            <a:r>
              <a:rPr sz="1800" i="1" spc="-5" dirty="0" err="1">
                <a:latin typeface="Times New Roman"/>
                <a:cs typeface="Times New Roman"/>
              </a:rPr>
              <a:t>ертв</a:t>
            </a:r>
            <a:r>
              <a:rPr sz="1800" i="1" dirty="0" err="1">
                <a:latin typeface="Times New Roman"/>
                <a:cs typeface="Times New Roman"/>
              </a:rPr>
              <a:t>асс</a:t>
            </a:r>
            <a:r>
              <a:rPr sz="1800" i="1" spc="10" dirty="0" err="1">
                <a:latin typeface="Times New Roman"/>
                <a:cs typeface="Times New Roman"/>
              </a:rPr>
              <a:t>е</a:t>
            </a:r>
            <a:r>
              <a:rPr sz="1800" i="1" dirty="0" err="1">
                <a:latin typeface="Times New Roman"/>
                <a:cs typeface="Times New Roman"/>
              </a:rPr>
              <a:t>р</a:t>
            </a:r>
            <a:r>
              <a:rPr sz="1800" i="1" dirty="0" smtClean="0">
                <a:latin typeface="Times New Roman"/>
                <a:cs typeface="Times New Roman"/>
              </a:rPr>
              <a:t>.</a:t>
            </a:r>
            <a:endParaRPr lang="ru-RU" sz="1800" i="1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179320" algn="l"/>
              </a:tabLst>
            </a:pP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i="1" spc="-10" dirty="0">
                <a:latin typeface="Times New Roman"/>
                <a:cs typeface="Times New Roman"/>
              </a:rPr>
              <a:t>М</a:t>
            </a:r>
            <a:r>
              <a:rPr sz="1800" i="1" spc="5" dirty="0">
                <a:latin typeface="Times New Roman"/>
                <a:cs typeface="Times New Roman"/>
              </a:rPr>
              <a:t>у</a:t>
            </a:r>
            <a:r>
              <a:rPr sz="1800" i="1" spc="-5" dirty="0">
                <a:latin typeface="Times New Roman"/>
                <a:cs typeface="Times New Roman"/>
              </a:rPr>
              <a:t>соро</a:t>
            </a:r>
            <a:r>
              <a:rPr sz="1800" i="1" spc="5" dirty="0">
                <a:latin typeface="Times New Roman"/>
                <a:cs typeface="Times New Roman"/>
              </a:rPr>
              <a:t>с</a:t>
            </a:r>
            <a:r>
              <a:rPr sz="1800" i="1" dirty="0">
                <a:latin typeface="Times New Roman"/>
                <a:cs typeface="Times New Roman"/>
              </a:rPr>
              <a:t>жи</a:t>
            </a:r>
            <a:r>
              <a:rPr sz="1800" i="1" spc="5" dirty="0">
                <a:latin typeface="Times New Roman"/>
                <a:cs typeface="Times New Roman"/>
              </a:rPr>
              <a:t>г</a:t>
            </a:r>
            <a:r>
              <a:rPr sz="1800" i="1" dirty="0">
                <a:latin typeface="Times New Roman"/>
                <a:cs typeface="Times New Roman"/>
              </a:rPr>
              <a:t>а</a:t>
            </a:r>
            <a:r>
              <a:rPr sz="1800" i="1" spc="-10" dirty="0">
                <a:latin typeface="Times New Roman"/>
                <a:cs typeface="Times New Roman"/>
              </a:rPr>
              <a:t>т</a:t>
            </a:r>
            <a:r>
              <a:rPr sz="1800" i="1" spc="5" dirty="0">
                <a:latin typeface="Times New Roman"/>
                <a:cs typeface="Times New Roman"/>
              </a:rPr>
              <a:t>е</a:t>
            </a:r>
            <a:r>
              <a:rPr sz="1800" i="1" spc="-10" dirty="0">
                <a:latin typeface="Times New Roman"/>
                <a:cs typeface="Times New Roman"/>
              </a:rPr>
              <a:t>ль</a:t>
            </a:r>
            <a:r>
              <a:rPr sz="1800" i="1" spc="-5" dirty="0">
                <a:latin typeface="Times New Roman"/>
                <a:cs typeface="Times New Roman"/>
              </a:rPr>
              <a:t>ный  </a:t>
            </a:r>
            <a:r>
              <a:rPr sz="1800" i="1" dirty="0">
                <a:latin typeface="Times New Roman"/>
                <a:cs typeface="Times New Roman"/>
              </a:rPr>
              <a:t>завод в </a:t>
            </a:r>
            <a:r>
              <a:rPr sz="1800" i="1" spc="-5" dirty="0">
                <a:latin typeface="Times New Roman"/>
                <a:cs typeface="Times New Roman"/>
              </a:rPr>
              <a:t>Вене, </a:t>
            </a:r>
            <a:r>
              <a:rPr sz="1800" i="1" dirty="0">
                <a:latin typeface="Times New Roman"/>
                <a:cs typeface="Times New Roman"/>
              </a:rPr>
              <a:t>1988-1992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2184" y="6540386"/>
            <a:ext cx="16637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252525"/>
                </a:solidFill>
                <a:latin typeface="Arial"/>
                <a:cs typeface="Arial"/>
              </a:rPr>
              <a:t>1</a:t>
            </a:r>
            <a:r>
              <a:rPr sz="1000" dirty="0">
                <a:solidFill>
                  <a:srgbClr val="252525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88645"/>
            <a:ext cx="9143631" cy="5781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3000" y="6158230"/>
            <a:ext cx="593349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Times New Roman"/>
                <a:cs typeface="Times New Roman"/>
              </a:rPr>
              <a:t>Здание газетного </a:t>
            </a:r>
            <a:r>
              <a:rPr sz="2400" i="1" dirty="0">
                <a:latin typeface="Times New Roman"/>
                <a:cs typeface="Times New Roman"/>
              </a:rPr>
              <a:t>комплекса в </a:t>
            </a:r>
            <a:r>
              <a:rPr sz="2400" i="1" spc="-5" dirty="0">
                <a:latin typeface="Times New Roman"/>
                <a:cs typeface="Times New Roman"/>
              </a:rPr>
              <a:t>Берлине,  </a:t>
            </a:r>
            <a:r>
              <a:rPr sz="2400" i="1" dirty="0">
                <a:latin typeface="Times New Roman"/>
                <a:cs typeface="Times New Roman"/>
              </a:rPr>
              <a:t>1996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5124" y="115557"/>
            <a:ext cx="4322876" cy="2270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81324" y="2152434"/>
            <a:ext cx="5667476" cy="4324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7179" y="848423"/>
            <a:ext cx="24682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Фрэнк</a:t>
            </a:r>
            <a:r>
              <a:rPr sz="1800" b="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Гери.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Biomuseo </a:t>
            </a:r>
            <a:r>
              <a:rPr sz="1800" b="0" i="1" dirty="0">
                <a:solidFill>
                  <a:srgbClr val="000000"/>
                </a:solidFill>
                <a:latin typeface="Times New Roman"/>
                <a:cs typeface="Times New Roman"/>
              </a:rPr>
              <a:t>в </a:t>
            </a:r>
            <a:r>
              <a:rPr sz="1800" b="0" i="1" spc="-5" dirty="0">
                <a:solidFill>
                  <a:srgbClr val="000000"/>
                </a:solidFill>
                <a:latin typeface="Times New Roman"/>
                <a:cs typeface="Times New Roman"/>
              </a:rPr>
              <a:t>Панаме,</a:t>
            </a:r>
            <a:r>
              <a:rPr sz="1800" b="0" i="1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b="0" i="1" dirty="0">
                <a:solidFill>
                  <a:srgbClr val="000000"/>
                </a:solidFill>
                <a:latin typeface="Times New Roman"/>
                <a:cs typeface="Times New Roman"/>
              </a:rPr>
              <a:t>2014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12</a:t>
            </a:fld>
            <a:endParaRPr dirty="0">
              <a:solidFill>
                <a:srgbClr val="000000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383" y="2609532"/>
            <a:ext cx="2492375" cy="3380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sz="2000" dirty="0">
                <a:latin typeface="Times New Roman"/>
                <a:cs typeface="Times New Roman"/>
              </a:rPr>
              <a:t>На </a:t>
            </a:r>
            <a:r>
              <a:rPr sz="2000" spc="-5" dirty="0">
                <a:latin typeface="Times New Roman"/>
                <a:cs typeface="Times New Roman"/>
              </a:rPr>
              <a:t>рубеже </a:t>
            </a:r>
            <a:r>
              <a:rPr sz="2000" dirty="0">
                <a:latin typeface="Times New Roman"/>
                <a:cs typeface="Times New Roman"/>
              </a:rPr>
              <a:t>XX-XXI  веков широко  </a:t>
            </a:r>
            <a:r>
              <a:rPr sz="2000" spc="-5" dirty="0">
                <a:latin typeface="Times New Roman"/>
                <a:cs typeface="Times New Roman"/>
              </a:rPr>
              <a:t>распространились  проекты, </a:t>
            </a:r>
            <a:r>
              <a:rPr sz="2000" dirty="0">
                <a:latin typeface="Times New Roman"/>
                <a:cs typeface="Times New Roman"/>
              </a:rPr>
              <a:t>в которых  </a:t>
            </a:r>
            <a:r>
              <a:rPr sz="2000" spc="-5" dirty="0">
                <a:latin typeface="Times New Roman"/>
                <a:cs typeface="Times New Roman"/>
              </a:rPr>
              <a:t>цвет был направлен на  поднятие качества  </a:t>
            </a:r>
            <a:r>
              <a:rPr sz="2000" spc="-10" dirty="0">
                <a:latin typeface="Times New Roman"/>
                <a:cs typeface="Times New Roman"/>
              </a:rPr>
              <a:t>жизни. </a:t>
            </a:r>
            <a:r>
              <a:rPr sz="2000" spc="-5" dirty="0">
                <a:latin typeface="Times New Roman"/>
                <a:cs typeface="Times New Roman"/>
              </a:rPr>
              <a:t>Многие  бедные районы  Албании </a:t>
            </a:r>
            <a:r>
              <a:rPr sz="2000" dirty="0">
                <a:latin typeface="Times New Roman"/>
                <a:cs typeface="Times New Roman"/>
              </a:rPr>
              <a:t>и Польши,  </a:t>
            </a:r>
            <a:r>
              <a:rPr sz="2000" spc="-5" dirty="0">
                <a:latin typeface="Times New Roman"/>
                <a:cs typeface="Times New Roman"/>
              </a:rPr>
              <a:t>перекрашивали </a:t>
            </a:r>
            <a:r>
              <a:rPr sz="2000" dirty="0">
                <a:latin typeface="Times New Roman"/>
                <a:cs typeface="Times New Roman"/>
              </a:rPr>
              <a:t>в  </a:t>
            </a:r>
            <a:r>
              <a:rPr sz="2000" spc="-5" dirty="0">
                <a:latin typeface="Times New Roman"/>
                <a:cs typeface="Times New Roman"/>
              </a:rPr>
              <a:t>цветные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кварталы.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dirty="0"/>
              <a:t>Цвет </a:t>
            </a:r>
            <a:r>
              <a:rPr spc="-5" dirty="0"/>
              <a:t>яростно вторгся </a:t>
            </a:r>
            <a:r>
              <a:rPr dirty="0"/>
              <a:t>в </a:t>
            </a:r>
            <a:r>
              <a:rPr spc="-5" dirty="0"/>
              <a:t>многоэтажные кварталы. </a:t>
            </a:r>
            <a:r>
              <a:rPr dirty="0"/>
              <a:t>Чтобы люди больше </a:t>
            </a:r>
            <a:r>
              <a:rPr spc="-5" dirty="0"/>
              <a:t>не  путали </a:t>
            </a:r>
            <a:r>
              <a:rPr dirty="0"/>
              <a:t>подъезды и </a:t>
            </a:r>
            <a:r>
              <a:rPr spc="-5" dirty="0"/>
              <a:t>кварталы, </a:t>
            </a:r>
            <a:r>
              <a:rPr dirty="0"/>
              <a:t>дома </a:t>
            </a:r>
            <a:r>
              <a:rPr spc="-5" dirty="0"/>
              <a:t>стали выкрашивать </a:t>
            </a:r>
            <a:r>
              <a:rPr dirty="0"/>
              <a:t>во </a:t>
            </a:r>
            <a:r>
              <a:rPr spc="-5" dirty="0"/>
              <a:t>все цвета  радуги. Однако </a:t>
            </a:r>
            <a:r>
              <a:rPr dirty="0"/>
              <a:t>такой </a:t>
            </a:r>
            <a:r>
              <a:rPr spc="-5" dirty="0"/>
              <a:t>путь индивидуализации </a:t>
            </a:r>
            <a:r>
              <a:rPr dirty="0"/>
              <a:t>стал </a:t>
            </a:r>
            <a:r>
              <a:rPr spc="-5" dirty="0"/>
              <a:t>приобретать  критические </a:t>
            </a:r>
            <a:r>
              <a:rPr dirty="0"/>
              <a:t>масштабы и требует </a:t>
            </a:r>
            <a:r>
              <a:rPr spc="-5" dirty="0"/>
              <a:t>на сегодня более обдуманного  использования. Есть </a:t>
            </a:r>
            <a:r>
              <a:rPr dirty="0"/>
              <a:t>и </a:t>
            </a:r>
            <a:r>
              <a:rPr spc="-5" dirty="0"/>
              <a:t>удачные </a:t>
            </a:r>
            <a:r>
              <a:rPr dirty="0"/>
              <a:t>примеры </a:t>
            </a:r>
            <a:r>
              <a:rPr spc="-5" dirty="0"/>
              <a:t>использования цвета как</a:t>
            </a:r>
            <a:r>
              <a:rPr spc="80" dirty="0"/>
              <a:t> </a:t>
            </a:r>
            <a:r>
              <a:rPr dirty="0"/>
              <a:t>во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7644" y="1787704"/>
            <a:ext cx="8041411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ts val="2185"/>
              </a:lnSpc>
            </a:pPr>
            <a:r>
              <a:rPr sz="2000" spc="-5" dirty="0">
                <a:latin typeface="Times New Roman"/>
                <a:cs typeface="Times New Roman"/>
              </a:rPr>
              <a:t>внешней </a:t>
            </a:r>
            <a:r>
              <a:rPr sz="2000" dirty="0">
                <a:latin typeface="Times New Roman"/>
                <a:cs typeface="Times New Roman"/>
              </a:rPr>
              <a:t>среде – </a:t>
            </a:r>
            <a:r>
              <a:rPr sz="2000" spc="-5" dirty="0">
                <a:latin typeface="Times New Roman"/>
                <a:cs typeface="Times New Roman"/>
              </a:rPr>
              <a:t>детский сад </a:t>
            </a:r>
            <a:r>
              <a:rPr sz="2000" dirty="0">
                <a:latin typeface="Times New Roman"/>
                <a:cs typeface="Times New Roman"/>
              </a:rPr>
              <a:t>в ЖК «Отрада», </a:t>
            </a:r>
            <a:r>
              <a:rPr sz="2000" spc="-5" dirty="0">
                <a:latin typeface="Times New Roman"/>
                <a:cs typeface="Times New Roman"/>
              </a:rPr>
              <a:t>так </a:t>
            </a:r>
            <a:r>
              <a:rPr sz="2000" dirty="0">
                <a:latin typeface="Times New Roman"/>
                <a:cs typeface="Times New Roman"/>
              </a:rPr>
              <a:t>и в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интерьерном</a:t>
            </a:r>
            <a:endParaRPr sz="20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пространстве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5" dirty="0">
                <a:latin typeface="Times New Roman"/>
                <a:cs typeface="Times New Roman"/>
              </a:rPr>
              <a:t>станция </a:t>
            </a:r>
            <a:r>
              <a:rPr sz="2000" dirty="0">
                <a:latin typeface="Times New Roman"/>
                <a:cs typeface="Times New Roman"/>
              </a:rPr>
              <a:t>метро в </a:t>
            </a:r>
            <a:r>
              <a:rPr sz="2000" spc="-5" dirty="0">
                <a:latin typeface="Times New Roman"/>
                <a:cs typeface="Times New Roman"/>
              </a:rPr>
              <a:t>Москве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«Румянцево».</a:t>
            </a:r>
          </a:p>
        </p:txBody>
      </p:sp>
      <p:sp>
        <p:nvSpPr>
          <p:cNvPr id="4" name="object 4"/>
          <p:cNvSpPr/>
          <p:nvPr/>
        </p:nvSpPr>
        <p:spPr>
          <a:xfrm>
            <a:off x="207162" y="2570595"/>
            <a:ext cx="8572322" cy="38098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15334" y="6402251"/>
            <a:ext cx="2513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Times New Roman"/>
                <a:cs typeface="Times New Roman"/>
              </a:rPr>
              <a:t>ЖК “Северная</a:t>
            </a:r>
            <a:r>
              <a:rPr sz="1800" i="1" spc="-40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Палитра"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13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3755" y="605155"/>
            <a:ext cx="7673975" cy="5387975"/>
          </a:xfrm>
          <a:custGeom>
            <a:avLst/>
            <a:gdLst/>
            <a:ahLst/>
            <a:cxnLst/>
            <a:rect l="l" t="t" r="r" b="b"/>
            <a:pathLst>
              <a:path w="7673975" h="5387975">
                <a:moveTo>
                  <a:pt x="0" y="0"/>
                </a:moveTo>
                <a:lnTo>
                  <a:pt x="7673759" y="0"/>
                </a:lnTo>
                <a:lnTo>
                  <a:pt x="7673759" y="5387759"/>
                </a:lnTo>
                <a:lnTo>
                  <a:pt x="0" y="5387759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5114" y="506158"/>
            <a:ext cx="7673759" cy="5387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8639" y="935278"/>
            <a:ext cx="7912100" cy="5610860"/>
          </a:xfrm>
          <a:custGeom>
            <a:avLst/>
            <a:gdLst/>
            <a:ahLst/>
            <a:cxnLst/>
            <a:rect l="l" t="t" r="r" b="b"/>
            <a:pathLst>
              <a:path w="7912100" h="5610859">
                <a:moveTo>
                  <a:pt x="0" y="0"/>
                </a:moveTo>
                <a:lnTo>
                  <a:pt x="7912074" y="0"/>
                </a:lnTo>
                <a:lnTo>
                  <a:pt x="7912074" y="5610237"/>
                </a:lnTo>
                <a:lnTo>
                  <a:pt x="0" y="5610237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9998" y="836282"/>
            <a:ext cx="7912074" cy="5610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14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274" y="375831"/>
            <a:ext cx="8253361" cy="60501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7296" y="438022"/>
            <a:ext cx="21869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Счастливый</a:t>
            </a:r>
            <a:r>
              <a:rPr sz="2400" b="0" spc="-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дом  Германия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913" y="1266482"/>
            <a:ext cx="5703836" cy="38177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95639" y="4641837"/>
            <a:ext cx="6085205" cy="1618615"/>
          </a:xfrm>
          <a:prstGeom prst="rect">
            <a:avLst/>
          </a:prstGeom>
          <a:solidFill>
            <a:srgbClr val="F1F1F1"/>
          </a:solidFill>
          <a:ln w="9359">
            <a:solidFill>
              <a:srgbClr val="DCDCDC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90170" marR="130175">
              <a:lnSpc>
                <a:spcPct val="100000"/>
              </a:lnSpc>
              <a:spcBef>
                <a:spcPts val="370"/>
              </a:spcBef>
            </a:pPr>
            <a:r>
              <a:rPr sz="2000" b="1" spc="-5" dirty="0">
                <a:latin typeface="Times New Roman"/>
                <a:cs typeface="Times New Roman"/>
              </a:rPr>
              <a:t>Сегодня цвет </a:t>
            </a:r>
            <a:r>
              <a:rPr sz="2000" b="1" dirty="0">
                <a:latin typeface="Times New Roman"/>
                <a:cs typeface="Times New Roman"/>
              </a:rPr>
              <a:t>– это </a:t>
            </a:r>
            <a:r>
              <a:rPr sz="2000" b="1" spc="-5" dirty="0">
                <a:latin typeface="Times New Roman"/>
                <a:cs typeface="Times New Roman"/>
              </a:rPr>
              <a:t>не </a:t>
            </a:r>
            <a:r>
              <a:rPr sz="2000" b="1" dirty="0">
                <a:latin typeface="Times New Roman"/>
                <a:cs typeface="Times New Roman"/>
              </a:rPr>
              <a:t>просто </a:t>
            </a:r>
            <a:r>
              <a:rPr sz="2000" b="1" spc="-5" dirty="0">
                <a:latin typeface="Times New Roman"/>
                <a:cs typeface="Times New Roman"/>
              </a:rPr>
              <a:t>сопутствующий  элемент </a:t>
            </a:r>
            <a:r>
              <a:rPr sz="2000" b="1" dirty="0">
                <a:latin typeface="Times New Roman"/>
                <a:cs typeface="Times New Roman"/>
              </a:rPr>
              <a:t>архитектуры. Он самостоятельная  </a:t>
            </a:r>
            <a:r>
              <a:rPr sz="2000" b="1" spc="-5" dirty="0">
                <a:latin typeface="Times New Roman"/>
                <a:cs typeface="Times New Roman"/>
              </a:rPr>
              <a:t>единица, </a:t>
            </a:r>
            <a:r>
              <a:rPr sz="2000" b="1" dirty="0">
                <a:latin typeface="Times New Roman"/>
                <a:cs typeface="Times New Roman"/>
              </a:rPr>
              <a:t>которая </a:t>
            </a:r>
            <a:r>
              <a:rPr sz="2000" b="1" spc="-5" dirty="0">
                <a:latin typeface="Times New Roman"/>
                <a:cs typeface="Times New Roman"/>
              </a:rPr>
              <a:t>может изменить среду </a:t>
            </a:r>
            <a:r>
              <a:rPr sz="2000" b="1" dirty="0">
                <a:latin typeface="Times New Roman"/>
                <a:cs typeface="Times New Roman"/>
              </a:rPr>
              <a:t>в лучшую  сторону, </a:t>
            </a:r>
            <a:r>
              <a:rPr sz="2000" b="1" spc="-5" dirty="0">
                <a:latin typeface="Times New Roman"/>
                <a:cs typeface="Times New Roman"/>
              </a:rPr>
              <a:t>но </a:t>
            </a:r>
            <a:r>
              <a:rPr sz="2000" b="1" dirty="0">
                <a:latin typeface="Times New Roman"/>
                <a:cs typeface="Times New Roman"/>
              </a:rPr>
              <a:t>им, как и любым </a:t>
            </a:r>
            <a:r>
              <a:rPr sz="2000" b="1" spc="-5" dirty="0">
                <a:latin typeface="Times New Roman"/>
                <a:cs typeface="Times New Roman"/>
              </a:rPr>
              <a:t>средством, нельзя  </a:t>
            </a:r>
            <a:r>
              <a:rPr sz="2000" b="1" dirty="0">
                <a:latin typeface="Times New Roman"/>
                <a:cs typeface="Times New Roman"/>
              </a:rPr>
              <a:t>злоупотреблять.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15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Проектная работа:</a:t>
            </a:r>
          </a:p>
        </p:txBody>
      </p:sp>
      <p:sp>
        <p:nvSpPr>
          <p:cNvPr id="819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9A030A-A266-4031-939D-4431D4756731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197" name="Picture 4" descr="https://s15.stc.all.kpcdn.net/share/i/12/10988699/inx960x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7739062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86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229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473F79-B5E7-49AB-A82F-51700611749A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  <p:pic>
        <p:nvPicPr>
          <p:cNvPr id="12292" name="Picture 2" descr="https://gde.ru/images/img_ru/474x354/96/38/963864be283ebb93d6677e37ec327b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8424863" cy="629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139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024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77C2E4-995C-402E-8B5C-31F88F1D441C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0244" name="Picture 2" descr="https://www.1obl.ru/upload/iblock/847/847bbb2cc0ca58ae80ef38d306fa21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824865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721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954" y="91795"/>
            <a:ext cx="297002" cy="295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937" y="392303"/>
            <a:ext cx="164465" cy="158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spc="10" dirty="0">
                <a:latin typeface="Arial"/>
                <a:cs typeface="Arial"/>
              </a:rPr>
              <a:t>i</a:t>
            </a:r>
            <a:r>
              <a:rPr sz="850" spc="20" dirty="0">
                <a:latin typeface="Arial"/>
                <a:cs typeface="Arial"/>
              </a:rPr>
              <a:t>.</a:t>
            </a:r>
            <a:r>
              <a:rPr sz="850" spc="15" dirty="0">
                <a:latin typeface="Arial"/>
                <a:cs typeface="Arial"/>
              </a:rPr>
              <a:t>w</a:t>
            </a:r>
            <a:endParaRPr sz="8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451" y="397394"/>
            <a:ext cx="177165" cy="1485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"/>
              </a:spcBef>
            </a:pPr>
            <a:r>
              <a:rPr sz="850" spc="-35" dirty="0">
                <a:latin typeface="Arial"/>
                <a:cs typeface="Arial"/>
              </a:rPr>
              <a:t>e</a:t>
            </a:r>
            <a:r>
              <a:rPr sz="850" spc="-15" dirty="0">
                <a:latin typeface="Arial"/>
                <a:cs typeface="Arial"/>
              </a:rPr>
              <a:t>b</a:t>
            </a:r>
            <a:r>
              <a:rPr sz="850" spc="10" dirty="0">
                <a:latin typeface="Arial"/>
                <a:cs typeface="Arial"/>
              </a:rPr>
              <a:t>p</a:t>
            </a:r>
            <a:endParaRPr sz="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6123" y="336232"/>
            <a:ext cx="3548164" cy="23004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0" y="387007"/>
            <a:ext cx="4071962" cy="30542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285" y="2881071"/>
            <a:ext cx="5373725" cy="35812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19636" y="3309480"/>
            <a:ext cx="3289325" cy="32893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42920" y="2204999"/>
            <a:ext cx="2376805" cy="1511300"/>
          </a:xfrm>
          <a:prstGeom prst="rect">
            <a:avLst/>
          </a:prstGeom>
          <a:solidFill>
            <a:srgbClr val="DCDCDC"/>
          </a:solidFill>
          <a:ln w="25559">
            <a:solidFill>
              <a:srgbClr val="A1A1A1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L="476884" marR="133985" indent="-335915">
              <a:lnSpc>
                <a:spcPct val="100000"/>
              </a:lnSpc>
            </a:pP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Цвет </a:t>
            </a:r>
            <a:r>
              <a:rPr sz="2400" dirty="0">
                <a:solidFill>
                  <a:srgbClr val="000000"/>
                </a:solidFill>
                <a:latin typeface="Times New Roman"/>
                <a:cs typeface="Times New Roman"/>
              </a:rPr>
              <a:t>в</a:t>
            </a:r>
            <a:r>
              <a:rPr sz="2400" spc="-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Times New Roman"/>
                <a:cs typeface="Times New Roman"/>
              </a:rPr>
              <a:t>дизайне  интерьера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19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6775" marR="5080" indent="-27666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Психологическое </a:t>
            </a:r>
            <a:r>
              <a:rPr sz="3200" spc="-5" dirty="0">
                <a:solidFill>
                  <a:srgbClr val="000000"/>
                </a:solidFill>
                <a:latin typeface="Times New Roman"/>
                <a:cs typeface="Times New Roman"/>
              </a:rPr>
              <a:t>воздействие цвета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на  человека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90266" y="1520177"/>
            <a:ext cx="41700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indent="-180975">
              <a:lnSpc>
                <a:spcPct val="100000"/>
              </a:lnSpc>
              <a:spcBef>
                <a:spcPts val="100"/>
              </a:spcBef>
              <a:buClr>
                <a:srgbClr val="DC7D0D"/>
              </a:buClr>
              <a:buSzPct val="79545"/>
              <a:buFont typeface="Wingdings"/>
              <a:buChar char=""/>
              <a:tabLst>
                <a:tab pos="193675" algn="l"/>
              </a:tabLst>
            </a:pPr>
            <a:r>
              <a:rPr sz="2200" spc="-5" dirty="0">
                <a:latin typeface="Times New Roman"/>
                <a:cs typeface="Times New Roman"/>
              </a:rPr>
              <a:t>Красный </a:t>
            </a:r>
            <a:r>
              <a:rPr sz="2200" dirty="0">
                <a:latin typeface="Times New Roman"/>
                <a:cs typeface="Times New Roman"/>
              </a:rPr>
              <a:t>– </a:t>
            </a:r>
            <a:r>
              <a:rPr sz="2200" spc="-5" dirty="0">
                <a:latin typeface="Times New Roman"/>
                <a:cs typeface="Times New Roman"/>
              </a:rPr>
              <a:t>тепло,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конфликтность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68754" y="2240279"/>
            <a:ext cx="5761355" cy="3843654"/>
          </a:xfrm>
          <a:custGeom>
            <a:avLst/>
            <a:gdLst/>
            <a:ahLst/>
            <a:cxnLst/>
            <a:rect l="l" t="t" r="r" b="b"/>
            <a:pathLst>
              <a:path w="5761355" h="3843654">
                <a:moveTo>
                  <a:pt x="0" y="0"/>
                </a:moveTo>
                <a:lnTo>
                  <a:pt x="5761088" y="0"/>
                </a:lnTo>
                <a:lnTo>
                  <a:pt x="5761088" y="3843362"/>
                </a:lnTo>
                <a:lnTo>
                  <a:pt x="0" y="3843362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0126" y="2141270"/>
            <a:ext cx="5761075" cy="3843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20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08658" y="581659"/>
            <a:ext cx="6039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Голубой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–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успокаивающий, снижает</a:t>
            </a:r>
            <a:r>
              <a:rPr sz="24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давление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46275" y="1079639"/>
            <a:ext cx="5904230" cy="4423410"/>
          </a:xfrm>
          <a:custGeom>
            <a:avLst/>
            <a:gdLst/>
            <a:ahLst/>
            <a:cxnLst/>
            <a:rect l="l" t="t" r="r" b="b"/>
            <a:pathLst>
              <a:path w="5904230" h="4423410">
                <a:moveTo>
                  <a:pt x="0" y="0"/>
                </a:moveTo>
                <a:lnTo>
                  <a:pt x="5904001" y="0"/>
                </a:lnTo>
                <a:lnTo>
                  <a:pt x="5904001" y="4422965"/>
                </a:lnTo>
                <a:lnTo>
                  <a:pt x="0" y="4422965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7634" y="980630"/>
            <a:ext cx="5904001" cy="4422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4742" y="5629948"/>
            <a:ext cx="685545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3035" marR="5080" indent="-268097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Синий, фиолетовый </a:t>
            </a:r>
            <a:r>
              <a:rPr sz="2400" dirty="0">
                <a:latin typeface="Times New Roman"/>
                <a:cs typeface="Times New Roman"/>
              </a:rPr>
              <a:t>– </a:t>
            </a:r>
            <a:r>
              <a:rPr sz="2400" spc="-5" dirty="0">
                <a:latin typeface="Times New Roman"/>
                <a:cs typeface="Times New Roman"/>
              </a:rPr>
              <a:t>успокаивающий, подавленное  настроение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21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0819" rIns="0" bIns="0" rtlCol="0">
            <a:spAutoFit/>
          </a:bodyPr>
          <a:lstStyle/>
          <a:p>
            <a:pPr marL="1384300" marR="5080" indent="50419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Желтый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–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хорошее настроение, веселье,  стимулирует умственную деятельность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и</a:t>
            </a:r>
            <a:r>
              <a:rPr sz="24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зрение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3917" y="1621078"/>
            <a:ext cx="6203950" cy="4126229"/>
          </a:xfrm>
          <a:custGeom>
            <a:avLst/>
            <a:gdLst/>
            <a:ahLst/>
            <a:cxnLst/>
            <a:rect l="l" t="t" r="r" b="b"/>
            <a:pathLst>
              <a:path w="6203950" h="4126229">
                <a:moveTo>
                  <a:pt x="0" y="0"/>
                </a:moveTo>
                <a:lnTo>
                  <a:pt x="6203886" y="0"/>
                </a:lnTo>
                <a:lnTo>
                  <a:pt x="6203886" y="4125963"/>
                </a:lnTo>
                <a:lnTo>
                  <a:pt x="0" y="4125963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35276" y="1522082"/>
            <a:ext cx="6203873" cy="4125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22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533" y="610831"/>
            <a:ext cx="70491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Оранжевый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– улучшает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аппетит, легкое</a:t>
            </a:r>
            <a:r>
              <a:rPr sz="24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возбуждение,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61094" y="976591"/>
            <a:ext cx="36683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усиливает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кровообращение.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0279" y="1582915"/>
            <a:ext cx="6840855" cy="5130800"/>
          </a:xfrm>
          <a:custGeom>
            <a:avLst/>
            <a:gdLst/>
            <a:ahLst/>
            <a:cxnLst/>
            <a:rect l="l" t="t" r="r" b="b"/>
            <a:pathLst>
              <a:path w="6840855" h="5130800">
                <a:moveTo>
                  <a:pt x="0" y="0"/>
                </a:moveTo>
                <a:lnTo>
                  <a:pt x="6840359" y="0"/>
                </a:lnTo>
                <a:lnTo>
                  <a:pt x="6840359" y="5130723"/>
                </a:lnTo>
                <a:lnTo>
                  <a:pt x="0" y="5130723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1638" y="1483918"/>
            <a:ext cx="6840359" cy="5130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58279" y="1295641"/>
            <a:ext cx="1800225" cy="1798955"/>
          </a:xfrm>
          <a:custGeom>
            <a:avLst/>
            <a:gdLst/>
            <a:ahLst/>
            <a:cxnLst/>
            <a:rect l="l" t="t" r="r" b="b"/>
            <a:pathLst>
              <a:path w="1800225" h="1798955">
                <a:moveTo>
                  <a:pt x="0" y="0"/>
                </a:moveTo>
                <a:lnTo>
                  <a:pt x="1799996" y="0"/>
                </a:lnTo>
                <a:lnTo>
                  <a:pt x="1799996" y="1798561"/>
                </a:lnTo>
                <a:lnTo>
                  <a:pt x="0" y="1798561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59638" y="1196644"/>
            <a:ext cx="1799996" cy="1798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23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4818" rIns="0" bIns="0" rtlCol="0">
            <a:spAutoFit/>
          </a:bodyPr>
          <a:lstStyle/>
          <a:p>
            <a:pPr marL="1901189" marR="5080" indent="6223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Зеленый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–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успокаивает, дает отдых </a:t>
            </a:r>
            <a:r>
              <a:rPr sz="2400" b="0" dirty="0">
                <a:solidFill>
                  <a:srgbClr val="000000"/>
                </a:solidFill>
                <a:latin typeface="Times New Roman"/>
                <a:cs typeface="Times New Roman"/>
              </a:rPr>
              <a:t>уму,  </a:t>
            </a:r>
            <a:r>
              <a:rPr sz="2400" b="0" spc="-5" dirty="0">
                <a:solidFill>
                  <a:srgbClr val="000000"/>
                </a:solidFill>
                <a:latin typeface="Times New Roman"/>
                <a:cs typeface="Times New Roman"/>
              </a:rPr>
              <a:t>пробуждает терпение, оптимальный цвет.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70279" y="1401838"/>
            <a:ext cx="7374255" cy="4608830"/>
          </a:xfrm>
          <a:custGeom>
            <a:avLst/>
            <a:gdLst/>
            <a:ahLst/>
            <a:cxnLst/>
            <a:rect l="l" t="t" r="r" b="b"/>
            <a:pathLst>
              <a:path w="7374255" h="4608830">
                <a:moveTo>
                  <a:pt x="0" y="0"/>
                </a:moveTo>
                <a:lnTo>
                  <a:pt x="7373874" y="0"/>
                </a:lnTo>
                <a:lnTo>
                  <a:pt x="7373874" y="4608715"/>
                </a:lnTo>
                <a:lnTo>
                  <a:pt x="0" y="4608715"/>
                </a:lnTo>
                <a:lnTo>
                  <a:pt x="0" y="0"/>
                </a:lnTo>
                <a:close/>
              </a:path>
            </a:pathLst>
          </a:custGeom>
          <a:solidFill>
            <a:srgbClr val="333333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22529" y="1401953"/>
            <a:ext cx="7373873" cy="4608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>
                <a:solidFill>
                  <a:srgbClr val="000000"/>
                </a:solidFill>
              </a:rPr>
              <a:t>24</a:t>
            </a:fld>
            <a:endParaRPr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E5E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516</Words>
  <Application>Microsoft Office PowerPoint</Application>
  <PresentationFormat>Экран (4:3)</PresentationFormat>
  <Paragraphs>70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Office Theme</vt:lpstr>
      <vt:lpstr>Оформление по умолчанию</vt:lpstr>
      <vt:lpstr>1_Оформление по умолчанию</vt:lpstr>
      <vt:lpstr>Презентация к уроку изо 7 класс</vt:lpstr>
      <vt:lpstr>Презентация PowerPoint</vt:lpstr>
      <vt:lpstr>Цвет в архитектуре</vt:lpstr>
      <vt:lpstr>С основанием первых цивилизаций цвет в архитектуре отражал  тип культурного и политического устройства города.</vt:lpstr>
      <vt:lpstr>В Античном полисе на фоне коричнево-красной  застройки центр выделялся белым, что говорило о «прозрачности» политических решений.</vt:lpstr>
      <vt:lpstr>В Средневековых городах цвет приобрёл значение  божественного света и переместился из внешнего  пространства во внутреннее</vt:lpstr>
      <vt:lpstr>Первым, кто вынес цвет на фасад, стал А. Гауди. Его дом  Бальо в Барселоне 1906 года – это самобытная перестройка  старого здания, которое часто интерпретируют как фигуру  гигантского дракона.</vt:lpstr>
      <vt:lpstr>Эксперименты с цветом переместились в теоретические труды.  В. Кандинский в книгах «О духовном в искусстве» (1910) и «Точка и линия на плоскости» (1926) рассуждал о влиянии  цвета на зрителя</vt:lpstr>
      <vt:lpstr>Своими праздничными постройками Ф. Хундертвассер  стремился разрушить рациональную городскую застройку,  которую считал однотипной, скучной и причиняющей  душевный дискомфорт.</vt:lpstr>
      <vt:lpstr>Презентация PowerPoint</vt:lpstr>
      <vt:lpstr>Презентация PowerPoint</vt:lpstr>
      <vt:lpstr>Фрэнк Гери. Biomuseo в Панаме, 2014</vt:lpstr>
      <vt:lpstr>Цвет яростно вторгся в многоэтажные кварталы. Чтобы люди больше не  путали подъезды и кварталы, дома стали выкрашивать во все цвета  радуги. Однако такой путь индивидуализации стал приобретать  критические масштабы и требует на сегодня более обдуманного  использования. Есть и удачные примеры использования цвета как во</vt:lpstr>
      <vt:lpstr>Презентация PowerPoint</vt:lpstr>
      <vt:lpstr>Счастливый дом  Германия</vt:lpstr>
      <vt:lpstr>Проектная работа:</vt:lpstr>
      <vt:lpstr>Презентация PowerPoint</vt:lpstr>
      <vt:lpstr>Презентация PowerPoint</vt:lpstr>
      <vt:lpstr> Цвет в дизайне  интерьера</vt:lpstr>
      <vt:lpstr>Психологическое воздействие цвета на  человека</vt:lpstr>
      <vt:lpstr>Голубой – успокаивающий, снижает давление</vt:lpstr>
      <vt:lpstr>Желтый – хорошее настроение, веселье,  стимулирует умственную деятельность и зрение</vt:lpstr>
      <vt:lpstr>Оранжевый – улучшает аппетит, легкое возбуждение,</vt:lpstr>
      <vt:lpstr>Зеленый – успокаивает, дает отдых уму,  пробуждает терпение, оптимальный цвет.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НЮ</dc:creator>
  <cp:lastModifiedBy>Home</cp:lastModifiedBy>
  <cp:revision>2</cp:revision>
  <dcterms:created xsi:type="dcterms:W3CDTF">2019-04-17T08:09:26Z</dcterms:created>
  <dcterms:modified xsi:type="dcterms:W3CDTF">2021-01-14T16:57:48Z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2019-04-16T00:00:00Z</vt:filetime>
  </property>
  <property fmtid="{D5CDD505-2E9C-101B-9397-08002B2CF9AE}" pid="3" name="Creator">
    <vt:lpwstr>Impress</vt:lpwstr>
  </property>
  <property fmtid="{D5CDD505-2E9C-101B-9397-08002B2CF9AE}" pid="4" name="LastSaved">
    <vt:filetime>2019-04-16T00:00:00Z</vt:filetime>
  </property>
</Properties>
</file>