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7"/>
  </p:handoutMasterIdLst>
  <p:sldIdLst>
    <p:sldId id="256" r:id="rId2"/>
    <p:sldId id="277" r:id="rId3"/>
    <p:sldId id="263" r:id="rId4"/>
    <p:sldId id="264" r:id="rId5"/>
    <p:sldId id="265" r:id="rId6"/>
    <p:sldId id="266" r:id="rId7"/>
    <p:sldId id="267" r:id="rId8"/>
    <p:sldId id="269" r:id="rId9"/>
    <p:sldId id="270" r:id="rId10"/>
    <p:sldId id="278" r:id="rId11"/>
    <p:sldId id="271" r:id="rId12"/>
    <p:sldId id="268" r:id="rId13"/>
    <p:sldId id="272" r:id="rId14"/>
    <p:sldId id="280" r:id="rId15"/>
    <p:sldId id="275" r:id="rId16"/>
    <p:sldId id="276" r:id="rId17"/>
    <p:sldId id="274" r:id="rId18"/>
    <p:sldId id="273" r:id="rId19"/>
    <p:sldId id="257" r:id="rId20"/>
    <p:sldId id="258" r:id="rId21"/>
    <p:sldId id="259" r:id="rId22"/>
    <p:sldId id="260" r:id="rId23"/>
    <p:sldId id="261" r:id="rId24"/>
    <p:sldId id="262" r:id="rId25"/>
    <p:sldId id="285" r:id="rId26"/>
    <p:sldId id="279" r:id="rId27"/>
    <p:sldId id="290" r:id="rId28"/>
    <p:sldId id="281" r:id="rId29"/>
    <p:sldId id="282" r:id="rId30"/>
    <p:sldId id="283" r:id="rId31"/>
    <p:sldId id="284" r:id="rId32"/>
    <p:sldId id="286" r:id="rId33"/>
    <p:sldId id="289" r:id="rId34"/>
    <p:sldId id="288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58" d="100"/>
          <a:sy n="58" d="100"/>
        </p:scale>
        <p:origin x="-130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5E2CF-C223-4F64-B5AE-F3FF83D852F3}" type="datetimeFigureOut">
              <a:rPr lang="ru-RU" smtClean="0"/>
              <a:t>01.02.2025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228DB-25FA-4A2A-891D-66413FCAA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128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Тема: «Килограмм»</a:t>
            </a:r>
            <a:endParaRPr lang="ru-RU" sz="6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432853"/>
            <a:ext cx="6302386" cy="140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620688"/>
            <a:ext cx="4172272" cy="550547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Чтоб водить корабли,</a:t>
            </a:r>
            <a:br>
              <a:rPr lang="ru-RU" b="1" dirty="0" smtClean="0"/>
            </a:br>
            <a:r>
              <a:rPr lang="ru-RU" b="1" dirty="0" smtClean="0"/>
              <a:t>Чтобы в небо взлететь,</a:t>
            </a:r>
            <a:br>
              <a:rPr lang="ru-RU" b="1" dirty="0" smtClean="0"/>
            </a:br>
            <a:r>
              <a:rPr lang="ru-RU" b="1" dirty="0" smtClean="0"/>
              <a:t>Надо многое знать,</a:t>
            </a:r>
            <a:br>
              <a:rPr lang="ru-RU" b="1" dirty="0" smtClean="0"/>
            </a:br>
            <a:r>
              <a:rPr lang="ru-RU" b="1" dirty="0" smtClean="0"/>
              <a:t>И при этом, и при этом,</a:t>
            </a:r>
            <a:br>
              <a:rPr lang="ru-RU" b="1" dirty="0" smtClean="0"/>
            </a:br>
            <a:r>
              <a:rPr lang="ru-RU" b="1" dirty="0" smtClean="0"/>
              <a:t>Вы заметьте-ка ,</a:t>
            </a:r>
            <a:br>
              <a:rPr lang="ru-RU" b="1" dirty="0" smtClean="0"/>
            </a:br>
            <a:r>
              <a:rPr lang="ru-RU" b="1" dirty="0" smtClean="0"/>
              <a:t>Очень важная наука</a:t>
            </a:r>
            <a:br>
              <a:rPr lang="ru-RU" b="1" dirty="0" smtClean="0"/>
            </a:br>
            <a:r>
              <a:rPr lang="ru-RU" b="1" dirty="0" smtClean="0"/>
              <a:t>Математика!</a:t>
            </a:r>
            <a:br>
              <a:rPr lang="ru-RU" b="1" dirty="0" smtClean="0"/>
            </a:br>
            <a:r>
              <a:rPr lang="ru-RU" b="1" dirty="0" smtClean="0"/>
              <a:t>Почему корабли</a:t>
            </a:r>
            <a:br>
              <a:rPr lang="ru-RU" b="1" dirty="0" smtClean="0"/>
            </a:br>
            <a:r>
              <a:rPr lang="ru-RU" b="1" dirty="0" smtClean="0"/>
              <a:t>Не садятся на мель,</a:t>
            </a:r>
            <a:br>
              <a:rPr lang="ru-RU" b="1" dirty="0" smtClean="0"/>
            </a:br>
            <a:r>
              <a:rPr lang="ru-RU" b="1" dirty="0" smtClean="0"/>
              <a:t>А по курсу идут</a:t>
            </a:r>
            <a:br>
              <a:rPr lang="ru-RU" b="1" dirty="0" smtClean="0"/>
            </a:br>
            <a:r>
              <a:rPr lang="ru-RU" b="1" dirty="0" smtClean="0"/>
              <a:t>Сквозь туман и метель ?</a:t>
            </a:r>
            <a:br>
              <a:rPr lang="ru-RU" b="1" dirty="0" smtClean="0"/>
            </a:br>
            <a:r>
              <a:rPr lang="ru-RU" b="1" dirty="0" smtClean="0"/>
              <a:t>Потому что, потому что,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620688"/>
            <a:ext cx="4172272" cy="550547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Вы заметьте-ка,</a:t>
            </a:r>
            <a:br>
              <a:rPr lang="ru-RU" b="1" dirty="0" smtClean="0"/>
            </a:br>
            <a:r>
              <a:rPr lang="ru-RU" b="1" dirty="0" smtClean="0"/>
              <a:t>Капитанам помогает</a:t>
            </a:r>
            <a:br>
              <a:rPr lang="ru-RU" b="1" dirty="0" smtClean="0"/>
            </a:br>
            <a:r>
              <a:rPr lang="ru-RU" b="1" dirty="0" smtClean="0"/>
              <a:t>Математика!</a:t>
            </a:r>
            <a:br>
              <a:rPr lang="ru-RU" b="1" dirty="0" smtClean="0"/>
            </a:br>
            <a:r>
              <a:rPr lang="ru-RU" b="1" dirty="0" smtClean="0"/>
              <a:t>Чтоб врачом, моряком</a:t>
            </a:r>
            <a:br>
              <a:rPr lang="ru-RU" b="1" dirty="0" smtClean="0"/>
            </a:br>
            <a:r>
              <a:rPr lang="ru-RU" b="1" dirty="0" smtClean="0"/>
              <a:t>Или лётчиком стать</a:t>
            </a:r>
            <a:br>
              <a:rPr lang="ru-RU" b="1" dirty="0" smtClean="0"/>
            </a:br>
            <a:r>
              <a:rPr lang="ru-RU" b="1" dirty="0" smtClean="0"/>
              <a:t>Надо прежде всего</a:t>
            </a:r>
            <a:br>
              <a:rPr lang="ru-RU" b="1" dirty="0" smtClean="0"/>
            </a:br>
            <a:r>
              <a:rPr lang="ru-RU" b="1" dirty="0" smtClean="0"/>
              <a:t>Математику знать.</a:t>
            </a:r>
            <a:br>
              <a:rPr lang="ru-RU" b="1" dirty="0" smtClean="0"/>
            </a:br>
            <a:r>
              <a:rPr lang="ru-RU" b="1" dirty="0" smtClean="0"/>
              <a:t>И на свете нет профессий,</a:t>
            </a:r>
            <a:br>
              <a:rPr lang="ru-RU" b="1" dirty="0" smtClean="0"/>
            </a:br>
            <a:r>
              <a:rPr lang="ru-RU" b="1" dirty="0" smtClean="0"/>
              <a:t>Вы заметьте-ка,</a:t>
            </a:r>
            <a:br>
              <a:rPr lang="ru-RU" b="1" dirty="0" smtClean="0"/>
            </a:br>
            <a:r>
              <a:rPr lang="ru-RU" b="1" dirty="0" smtClean="0"/>
              <a:t>Где бы вам не пригодилась</a:t>
            </a:r>
            <a:br>
              <a:rPr lang="ru-RU" b="1" dirty="0" smtClean="0"/>
            </a:br>
            <a:r>
              <a:rPr lang="ru-RU" b="1" dirty="0" smtClean="0"/>
              <a:t>Математика!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smtClean="0"/>
              <a:t>              Игра «Окошки»</a:t>
            </a:r>
            <a:endParaRPr lang="ru-RU" b="1" dirty="0"/>
          </a:p>
        </p:txBody>
      </p:sp>
      <p:pic>
        <p:nvPicPr>
          <p:cNvPr id="1026" name="Picture 2" descr="C:\Users\пк\Desktop\в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79512" y="692696"/>
            <a:ext cx="2448272" cy="3168005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2771800" y="980728"/>
            <a:ext cx="5616624" cy="52565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tx2"/>
                </a:solidFill>
              </a:rPr>
              <a:t>-Какое число пропущено?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7+ 2=9        2+4=6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 8-3=5        10-8=2</a:t>
            </a:r>
          </a:p>
          <a:p>
            <a:pPr>
              <a:buNone/>
            </a:pPr>
            <a:r>
              <a:rPr lang="ru-RU" sz="3600" dirty="0" smtClean="0">
                <a:solidFill>
                  <a:schemeClr val="tx2"/>
                </a:solidFill>
              </a:rPr>
              <a:t>-Какой знак и число пропущены?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4*6 =10      9*5=4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7* 3=10      9*3=6</a:t>
            </a:r>
          </a:p>
          <a:p>
            <a:pPr>
              <a:buNone/>
            </a:pPr>
            <a:endParaRPr lang="ru-RU" sz="4800" b="1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491880" y="1772816"/>
            <a:ext cx="36004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580112" y="1772816"/>
            <a:ext cx="36004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987824" y="2564904"/>
            <a:ext cx="36004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300192" y="2564904"/>
            <a:ext cx="36004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491880" y="4437112"/>
            <a:ext cx="36004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228184" y="4437112"/>
            <a:ext cx="36004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491880" y="5229200"/>
            <a:ext cx="36004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228184" y="5229200"/>
            <a:ext cx="360040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6" name="Picture 2" descr="C:\Users\пк\Desktop\в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692696"/>
            <a:ext cx="2448272" cy="316800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059832" y="620688"/>
            <a:ext cx="511256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А теперь проверим!</a:t>
            </a:r>
          </a:p>
          <a:p>
            <a:pPr>
              <a:buNone/>
            </a:pPr>
            <a:r>
              <a:rPr lang="ru-RU" sz="3200" dirty="0" smtClean="0">
                <a:solidFill>
                  <a:schemeClr val="tx2"/>
                </a:solidFill>
              </a:rPr>
              <a:t>-Какое число пропущено?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7+2=9        2+4=6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 8-3=5        10-8=2</a:t>
            </a:r>
          </a:p>
          <a:p>
            <a:pPr>
              <a:buNone/>
            </a:pPr>
            <a:r>
              <a:rPr lang="ru-RU" sz="3200" dirty="0" smtClean="0">
                <a:solidFill>
                  <a:schemeClr val="tx2"/>
                </a:solidFill>
              </a:rPr>
              <a:t>-Какой знак и число пропущены?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4+6=10       9-5=4</a:t>
            </a:r>
          </a:p>
          <a:p>
            <a:pPr>
              <a:buNone/>
            </a:pPr>
            <a:r>
              <a:rPr lang="ru-RU" sz="4800" b="1" dirty="0" smtClean="0">
                <a:solidFill>
                  <a:schemeClr val="tx2"/>
                </a:solidFill>
              </a:rPr>
              <a:t>7+3=10       9-3=6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39552" y="764705"/>
            <a:ext cx="7772400" cy="792087"/>
          </a:xfrm>
        </p:spPr>
        <p:txBody>
          <a:bodyPr/>
          <a:lstStyle/>
          <a:p>
            <a:r>
              <a:rPr lang="ru-RU" b="1" dirty="0" smtClean="0"/>
              <a:t>Поработаем с веерами</a:t>
            </a:r>
            <a:endParaRPr lang="ru-RU" b="1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paritet.rv.ua/image/cache/data/School%20goods/43728-500x50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484784"/>
            <a:ext cx="476250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 тяжелее?</a:t>
            </a:r>
            <a:endParaRPr lang="ru-RU" b="1" dirty="0"/>
          </a:p>
        </p:txBody>
      </p:sp>
      <p:pic>
        <p:nvPicPr>
          <p:cNvPr id="23554" name="Picture 2" descr="C:\Users\пк\Desktop\у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844824"/>
            <a:ext cx="2133600" cy="2762250"/>
          </a:xfrm>
          <a:prstGeom prst="rect">
            <a:avLst/>
          </a:prstGeom>
          <a:noFill/>
        </p:spPr>
      </p:pic>
      <p:pic>
        <p:nvPicPr>
          <p:cNvPr id="23556" name="Picture 4" descr="http://pm-plus.ru/images/514848_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988840"/>
            <a:ext cx="273630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 тяжелее?</a:t>
            </a:r>
            <a:endParaRPr lang="ru-RU" dirty="0"/>
          </a:p>
        </p:txBody>
      </p:sp>
      <p:pic>
        <p:nvPicPr>
          <p:cNvPr id="24577" name="Picture 1" descr="C:\Users\пк\Desktop\р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060848"/>
            <a:ext cx="3314688" cy="2293764"/>
          </a:xfrm>
          <a:prstGeom prst="rect">
            <a:avLst/>
          </a:prstGeom>
          <a:noFill/>
        </p:spPr>
      </p:pic>
      <p:pic>
        <p:nvPicPr>
          <p:cNvPr id="24579" name="Picture 3" descr="http://2.bp.blogspot.com/-2hXx6is5Wbg/Uf3-dP3HlJI/AAAAAAAABTI/049Hbwtb6iY/s1600/%D0%BB%D0%B0%D1%81%D1%82%D0%B8%D0%B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29713" y="2348880"/>
            <a:ext cx="2610562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417646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  </a:t>
            </a:r>
            <a:r>
              <a:rPr lang="ru-RU" sz="4000" b="1" dirty="0" smtClean="0"/>
              <a:t>Когда мы говорим «легче» или «тяжелее», то имеем в виду свойство предметов, которое называется</a:t>
            </a:r>
            <a:br>
              <a:rPr lang="ru-RU" sz="4000" b="1" dirty="0" smtClean="0"/>
            </a:br>
            <a:r>
              <a:rPr lang="ru-RU" sz="9600" b="1" dirty="0" smtClean="0">
                <a:solidFill>
                  <a:srgbClr val="FF0000"/>
                </a:solidFill>
              </a:rPr>
              <a:t>Масса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692696"/>
            <a:ext cx="8003232" cy="5433467"/>
          </a:xfrm>
        </p:spPr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Тема: «Единица массы – килограмм»</a:t>
            </a:r>
          </a:p>
          <a:p>
            <a:pPr>
              <a:buNone/>
            </a:pPr>
            <a:endParaRPr lang="ru-RU" sz="4000" b="1" dirty="0" smtClean="0"/>
          </a:p>
          <a:p>
            <a:pPr>
              <a:buNone/>
            </a:pPr>
            <a:r>
              <a:rPr lang="ru-RU" sz="4000" b="1" dirty="0" smtClean="0"/>
              <a:t>Узнаем</a:t>
            </a:r>
          </a:p>
          <a:p>
            <a:pPr>
              <a:buNone/>
            </a:pPr>
            <a:r>
              <a:rPr lang="ru-RU" sz="4000" b="1" dirty="0" smtClean="0"/>
              <a:t>Научимся</a:t>
            </a:r>
          </a:p>
          <a:p>
            <a:pPr>
              <a:buNone/>
            </a:pPr>
            <a:r>
              <a:rPr lang="ru-RU" sz="4000" b="1" dirty="0" smtClean="0"/>
              <a:t>Будем</a:t>
            </a:r>
          </a:p>
          <a:p>
            <a:pPr>
              <a:buNone/>
            </a:pPr>
            <a:endParaRPr lang="ru-RU" sz="4000" b="1" dirty="0" smtClean="0"/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Тема: «Единица массы – килограмм»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348880"/>
            <a:ext cx="7787208" cy="3777283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/>
              <a:t>Узнаем</a:t>
            </a:r>
            <a:r>
              <a:rPr lang="ru-RU" b="1" dirty="0" smtClean="0"/>
              <a:t> ,      что такое масса, в каких       единицах она измеряется</a:t>
            </a:r>
          </a:p>
          <a:p>
            <a:pPr>
              <a:buNone/>
            </a:pPr>
            <a:r>
              <a:rPr lang="ru-RU" sz="3600" b="1" dirty="0" smtClean="0"/>
              <a:t>Научимся</a:t>
            </a:r>
            <a:r>
              <a:rPr lang="ru-RU" b="1" dirty="0" smtClean="0"/>
              <a:t>     взвешивать предметы, </a:t>
            </a:r>
            <a:r>
              <a:rPr lang="ru-RU" b="1" smtClean="0"/>
              <a:t>сравнивать их по </a:t>
            </a:r>
            <a:r>
              <a:rPr lang="ru-RU" b="1" dirty="0" smtClean="0"/>
              <a:t>массе</a:t>
            </a:r>
          </a:p>
          <a:p>
            <a:pPr>
              <a:buNone/>
            </a:pPr>
            <a:r>
              <a:rPr lang="ru-RU" sz="3600" b="1" dirty="0" smtClean="0"/>
              <a:t>Будем</a:t>
            </a:r>
            <a:r>
              <a:rPr lang="ru-RU" b="1" dirty="0" smtClean="0"/>
              <a:t>  вежливыми, доброжелательными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Сравни, какая коробочка тяжелее?</a:t>
            </a:r>
            <a:endParaRPr lang="ru-RU" b="1" dirty="0"/>
          </a:p>
        </p:txBody>
      </p:sp>
      <p:pic>
        <p:nvPicPr>
          <p:cNvPr id="27650" name="Picture 2" descr="C:\Users\пк\Desktop\к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916832"/>
            <a:ext cx="3456130" cy="2764904"/>
          </a:xfrm>
          <a:prstGeom prst="rect">
            <a:avLst/>
          </a:prstGeom>
          <a:noFill/>
        </p:spPr>
      </p:pic>
      <p:pic>
        <p:nvPicPr>
          <p:cNvPr id="27651" name="Picture 3" descr="C:\Users\пк\Desktop\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916832"/>
            <a:ext cx="3440156" cy="2752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259228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Прибор, помогающий нам сравнивать предметы по массе, называется       </a:t>
            </a:r>
            <a:br>
              <a:rPr lang="ru-RU" sz="4000" b="1" dirty="0" smtClean="0"/>
            </a:br>
            <a:r>
              <a:rPr lang="ru-RU" sz="8000" b="1" dirty="0" smtClean="0">
                <a:solidFill>
                  <a:srgbClr val="FF0000"/>
                </a:solidFill>
              </a:rPr>
              <a:t>Весы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26626" name="Picture 2" descr="http://www.evacuation-avto.ru/images/common/1_kilogramm_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140968"/>
            <a:ext cx="5941168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Проверим на весах</a:t>
            </a:r>
            <a:endParaRPr lang="ru-RU" b="1" dirty="0"/>
          </a:p>
        </p:txBody>
      </p:sp>
      <p:pic>
        <p:nvPicPr>
          <p:cNvPr id="28674" name="Picture 2" descr="C:\Users\пк\Desktop\Scal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120" y="1775301"/>
            <a:ext cx="4175760" cy="4175760"/>
          </a:xfrm>
          <a:prstGeom prst="rect">
            <a:avLst/>
          </a:prstGeom>
          <a:noFill/>
        </p:spPr>
      </p:pic>
      <p:pic>
        <p:nvPicPr>
          <p:cNvPr id="6" name="Picture 2" descr="C:\Users\пк\Desktop\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4293096"/>
            <a:ext cx="900100" cy="720080"/>
          </a:xfrm>
          <a:prstGeom prst="rect">
            <a:avLst/>
          </a:prstGeom>
          <a:noFill/>
        </p:spPr>
      </p:pic>
      <p:pic>
        <p:nvPicPr>
          <p:cNvPr id="7" name="Picture 2" descr="C:\Users\пк\Desktop\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645024"/>
            <a:ext cx="900100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>
            <a:normAutofit/>
          </a:bodyPr>
          <a:lstStyle/>
          <a:p>
            <a:r>
              <a:rPr lang="ru-RU" b="1" dirty="0" smtClean="0"/>
              <a:t>Как устроены весы?</a:t>
            </a:r>
            <a:endParaRPr lang="ru-RU" b="1" dirty="0"/>
          </a:p>
        </p:txBody>
      </p:sp>
      <p:pic>
        <p:nvPicPr>
          <p:cNvPr id="1026" name="Picture 2" descr="C:\Users\пк\Desktop\к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348880"/>
            <a:ext cx="7082797" cy="2045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24136"/>
          </a:xfrm>
        </p:spPr>
        <p:txBody>
          <a:bodyPr/>
          <a:lstStyle/>
          <a:p>
            <a:r>
              <a:rPr lang="ru-RU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Единицы массы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rgbClr val="FF0000"/>
                </a:solidFill>
              </a:rPr>
              <a:t>Грамм </a:t>
            </a:r>
          </a:p>
          <a:p>
            <a:pPr algn="ctr">
              <a:defRPr/>
            </a:pPr>
            <a:r>
              <a:rPr lang="ru-RU" sz="4000" b="1" u="sng" dirty="0" smtClean="0">
                <a:solidFill>
                  <a:srgbClr val="FF0000"/>
                </a:solidFill>
              </a:rPr>
              <a:t>Килограмм </a:t>
            </a:r>
          </a:p>
          <a:p>
            <a:pPr algn="ctr">
              <a:defRPr/>
            </a:pPr>
            <a:r>
              <a:rPr lang="ru-RU" sz="4000" dirty="0" smtClean="0">
                <a:solidFill>
                  <a:srgbClr val="FF0000"/>
                </a:solidFill>
              </a:rPr>
              <a:t>Центнер </a:t>
            </a:r>
          </a:p>
          <a:p>
            <a:pPr algn="ctr">
              <a:defRPr/>
            </a:pPr>
            <a:r>
              <a:rPr lang="ru-RU" sz="4000" dirty="0" smtClean="0">
                <a:solidFill>
                  <a:srgbClr val="FF0000"/>
                </a:solidFill>
              </a:rPr>
              <a:t>Тонна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</p:spPr>
        <p:txBody>
          <a:bodyPr rtlCol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41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   1 килограмм               </a:t>
            </a:r>
            <a:r>
              <a:rPr lang="ru-RU" sz="6000" b="1" dirty="0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1 кг</a:t>
            </a: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1828" y="1772816"/>
            <a:ext cx="2631112" cy="378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2565400"/>
            <a:ext cx="1693862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356992"/>
            <a:ext cx="14287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право 9"/>
          <p:cNvSpPr/>
          <p:nvPr/>
        </p:nvSpPr>
        <p:spPr>
          <a:xfrm>
            <a:off x="4283968" y="9087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Старинные единицы массы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Карат- 0,2 г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Талант </a:t>
            </a:r>
            <a:r>
              <a:rPr lang="ru-RU" dirty="0" smtClean="0"/>
              <a:t> </a:t>
            </a:r>
            <a:r>
              <a:rPr lang="ru-RU" b="1" dirty="0" smtClean="0">
                <a:solidFill>
                  <a:srgbClr val="FF0000"/>
                </a:solidFill>
              </a:rPr>
              <a:t>34 020 г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Фунт – 409,5 г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Пуд – 16,38 кг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Золотник – 12, 8 г</a:t>
            </a:r>
          </a:p>
          <a:p>
            <a:endParaRPr lang="ru-RU" b="1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196752"/>
            <a:ext cx="104775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C:\Users\пк\Desktop\cMfvUN7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509120"/>
            <a:ext cx="3096344" cy="1845421"/>
          </a:xfrm>
          <a:prstGeom prst="rect">
            <a:avLst/>
          </a:prstGeom>
          <a:noFill/>
        </p:spPr>
      </p:pic>
      <p:pic>
        <p:nvPicPr>
          <p:cNvPr id="29699" name="Picture 3" descr="C:\Users\пк\Desktop\Koan_amphora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1412776"/>
            <a:ext cx="1080888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1512168"/>
          </a:xfrm>
        </p:spPr>
        <p:txBody>
          <a:bodyPr>
            <a:normAutofit/>
          </a:bodyPr>
          <a:lstStyle/>
          <a:p>
            <a:r>
              <a:rPr lang="ru-RU" sz="6600" b="1" dirty="0" smtClean="0"/>
              <a:t>Какие бывают весы?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Desktop\кг фо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Весы торговые</a:t>
            </a:r>
            <a:endParaRPr lang="ru-RU" b="1" dirty="0"/>
          </a:p>
        </p:txBody>
      </p:sp>
      <p:pic>
        <p:nvPicPr>
          <p:cNvPr id="2051" name="Picture 3" descr="C:\Users\пк\Desktop\в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96752"/>
            <a:ext cx="3168352" cy="3168352"/>
          </a:xfrm>
          <a:prstGeom prst="rect">
            <a:avLst/>
          </a:prstGeom>
          <a:noFill/>
        </p:spPr>
      </p:pic>
      <p:pic>
        <p:nvPicPr>
          <p:cNvPr id="2052" name="Picture 4" descr="C:\Users\пк\Desktop\в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1196752"/>
            <a:ext cx="2708938" cy="3528392"/>
          </a:xfrm>
          <a:prstGeom prst="rect">
            <a:avLst/>
          </a:prstGeom>
          <a:noFill/>
        </p:spPr>
      </p:pic>
      <p:pic>
        <p:nvPicPr>
          <p:cNvPr id="2053" name="Picture 5" descr="C:\Users\пк\Desktop\в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2636912"/>
            <a:ext cx="2051146" cy="3577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Весы чашечные</a:t>
            </a:r>
            <a:endParaRPr lang="ru-RU" b="1" dirty="0"/>
          </a:p>
        </p:txBody>
      </p:sp>
      <p:pic>
        <p:nvPicPr>
          <p:cNvPr id="3074" name="Picture 2" descr="C:\Users\пк\Desktop\в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52736"/>
            <a:ext cx="3686594" cy="2494211"/>
          </a:xfrm>
          <a:prstGeom prst="rect">
            <a:avLst/>
          </a:prstGeom>
          <a:noFill/>
        </p:spPr>
      </p:pic>
      <p:pic>
        <p:nvPicPr>
          <p:cNvPr id="3075" name="Picture 3" descr="C:\Users\пк\Desktop\в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1" y="3429001"/>
            <a:ext cx="4248472" cy="2520280"/>
          </a:xfrm>
          <a:prstGeom prst="rect">
            <a:avLst/>
          </a:prstGeom>
          <a:noFill/>
        </p:spPr>
      </p:pic>
      <p:pic>
        <p:nvPicPr>
          <p:cNvPr id="3076" name="Picture 4" descr="C:\Users\пк\Desktop\в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412776"/>
            <a:ext cx="3289548" cy="3289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Весы домашние</a:t>
            </a:r>
            <a:endParaRPr lang="ru-RU" b="1" dirty="0"/>
          </a:p>
        </p:txBody>
      </p:sp>
      <p:pic>
        <p:nvPicPr>
          <p:cNvPr id="4098" name="Picture 2" descr="C:\Users\пк\Desktop\в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2809875" cy="3152775"/>
          </a:xfrm>
          <a:prstGeom prst="rect">
            <a:avLst/>
          </a:prstGeom>
          <a:noFill/>
        </p:spPr>
      </p:pic>
      <p:pic>
        <p:nvPicPr>
          <p:cNvPr id="4099" name="Picture 3" descr="C:\Users\пк\Desktop\в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340768"/>
            <a:ext cx="2741290" cy="2741290"/>
          </a:xfrm>
          <a:prstGeom prst="rect">
            <a:avLst/>
          </a:prstGeom>
          <a:noFill/>
        </p:spPr>
      </p:pic>
      <p:pic>
        <p:nvPicPr>
          <p:cNvPr id="4100" name="Picture 4" descr="C:\Users\пк\Desktop\в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3284984"/>
            <a:ext cx="2808312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Весы лабораторные</a:t>
            </a:r>
            <a:endParaRPr lang="ru-RU" b="1" dirty="0"/>
          </a:p>
        </p:txBody>
      </p:sp>
      <p:pic>
        <p:nvPicPr>
          <p:cNvPr id="5122" name="Picture 2" descr="C:\Users\пк\Desktop\в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96752"/>
            <a:ext cx="3113039" cy="3063230"/>
          </a:xfrm>
          <a:prstGeom prst="rect">
            <a:avLst/>
          </a:prstGeom>
          <a:noFill/>
        </p:spPr>
      </p:pic>
      <p:pic>
        <p:nvPicPr>
          <p:cNvPr id="5123" name="Picture 3" descr="C:\Users\пк\Desktop\в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2024" y="1124744"/>
            <a:ext cx="3582424" cy="2808312"/>
          </a:xfrm>
          <a:prstGeom prst="rect">
            <a:avLst/>
          </a:prstGeom>
          <a:noFill/>
        </p:spPr>
      </p:pic>
      <p:pic>
        <p:nvPicPr>
          <p:cNvPr id="5124" name="Picture 4" descr="C:\Users\пк\Desktop\в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573016"/>
            <a:ext cx="2376264" cy="2735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Весы автомобильные</a:t>
            </a:r>
            <a:endParaRPr lang="ru-RU" b="1" dirty="0"/>
          </a:p>
        </p:txBody>
      </p:sp>
      <p:pic>
        <p:nvPicPr>
          <p:cNvPr id="6146" name="Picture 2" descr="C:\Users\пк\Desktop\в1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340768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Весы медицинские</a:t>
            </a:r>
            <a:endParaRPr lang="ru-RU" b="1" dirty="0"/>
          </a:p>
        </p:txBody>
      </p:sp>
      <p:pic>
        <p:nvPicPr>
          <p:cNvPr id="7170" name="Picture 2" descr="C:\Users\пк\Desktop\в1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340768"/>
            <a:ext cx="3417102" cy="4525963"/>
          </a:xfrm>
          <a:prstGeom prst="rect">
            <a:avLst/>
          </a:prstGeom>
          <a:noFill/>
        </p:spPr>
      </p:pic>
      <p:pic>
        <p:nvPicPr>
          <p:cNvPr id="7171" name="Picture 3" descr="C:\Users\пк\Desktop\в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484784"/>
            <a:ext cx="324036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txBody>
          <a:bodyPr/>
          <a:lstStyle/>
          <a:p>
            <a:r>
              <a:rPr lang="ru-RU" b="1" dirty="0" smtClean="0"/>
              <a:t>Практическая работа по группам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484784"/>
            <a:ext cx="7920880" cy="46413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1 группа </a:t>
            </a:r>
            <a:r>
              <a:rPr lang="ru-RU" sz="2800" dirty="0" smtClean="0"/>
              <a:t>– определить свой вес на электронных весах и записать в бланк результаты</a:t>
            </a:r>
          </a:p>
          <a:p>
            <a:pPr>
              <a:buNone/>
            </a:pPr>
            <a:r>
              <a:rPr lang="ru-RU" sz="2800" b="1" dirty="0" smtClean="0"/>
              <a:t>2 группа </a:t>
            </a:r>
            <a:r>
              <a:rPr lang="ru-RU" sz="2800" dirty="0" smtClean="0"/>
              <a:t>– определить массу предметов на электронных весах и записать в бланк результаты</a:t>
            </a:r>
          </a:p>
          <a:p>
            <a:pPr>
              <a:buNone/>
            </a:pPr>
            <a:r>
              <a:rPr lang="ru-RU" sz="2800" b="1" dirty="0" smtClean="0"/>
              <a:t>3 группа </a:t>
            </a:r>
            <a:r>
              <a:rPr lang="ru-RU" sz="2800" dirty="0" smtClean="0"/>
              <a:t>– определить массу предметов, используя программу компьютера, записать в бланк результаты</a:t>
            </a:r>
            <a:endParaRPr lang="ru-RU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864096"/>
          </a:xfrm>
        </p:spPr>
        <p:txBody>
          <a:bodyPr>
            <a:normAutofit/>
          </a:bodyPr>
          <a:lstStyle/>
          <a:p>
            <a:r>
              <a:rPr lang="ru-RU" b="1" dirty="0" smtClean="0"/>
              <a:t>Вывод: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   Чтобы узнать, какой предмет тяжелее или легче, нужно взвесить этот предмет на весах.</a:t>
            </a:r>
            <a:endParaRPr lang="ru-RU" sz="40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pic>
        <p:nvPicPr>
          <p:cNvPr id="1028" name="Picture 4" descr="C:\Users\пк\Desktop\img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02686"/>
            <a:ext cx="7467673" cy="56007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Работа по учебнику</a:t>
            </a:r>
            <a:endParaRPr lang="ru-RU" b="1" dirty="0"/>
          </a:p>
        </p:txBody>
      </p:sp>
      <p:pic>
        <p:nvPicPr>
          <p:cNvPr id="2050" name="Picture 2" descr="C:\Users\пк\Desktop\к1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340768"/>
            <a:ext cx="6662967" cy="3808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Проверь себя!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25963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Арбуз легче гири;</a:t>
            </a:r>
          </a:p>
          <a:p>
            <a:pPr marL="514350" indent="-514350">
              <a:buAutoNum type="arabicParenR"/>
            </a:pPr>
            <a:r>
              <a:rPr lang="ru-RU" dirty="0" smtClean="0"/>
              <a:t>Мука+2кг=5кг, значит мука=3кг;</a:t>
            </a:r>
          </a:p>
          <a:p>
            <a:pPr marL="514350" indent="-514350">
              <a:buAutoNum type="arabicParenR"/>
            </a:pPr>
            <a:r>
              <a:rPr lang="ru-RU" dirty="0" smtClean="0"/>
              <a:t>3 кг=1кг+2кг, </a:t>
            </a:r>
          </a:p>
          <a:p>
            <a:pPr marL="514350" indent="-514350">
              <a:buNone/>
            </a:pPr>
            <a:r>
              <a:rPr lang="ru-RU" dirty="0" smtClean="0"/>
              <a:t>      7кг=2кг+5кг, </a:t>
            </a:r>
          </a:p>
          <a:p>
            <a:pPr marL="514350" indent="-514350">
              <a:buNone/>
            </a:pPr>
            <a:r>
              <a:rPr lang="ru-RU" dirty="0" smtClean="0"/>
              <a:t>      4кг+1кг=5кг.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Работа по учебнику</a:t>
            </a:r>
            <a:endParaRPr lang="ru-RU" dirty="0"/>
          </a:p>
        </p:txBody>
      </p:sp>
      <p:pic>
        <p:nvPicPr>
          <p:cNvPr id="1026" name="Picture 2" descr="C:\Users\пк\Documents\Scanned Documents\Рисунок (237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196752"/>
            <a:ext cx="7030620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Проверь себя!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772816"/>
            <a:ext cx="7992888" cy="4353347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Чтобы уравновесить весы, нужно на чашу с дыней поставить гирю массой 2 кг.</a:t>
            </a:r>
          </a:p>
          <a:p>
            <a:pPr marL="514350" indent="-514350">
              <a:buAutoNum type="arabicParenR"/>
            </a:pPr>
            <a:r>
              <a:rPr lang="ru-RU" dirty="0" smtClean="0"/>
              <a:t>Весы в равновесие привела гиря массой в 1 кг: масса двух дынь – 6 кг (3кг+3кг=6кг), масса арбуза – 5 кг  (5кг+1кг=6 кг).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Работа в тетради</a:t>
            </a:r>
            <a:endParaRPr lang="ru-RU" b="1" dirty="0"/>
          </a:p>
        </p:txBody>
      </p:sp>
      <p:pic>
        <p:nvPicPr>
          <p:cNvPr id="4098" name="Picture 2" descr="http://4.bp.blogspot.com/-VHRNdjF_klM/Vj3JdYWmTuI/AAAAAAAAALo/q68Uothtpbw/s1600/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484784"/>
            <a:ext cx="5904656" cy="4421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Подумай! Что легче?</a:t>
            </a:r>
            <a:endParaRPr lang="ru-RU" b="1" dirty="0"/>
          </a:p>
        </p:txBody>
      </p:sp>
      <p:pic>
        <p:nvPicPr>
          <p:cNvPr id="1026" name="Picture 2" descr="C:\Users\пк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6868" y="1988841"/>
            <a:ext cx="3361647" cy="2304256"/>
          </a:xfrm>
          <a:prstGeom prst="rect">
            <a:avLst/>
          </a:prstGeom>
          <a:noFill/>
        </p:spPr>
      </p:pic>
      <p:pic>
        <p:nvPicPr>
          <p:cNvPr id="1028" name="Picture 4" descr="http://medprom.ru/pictures/mpp_0002123/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772816"/>
            <a:ext cx="3240360" cy="27363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95736" y="3933056"/>
            <a:ext cx="17846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1 кг ваты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68144" y="4221088"/>
            <a:ext cx="1872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1 кг золота</a:t>
            </a:r>
            <a:endParaRPr lang="ru-RU" sz="28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Подумай!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600" dirty="0" smtClean="0"/>
              <a:t>Курица весит 4 кг. Сколько она будет весить, если встанет на одну ногу?</a:t>
            </a:r>
          </a:p>
          <a:p>
            <a:pPr>
              <a:buNone/>
            </a:pPr>
            <a:endParaRPr lang="ru-RU" sz="3600" dirty="0"/>
          </a:p>
        </p:txBody>
      </p:sp>
      <p:pic>
        <p:nvPicPr>
          <p:cNvPr id="2049" name="Picture 1" descr="C:\Users\пк\Desktop\61da25fbed0caed9b7addeea9db0f3d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708920"/>
            <a:ext cx="2661165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к\Desktop\кг 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686" y="0"/>
            <a:ext cx="91956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354"/>
          </a:xfrm>
        </p:spPr>
        <p:txBody>
          <a:bodyPr>
            <a:normAutofit/>
          </a:bodyPr>
          <a:lstStyle/>
          <a:p>
            <a:r>
              <a:rPr lang="ru-RU" sz="7200" b="1" dirty="0" smtClean="0"/>
              <a:t>Итог урока</a:t>
            </a:r>
            <a:endParaRPr lang="ru-RU" sz="7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372</Words>
  <Application>Microsoft Office PowerPoint</Application>
  <PresentationFormat>Экран (4:3)</PresentationFormat>
  <Paragraphs>78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Тема: «Килограмм»</vt:lpstr>
      <vt:lpstr>Презентация PowerPoint</vt:lpstr>
      <vt:lpstr>              Игра «Окошки»</vt:lpstr>
      <vt:lpstr>Презентация PowerPoint</vt:lpstr>
      <vt:lpstr>Поработаем с веерами</vt:lpstr>
      <vt:lpstr>Что тяжелее?</vt:lpstr>
      <vt:lpstr>Что тяжелее?</vt:lpstr>
      <vt:lpstr>  Когда мы говорим «легче» или «тяжелее», то имеем в виду свойство предметов, которое называется Масса</vt:lpstr>
      <vt:lpstr>Презентация PowerPoint</vt:lpstr>
      <vt:lpstr>Тема: «Единица массы – килограмм» </vt:lpstr>
      <vt:lpstr>Сравни, какая коробочка тяжелее?</vt:lpstr>
      <vt:lpstr>Прибор, помогающий нам сравнивать предметы по массе, называется        Весы</vt:lpstr>
      <vt:lpstr>Проверим на весах</vt:lpstr>
      <vt:lpstr>Как устроены весы?</vt:lpstr>
      <vt:lpstr>Единицы массы</vt:lpstr>
      <vt:lpstr>   1 килограмм               1 кг</vt:lpstr>
      <vt:lpstr>Старинные единицы массы</vt:lpstr>
      <vt:lpstr>Какие бывают весы?</vt:lpstr>
      <vt:lpstr>Весы торговые</vt:lpstr>
      <vt:lpstr>Весы чашечные</vt:lpstr>
      <vt:lpstr>Весы домашние</vt:lpstr>
      <vt:lpstr>Весы лабораторные</vt:lpstr>
      <vt:lpstr>Весы автомобильные</vt:lpstr>
      <vt:lpstr>Весы медицинские</vt:lpstr>
      <vt:lpstr>Практическая работа по группам</vt:lpstr>
      <vt:lpstr>Вывод:</vt:lpstr>
      <vt:lpstr>Презентация PowerPoint</vt:lpstr>
      <vt:lpstr>Работа по учебнику</vt:lpstr>
      <vt:lpstr>Проверь себя!</vt:lpstr>
      <vt:lpstr>Работа по учебнику</vt:lpstr>
      <vt:lpstr>Проверь себя!</vt:lpstr>
      <vt:lpstr>Работа в тетради</vt:lpstr>
      <vt:lpstr>Подумай! Что легче?</vt:lpstr>
      <vt:lpstr>Подумай!</vt:lpstr>
      <vt:lpstr>Итог урока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«Килограмм»</dc:title>
  <dc:creator>пк</dc:creator>
  <cp:lastModifiedBy>RePack by Diakov</cp:lastModifiedBy>
  <cp:revision>49</cp:revision>
  <dcterms:created xsi:type="dcterms:W3CDTF">2017-03-05T13:59:09Z</dcterms:created>
  <dcterms:modified xsi:type="dcterms:W3CDTF">2025-02-01T13:26:02Z</dcterms:modified>
</cp:coreProperties>
</file>