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02" r:id="rId2"/>
    <p:sldId id="298" r:id="rId3"/>
    <p:sldId id="300" r:id="rId4"/>
    <p:sldId id="304" r:id="rId5"/>
    <p:sldId id="306" r:id="rId6"/>
    <p:sldId id="307" r:id="rId7"/>
    <p:sldId id="314" r:id="rId8"/>
    <p:sldId id="308" r:id="rId9"/>
    <p:sldId id="315" r:id="rId10"/>
    <p:sldId id="318" r:id="rId11"/>
    <p:sldId id="310" r:id="rId12"/>
    <p:sldId id="320" r:id="rId13"/>
    <p:sldId id="278" r:id="rId14"/>
    <p:sldId id="279" r:id="rId15"/>
    <p:sldId id="282" r:id="rId16"/>
    <p:sldId id="285" r:id="rId17"/>
    <p:sldId id="262" r:id="rId18"/>
    <p:sldId id="311" r:id="rId19"/>
    <p:sldId id="286" r:id="rId20"/>
    <p:sldId id="312" r:id="rId21"/>
    <p:sldId id="31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5210"/>
    <a:srgbClr val="0099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6380" autoAdjust="0"/>
  </p:normalViewPr>
  <p:slideViewPr>
    <p:cSldViewPr snapToGrid="0">
      <p:cViewPr>
        <p:scale>
          <a:sx n="69" d="100"/>
          <a:sy n="69" d="100"/>
        </p:scale>
        <p:origin x="-888" y="-10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FBF90-9E0D-415D-B109-90FC9092F66B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43FE3-D66A-4A33-B1EF-2C6324A218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103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62" y="-136838"/>
            <a:ext cx="9139938" cy="69948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99855" y="1672001"/>
            <a:ext cx="482138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Современные</a:t>
            </a:r>
          </a:p>
          <a:p>
            <a:r>
              <a:rPr lang="ru-RU" sz="40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образовательные</a:t>
            </a:r>
          </a:p>
          <a:p>
            <a:r>
              <a:rPr lang="ru-RU" sz="40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технологии на уроках</a:t>
            </a:r>
          </a:p>
          <a:p>
            <a:r>
              <a:rPr lang="ru-RU" sz="40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itchFamily="66" charset="0"/>
                <a:ea typeface="Tahoma" panose="020B0604030504040204" pitchFamily="34" charset="0"/>
                <a:cs typeface="Tahoma" panose="020B0604030504040204" pitchFamily="34" charset="0"/>
              </a:rPr>
              <a:t> физической культуры</a:t>
            </a:r>
            <a:endParaRPr lang="ru-RU" sz="40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12879" y="4850692"/>
            <a:ext cx="71577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Monotype Corsiva" pitchFamily="66" charset="0"/>
                <a:cs typeface="Times New Roman" panose="02020603050405020304" pitchFamily="18" charset="0"/>
              </a:rPr>
              <a:t>Презентация подготовлена </a:t>
            </a: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anose="02020603050405020304" pitchFamily="18" charset="0"/>
              </a:rPr>
              <a:t>учителем физической культуры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anose="02020603050405020304" pitchFamily="18" charset="0"/>
              </a:rPr>
              <a:t>МОАУ </a:t>
            </a: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anose="02020603050405020304" pitchFamily="18" charset="0"/>
              </a:rPr>
              <a:t>«СОШ </a:t>
            </a: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anose="02020603050405020304" pitchFamily="18" charset="0"/>
              </a:rPr>
              <a:t>№72»   </a:t>
            </a:r>
            <a:r>
              <a:rPr lang="ru-RU" sz="2400" b="1" dirty="0" err="1" smtClean="0">
                <a:solidFill>
                  <a:srgbClr val="7030A0"/>
                </a:solidFill>
                <a:latin typeface="Monotype Corsiva" pitchFamily="66" charset="0"/>
                <a:cs typeface="Times New Roman" panose="02020603050405020304" pitchFamily="18" charset="0"/>
              </a:rPr>
              <a:t>Турковой</a:t>
            </a:r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  <a:cs typeface="Times New Roman" panose="02020603050405020304" pitchFamily="18" charset="0"/>
              </a:rPr>
              <a:t> Л.В.</a:t>
            </a:r>
            <a:endParaRPr lang="ru-RU" sz="2400" b="1" dirty="0">
              <a:solidFill>
                <a:srgbClr val="7030A0"/>
              </a:solidFill>
              <a:latin typeface="Monotype Corsiva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97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3" name="Рисунок 2" descr="C:\Users\Людмила\Desktop\фото\lAAXocwIaB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3349" y="4698161"/>
            <a:ext cx="3191009" cy="1962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682836" y="-2965415"/>
            <a:ext cx="4705004" cy="797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strike="noStrike" cap="none" normalizeH="0" baseline="0" dirty="0" smtClean="0">
              <a:ln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strike="noStrike" cap="none" normalizeH="0" baseline="0" dirty="0" smtClean="0">
              <a:ln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strike="noStrike" cap="none" normalizeH="0" baseline="0" dirty="0" smtClean="0">
              <a:ln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strike="noStrike" cap="none" normalizeH="0" baseline="0" dirty="0" smtClean="0">
              <a:ln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strike="noStrike" cap="none" normalizeH="0" baseline="0" dirty="0" smtClean="0">
                <a:ln>
                  <a:noFill/>
                </a:ln>
                <a:latin typeface="Times New Roman" pitchFamily="18" charset="0"/>
                <a:cs typeface="Times New Roman" pitchFamily="18" charset="0"/>
              </a:rPr>
              <a:t>Человек</a:t>
            </a:r>
            <a:r>
              <a:rPr kumimoji="0" lang="ru-RU" sz="3200" b="0" strike="noStrike" cap="none" normalizeH="0" dirty="0" smtClean="0">
                <a:ln>
                  <a:noFill/>
                </a:ln>
                <a:latin typeface="Times New Roman" pitchFamily="18" charset="0"/>
                <a:cs typeface="Times New Roman" pitchFamily="18" charset="0"/>
              </a:rPr>
              <a:t> от природы полон жизни,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strike="noStrike" cap="none" normalizeH="0" dirty="0" smtClean="0">
                <a:ln>
                  <a:noFill/>
                </a:ln>
                <a:latin typeface="Times New Roman" pitchFamily="18" charset="0"/>
                <a:cs typeface="Times New Roman" pitchFamily="18" charset="0"/>
              </a:rPr>
              <a:t>любит движение и деятельность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200" baseline="0" dirty="0" smtClean="0">
                <a:latin typeface="Times New Roman" pitchFamily="18" charset="0"/>
                <a:cs typeface="Times New Roman" pitchFamily="18" charset="0"/>
              </a:rPr>
              <a:t> нуждается только 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aseline="0" dirty="0" smtClean="0">
                <a:latin typeface="Times New Roman" pitchFamily="18" charset="0"/>
                <a:cs typeface="Times New Roman" pitchFamily="18" charset="0"/>
              </a:rPr>
              <a:t>благоразумном водительстве.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strike="noStrike" cap="none" normalizeH="0" dirty="0" smtClean="0">
                <a:ln>
                  <a:noFill/>
                </a:ln>
                <a:latin typeface="Times New Roman" pitchFamily="18" charset="0"/>
                <a:cs typeface="Times New Roman" pitchFamily="18" charset="0"/>
              </a:rPr>
              <a:t>      Ян </a:t>
            </a:r>
            <a:r>
              <a:rPr kumimoji="0" lang="ru-RU" sz="3200" b="0" strike="noStrike" cap="none" normalizeH="0" dirty="0" err="1" smtClean="0">
                <a:ln>
                  <a:noFill/>
                </a:ln>
                <a:latin typeface="Times New Roman" pitchFamily="18" charset="0"/>
                <a:cs typeface="Times New Roman" pitchFamily="18" charset="0"/>
              </a:rPr>
              <a:t>Амос</a:t>
            </a:r>
            <a:r>
              <a:rPr kumimoji="0" lang="ru-RU" sz="3200" b="0" strike="noStrike" cap="none" normalizeH="0" dirty="0" smtClean="0">
                <a:ln>
                  <a:noFill/>
                </a:ln>
                <a:latin typeface="Times New Roman" pitchFamily="18" charset="0"/>
                <a:cs typeface="Times New Roman" pitchFamily="18" charset="0"/>
              </a:rPr>
              <a:t> Коменский</a:t>
            </a:r>
            <a:endParaRPr kumimoji="0" lang="ru-RU" sz="3200" b="0" strike="noStrike" cap="none" normalizeH="0" baseline="0" dirty="0" smtClean="0">
              <a:ln>
                <a:noFill/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https://im2-tub-ua.yandex.net/i?id=0ec867eb8590dbcc936464f045249ea6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65394" y="1330037"/>
            <a:ext cx="2979449" cy="2979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978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3" name="Рисунок 2" descr="C:\Users\Людмила\Desktop\фото\lAAXocwIaB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3349" y="4698161"/>
            <a:ext cx="3191009" cy="1962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626524" y="-4528940"/>
            <a:ext cx="7517476" cy="10987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strike="noStrike" cap="none" normalizeH="0" baseline="0" dirty="0" smtClean="0">
              <a:ln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strike="noStrike" cap="none" normalizeH="0" baseline="0" dirty="0" smtClean="0">
              <a:ln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strike="noStrike" cap="none" normalizeH="0" baseline="0" dirty="0" smtClean="0">
              <a:ln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strike="noStrike" cap="none" normalizeH="0" baseline="0" dirty="0" smtClean="0">
              <a:ln>
                <a:noFill/>
              </a:ln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endParaRPr lang="ru-RU" sz="2000" b="1" dirty="0" smtClean="0"/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Инновация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(от лат.  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 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в,  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novus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 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новый) означает нововведение, новшество. В условиях модернизации образования происходит смена образовательной парадигмы: предлагаются иное содержание, иные подходы, иное право, иные отношения, иное поведение, иной педагогический менталитет.</a:t>
            </a: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Инновационность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наличие оригинальных авторских идей и гипотез относительно перестройки педагогического процесса. Развитие школы, прогресс в отдельных направлениях ее работы могут осуществляться только как инновационный процесс: замена устаревших и неэффективных средств новыми средствами для данных условий и более эффективными, использование новых идей, технологий.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Педагогическая технология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– построение системы целей (от общих к конкретным) для достижения определенного результата развития ученика с высокой вариативностью использования методов, приемов, средств и форм организации обучения [Т.В.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Машарова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].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strike="noStrike" cap="none" normalizeH="0" dirty="0" smtClean="0">
              <a:ln>
                <a:noFill/>
              </a:ln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78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91844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20135" y="202648"/>
            <a:ext cx="62840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ФГОС: основные положения</a:t>
            </a:r>
            <a:endParaRPr lang="ru-RU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51881" y="787423"/>
            <a:ext cx="689211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положения. п.7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Стандарта лежит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системно-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деятельностный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предполагает: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переход к стратегии социального проектирования и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конструирования в системе образования на основе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содержания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образования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определяющих пути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способы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социально желаемого уровня (результата)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личностного и познавательного развития обучающихся.</a:t>
            </a:r>
            <a:endParaRPr lang="ru-RU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50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16061" y="274290"/>
            <a:ext cx="682590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такое 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образовательная технология ?</a:t>
            </a:r>
            <a:endParaRPr lang="ru-RU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60311" y="1801884"/>
            <a:ext cx="768368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технология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направление педагогики,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имеющее цель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эффективности образовательного процесса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гарантии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достижении запланированных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 обучения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технология представлена тремя аспектами: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разработка цели, содержания и методов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обучения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проектирование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процессов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процессуально-описательным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описание процесса.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процессуально-действенным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осуществление процесса.</a:t>
            </a:r>
            <a:endParaRPr lang="ru-RU" sz="24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4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789" y="2008509"/>
            <a:ext cx="2920237" cy="14204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339" y="1379466"/>
            <a:ext cx="2280102" cy="12802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879" y="1654357"/>
            <a:ext cx="3133616" cy="14204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980" y="3321661"/>
            <a:ext cx="3633531" cy="142049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0186" y="4616859"/>
            <a:ext cx="3133616" cy="12802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5235" y="5293247"/>
            <a:ext cx="3060457" cy="113395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1880" y="4519282"/>
            <a:ext cx="3566469" cy="128027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7753" y="2961823"/>
            <a:ext cx="3846909" cy="16338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71231" y="2852467"/>
            <a:ext cx="2707157" cy="224953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783080" y="109519"/>
            <a:ext cx="71935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Современные педагогические технологии  </a:t>
            </a:r>
            <a:endParaRPr lang="ru-RU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91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01091" y="197346"/>
            <a:ext cx="734087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Игровая технология</a:t>
            </a:r>
          </a:p>
          <a:p>
            <a:pPr algn="just"/>
            <a:endParaRPr lang="ru-RU" b="1" dirty="0">
              <a:solidFill>
                <a:srgbClr val="FF0000"/>
              </a:solidFill>
              <a:latin typeface="+mj-lt"/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+mj-lt"/>
              </a:rPr>
              <a:t>Как </a:t>
            </a:r>
            <a:r>
              <a:rPr lang="ru-RU" b="1" dirty="0">
                <a:solidFill>
                  <a:srgbClr val="FF0000"/>
                </a:solidFill>
                <a:latin typeface="+mj-lt"/>
              </a:rPr>
              <a:t>показала практика, применение игровых технологий с учетом возрастных особенностей не теряет актуальности в средней и старшей школе. Каждому возрасту соответствует свой набор игр, хотя бывают и исключения.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+mj-lt"/>
              </a:rPr>
              <a:t>Результатом широкого применения игровых технологий на уроках физкультуры стало изменение отношения к предмету. Обучающиеся всех возрастов, в работе с которыми регулярно использовались подвижные игры, посещают уроки физкультуры регулярно и с удовольствием.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+mj-lt"/>
              </a:rPr>
              <a:t>Использование разных типов игр – деловых, имитационных, ролевых для разрешения учебных проблем вносит разнообразие в течение предметного образовательного процесса, вызывает формирование положительной мотивации изучения данного предмета. Игра стимулирует активное участие обучающихся в учебном процессе и вовлекает даже наиболее пассивных.</a:t>
            </a:r>
          </a:p>
        </p:txBody>
      </p:sp>
    </p:spTree>
    <p:extLst>
      <p:ext uri="{BB962C8B-B14F-4D97-AF65-F5344CB8AC3E}">
        <p14:creationId xmlns:p14="http://schemas.microsoft.com/office/powerpoint/2010/main" val="3527672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-90089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86320" y="298482"/>
            <a:ext cx="77556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Здоровьесберегающие технологии</a:t>
            </a:r>
            <a:endParaRPr lang="ru-RU" sz="32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3279" y="3280386"/>
            <a:ext cx="2462997" cy="23166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639" y="1609937"/>
            <a:ext cx="2121592" cy="16704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395" y="1494770"/>
            <a:ext cx="2383743" cy="23227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909" y="4655154"/>
            <a:ext cx="2389839" cy="188382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7868" y="1418794"/>
            <a:ext cx="2316681" cy="131075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4306" y="4554414"/>
            <a:ext cx="2676376" cy="181066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1396" y="2721884"/>
            <a:ext cx="429623" cy="54320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73657">
            <a:off x="3059589" y="3261310"/>
            <a:ext cx="642732" cy="46213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22105" y="4972251"/>
            <a:ext cx="640135" cy="45724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8605305">
            <a:off x="6024109" y="3110291"/>
            <a:ext cx="640135" cy="45724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1182312">
            <a:off x="6080762" y="5061657"/>
            <a:ext cx="627089" cy="44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8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-90090"/>
            <a:ext cx="9139938" cy="694808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59527" y="58847"/>
            <a:ext cx="6788727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Групповой метод-</a:t>
            </a:r>
            <a:r>
              <a:rPr lang="ru-RU" sz="2800" b="1" dirty="0">
                <a:solidFill>
                  <a:srgbClr val="FF0000"/>
                </a:solidFill>
                <a:latin typeface="Monotype Corsiva" pitchFamily="66" charset="0"/>
              </a:rPr>
              <a:t> способ выполнения – поочередно парами с взаимной страховкой и помощью. </a:t>
            </a:r>
            <a:endParaRPr lang="ru-RU" sz="28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выполнении гимнастических упражнений проводится самостоятельная работа: учащиеся выполняют гимнастические упражнения на укрепление различных групп мышц. </a:t>
            </a:r>
            <a:r>
              <a:rPr lang="ru-RU" dirty="0" smtClean="0"/>
              <a:t>Это </a:t>
            </a:r>
            <a:r>
              <a:rPr lang="ru-RU" dirty="0"/>
              <a:t>способствует решению проблемного вопроса урока. Группы формируются в соответствии с уровнем технической и физической подготовленности: у каждой – свой уровень сложности заданий, а пары внутри группы – в соответствии с </a:t>
            </a:r>
            <a:r>
              <a:rPr lang="ru-RU" dirty="0" err="1"/>
              <a:t>росто</a:t>
            </a:r>
            <a:r>
              <a:rPr lang="ru-RU" dirty="0"/>
              <a:t>-весовым показателем для того, чтобы они могли помогать друг другу. Применяя инструктивную карту, учащиеся осуществляют взаимоконтроль при выполнении всех упражнений, а в конце урока самостоятельно подводят итоги своей деятельности. Каждый начинает глубже понимать содержание упражнений, технику их выполнения, что способствует лучшему усвоению двигательного действия.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089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-90089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511514" y="1068277"/>
            <a:ext cx="416918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Современные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здоровьесберающие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технологии ставят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своей целью  не только обеспечить  школьнику  возможность 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сохранения  здоровья за период обучения, но и сформировать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него необходимые знания, умения и навыки по здоровому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образу жизни, научить использовать их в повседневной жизни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HP\Pictures\Моментальный снимок 1 (13.06.2016 16-2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068277"/>
            <a:ext cx="4005864" cy="2438400"/>
          </a:xfrm>
          <a:prstGeom prst="rect">
            <a:avLst/>
          </a:prstGeom>
          <a:noFill/>
        </p:spPr>
      </p:pic>
      <p:pic>
        <p:nvPicPr>
          <p:cNvPr id="8" name="Picture 4" descr="C:\Users\HP\Pictures\Моментальный снимок 2 (15.02.2016 23-2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5512" y="3815334"/>
            <a:ext cx="4286280" cy="2457450"/>
          </a:xfrm>
          <a:prstGeom prst="rect">
            <a:avLst/>
          </a:prstGeom>
          <a:noFill/>
        </p:spPr>
      </p:pic>
      <p:pic>
        <p:nvPicPr>
          <p:cNvPr id="9" name="Picture 3" descr="C:\Users\HP\Pictures\Моментальный снимок 1 (15.02.2016 23-18).png"/>
          <p:cNvPicPr>
            <a:picLocks noChangeAspect="1" noChangeArrowheads="1"/>
          </p:cNvPicPr>
          <p:nvPr/>
        </p:nvPicPr>
        <p:blipFill>
          <a:blip r:embed="rId5"/>
          <a:srcRect l="12336"/>
          <a:stretch>
            <a:fillRect/>
          </a:stretch>
        </p:blipFill>
        <p:spPr bwMode="auto">
          <a:xfrm>
            <a:off x="5264144" y="4473128"/>
            <a:ext cx="3643338" cy="2286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361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-90089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37752" y="1029607"/>
            <a:ext cx="605278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по легкой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атлетике,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игры, дни здоровья, внеклассные мероприятия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на свежем воздухе, что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закаливанию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урока дети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получают посильные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физического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подготовленности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 этапе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 descr="C:\Users\User\Desktop\мама\Desktop\фото18\айфон лето 2017\903JOEMX\IMG_62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003" y="3584152"/>
            <a:ext cx="3669693" cy="290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мама\Desktop\фото18\май 2018\Camera\IMG_20180406_1315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73600" y="-13030200"/>
            <a:ext cx="11704320" cy="877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мама\Desktop\фото18\май 2018\Camera\IMG_20180406_131520.jpg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063" y="3584152"/>
            <a:ext cx="3279648" cy="293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42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-90090"/>
            <a:ext cx="9139938" cy="694808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37310" y="138545"/>
            <a:ext cx="810490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Проблемный метод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Проблемная </a:t>
            </a:r>
            <a:r>
              <a:rPr lang="ru-RU" sz="2400" b="1" dirty="0">
                <a:solidFill>
                  <a:srgbClr val="FF0000"/>
                </a:solidFill>
                <a:latin typeface="Monotype Corsiva" pitchFamily="66" charset="0"/>
              </a:rPr>
              <a:t>ситуация выступает отличным инструментом на уроке для формирования умений и навыков контроля уровня индивидуальной физической нагрузки </a:t>
            </a:r>
            <a:r>
              <a:rPr 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и подготовки</a:t>
            </a:r>
            <a:r>
              <a:rPr lang="ru-RU" sz="2400" b="1" dirty="0">
                <a:solidFill>
                  <a:srgbClr val="FF0000"/>
                </a:solidFill>
                <a:latin typeface="Monotype Corsiva" pitchFamily="66" charset="0"/>
              </a:rPr>
              <a:t>, а учителю – дифференцированно подходить к каждому обучающемуся.</a:t>
            </a:r>
          </a:p>
          <a:p>
            <a:r>
              <a:rPr lang="ru-RU" sz="2400" b="1" dirty="0">
                <a:solidFill>
                  <a:srgbClr val="FF0000"/>
                </a:solidFill>
                <a:latin typeface="Monotype Corsiva" pitchFamily="66" charset="0"/>
              </a:rPr>
              <a:t>Задача является проблемной, если в ее содержание включено противоречие между сообщаемым фактом и сложившимися у школьников представлениями – ученик занимается спортом, например, бегом, но в соревнованиях по метанию оказался последним (почему?). Анализируем, на какие группы мышц направлены его индивидуальные занятия бегом, а какие мышцы должны быть активны при метании, над чем необходимо работать, чтобы получить результат на соревнованиях. Для решения учащимся необходимо будет построить логическую цепочку и сделать выводы.</a:t>
            </a:r>
          </a:p>
        </p:txBody>
      </p:sp>
    </p:spTree>
    <p:extLst>
      <p:ext uri="{BB962C8B-B14F-4D97-AF65-F5344CB8AC3E}">
        <p14:creationId xmlns:p14="http://schemas.microsoft.com/office/powerpoint/2010/main" val="640321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65564" y="-1585048"/>
            <a:ext cx="7370618" cy="1107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Технология дифференцированного физкультурного образования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(ТДФО)</a:t>
            </a:r>
          </a:p>
          <a:p>
            <a:pPr lvl="0" algn="ctr"/>
            <a:endPara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Содержание ТДФО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совокупность педагогических технологий дифференцированного обучения двигательным действиям, развития физических качеств, формирования знаний, методических умений,  технологий управления образовательным процессом, обеспечивающих достижение физического совершенства. </a:t>
            </a:r>
          </a:p>
          <a:p>
            <a:pPr marL="457200" indent="-457200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Сущность ТДФО заключается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обучение целостным методом с последующей дифференциацией (выделение детали техники и разделение их по сложности) и затем интеграцией этих частей разными способами в зависимости от уровня технической подготовленности обучающихся.</a:t>
            </a:r>
          </a:p>
          <a:p>
            <a:pPr marL="457200" lvl="0" indent="-457200"/>
            <a:endParaRPr lang="ru-RU" sz="2800" dirty="0" smtClean="0">
              <a:solidFill>
                <a:srgbClr val="FF0000"/>
              </a:solidFill>
            </a:endParaRPr>
          </a:p>
          <a:p>
            <a:pPr marL="457200" indent="-457200"/>
            <a:r>
              <a:rPr lang="ru-RU" sz="2400" b="1" dirty="0" smtClean="0"/>
              <a:t>       </a:t>
            </a:r>
            <a:endParaRPr lang="ru-RU" sz="2400" b="1" i="1" dirty="0" smtClean="0"/>
          </a:p>
          <a:p>
            <a:pPr marL="457200" indent="-457200">
              <a:buAutoNum type="arabicPeriod"/>
            </a:pPr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r>
              <a:rPr lang="ru-RU" sz="2400" b="1" dirty="0" smtClean="0"/>
              <a:t> </a:t>
            </a:r>
            <a:endParaRPr lang="ru-RU" sz="24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28800" y="-592467"/>
            <a:ext cx="7315200" cy="977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/>
              <a:t>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Различают дифференциацию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i="1" dirty="0" smtClean="0">
                <a:latin typeface="Times New Roman" pitchFamily="18" charset="0"/>
                <a:cs typeface="Times New Roman" pitchFamily="18" charset="0"/>
              </a:rPr>
              <a:t>по возрастному составу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(школьные классы, возрастные параллели, разно возрастные группы);</a:t>
            </a:r>
          </a:p>
          <a:p>
            <a:pPr>
              <a:buFont typeface="Arial" pitchFamily="34" charset="0"/>
              <a:buChar char="•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i="1" dirty="0" smtClean="0">
                <a:latin typeface="Times New Roman" pitchFamily="18" charset="0"/>
                <a:cs typeface="Times New Roman" pitchFamily="18" charset="0"/>
              </a:rPr>
              <a:t>по полу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(мужские, женские, смешанные классы, команды, школы);</a:t>
            </a:r>
          </a:p>
          <a:p>
            <a:pPr>
              <a:buFont typeface="Arial" pitchFamily="34" charset="0"/>
              <a:buChar char="•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i="1" dirty="0" smtClean="0">
                <a:latin typeface="Times New Roman" pitchFamily="18" charset="0"/>
                <a:cs typeface="Times New Roman" pitchFamily="18" charset="0"/>
              </a:rPr>
              <a:t>по области интересов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(по различным видам спорта: волейбол, футбол, баскетбол, гимнастика, бокс, </a:t>
            </a:r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дзю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-до, хоккей, гимнастика, теннис и т.д.);</a:t>
            </a:r>
          </a:p>
          <a:p>
            <a:pPr>
              <a:buFont typeface="Arial" pitchFamily="34" charset="0"/>
              <a:buChar char="•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i="1" dirty="0" smtClean="0">
                <a:latin typeface="Times New Roman" pitchFamily="18" charset="0"/>
                <a:cs typeface="Times New Roman" pitchFamily="18" charset="0"/>
              </a:rPr>
              <a:t>по уровню физического развития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(уровню достижений  знак ГТО, разряды по видам спорта);</a:t>
            </a:r>
          </a:p>
          <a:p>
            <a:pPr>
              <a:buFont typeface="Arial" pitchFamily="34" charset="0"/>
              <a:buChar char="•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i="1" dirty="0" smtClean="0">
                <a:latin typeface="Times New Roman" pitchFamily="18" charset="0"/>
                <a:cs typeface="Times New Roman" pitchFamily="18" charset="0"/>
              </a:rPr>
              <a:t>по личностно-психологическим типам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(типу мышления, акцентуации характера, темпераменту и др.);</a:t>
            </a:r>
          </a:p>
          <a:p>
            <a:pPr>
              <a:buFont typeface="Arial" pitchFamily="34" charset="0"/>
              <a:buChar char="•"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i="1" dirty="0" smtClean="0">
                <a:latin typeface="Times New Roman" pitchFamily="18" charset="0"/>
                <a:cs typeface="Times New Roman" pitchFamily="18" charset="0"/>
              </a:rPr>
              <a:t>по уровню здоровья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 (физкультурные группы, группы ослабленного зрения, слуха, больничные классы).</a:t>
            </a:r>
          </a:p>
          <a:p>
            <a:endParaRPr lang="ru-RU" sz="23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/>
            <a:endParaRPr lang="ru-RU" sz="23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3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ru-RU" sz="2400" b="1" dirty="0" smtClean="0"/>
              <a:t>       </a:t>
            </a:r>
            <a:endParaRPr lang="ru-RU" sz="2400" b="1" i="1" dirty="0" smtClean="0"/>
          </a:p>
          <a:p>
            <a:pPr marL="457200" indent="-457200">
              <a:buAutoNum type="arabicPeriod"/>
            </a:pPr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r>
              <a:rPr lang="ru-RU" sz="2400" b="1" dirty="0" smtClean="0"/>
              <a:t> </a:t>
            </a:r>
            <a:endParaRPr lang="ru-RU" sz="24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37855" y="23423"/>
            <a:ext cx="7631716" cy="84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Основная цель технологии уровневой дифференциации: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развитие личности обучающихся на уровне его возможностей и способностей;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освоение различных способов физкультурной деятельности.</a:t>
            </a:r>
          </a:p>
          <a:p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сохранить интерес к предмету на протяжении всей учебы;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обеспечить индивидуальный уровень овладения знаниями, умениями, навыками;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создать условия для определенной степени самостоятельности детей в обучении.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rgbClr val="FF0000"/>
              </a:solidFill>
            </a:endParaRPr>
          </a:p>
          <a:p>
            <a:endParaRPr lang="ru-RU" sz="3200" b="1" dirty="0" smtClean="0">
              <a:solidFill>
                <a:srgbClr val="FF0000"/>
              </a:solidFill>
            </a:endParaRPr>
          </a:p>
          <a:p>
            <a:pPr marL="457200" lvl="0" indent="-457200" algn="ctr"/>
            <a:endParaRPr lang="ru-RU" sz="3200" b="1" dirty="0" smtClean="0">
              <a:solidFill>
                <a:srgbClr val="FF0000"/>
              </a:solidFill>
            </a:endParaRPr>
          </a:p>
          <a:p>
            <a:pPr marL="457200" indent="-457200"/>
            <a:r>
              <a:rPr lang="ru-RU" sz="2400" b="1" dirty="0" smtClean="0"/>
              <a:t>       </a:t>
            </a:r>
            <a:endParaRPr lang="ru-RU" sz="2800" dirty="0" smtClean="0">
              <a:solidFill>
                <a:srgbClr val="FF0000"/>
              </a:solidFill>
            </a:endParaRPr>
          </a:p>
          <a:p>
            <a:pPr marL="457200" indent="-457200"/>
            <a:r>
              <a:rPr lang="ru-RU" sz="2400" b="1" dirty="0" smtClean="0"/>
              <a:t>       </a:t>
            </a:r>
            <a:endParaRPr lang="ru-RU" sz="2400" b="1" i="1" dirty="0" smtClean="0"/>
          </a:p>
          <a:p>
            <a:pPr marL="457200" indent="-457200">
              <a:buAutoNum type="arabicPeriod"/>
            </a:pPr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r>
              <a:rPr lang="ru-RU" sz="2400" b="1" dirty="0" smtClean="0"/>
              <a:t> </a:t>
            </a:r>
            <a:endParaRPr lang="ru-RU" sz="24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C:\Users\User\Desktop\фото конкурс\2\IMG_20180426_1328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7" r="14240"/>
          <a:stretch/>
        </p:blipFill>
        <p:spPr bwMode="auto">
          <a:xfrm>
            <a:off x="0" y="3896126"/>
            <a:ext cx="3072384" cy="269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User\Desktop\мама\Desktop\фото18\фото\школа\Спорт\zona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384" y="3896127"/>
            <a:ext cx="3267456" cy="269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мама\Desktop\фото18\Camera\Media\WhatsApp Images\IMG-20180128-WA00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190" y="3926834"/>
            <a:ext cx="3379259" cy="269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11382" y="-961801"/>
            <a:ext cx="7910946" cy="767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AutoNum type="arabicPeriod"/>
            </a:pPr>
            <a:endParaRPr lang="ru-RU" sz="2400" b="1" i="1" dirty="0" smtClean="0"/>
          </a:p>
          <a:p>
            <a:pPr marL="457200" lvl="0" indent="-457200"/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0" indent="-457200" algn="ctr"/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0" indent="-457200" algn="ctr"/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0" indent="-457200" algn="ctr"/>
            <a:endParaRPr lang="ru-RU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0" indent="-457200"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Информационно-коммуникационные </a:t>
            </a:r>
          </a:p>
          <a:p>
            <a:pPr marL="457200" lvl="0" indent="-457200"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технологии (ИКТ)</a:t>
            </a:r>
          </a:p>
          <a:p>
            <a:pPr marL="457200" lvl="0" indent="-457200" algn="ctr"/>
            <a:endParaRPr lang="ru-RU" sz="11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0" indent="-457200" algn="just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2000" b="1" dirty="0" smtClean="0"/>
              <a:t>  	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ИКТ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это информационные и коммуникационные технологии, в состав которых входят различные цифровые технологии, с помощью которых можно создать, сохранить, распространить, передать определенную информацию. Эти задания в основном даются для обучающихся временно освобожденных (после болезни) и обучающимся отнесенных к специальным медицинским группам, выполненных в виде рефератов и презентаций.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	</a:t>
            </a:r>
            <a:endParaRPr lang="ru-RU" i="1" dirty="0" smtClean="0"/>
          </a:p>
          <a:p>
            <a:pPr marL="457200" indent="-457200">
              <a:buAutoNum type="arabicPeriod"/>
            </a:pPr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endParaRPr lang="ru-RU" sz="2400" b="1" i="1" dirty="0" smtClean="0"/>
          </a:p>
          <a:p>
            <a:r>
              <a:rPr lang="ru-RU" sz="2400" b="1" dirty="0" smtClean="0"/>
              <a:t> </a:t>
            </a:r>
            <a:endParaRPr lang="ru-RU" sz="24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55" y="4552383"/>
            <a:ext cx="2695975" cy="202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982" y="4552384"/>
            <a:ext cx="2695974" cy="202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501" y="4552384"/>
            <a:ext cx="2695975" cy="202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22218" y="-3924142"/>
            <a:ext cx="8021781" cy="1172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Использование ИКТ  в образовательном процессе: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ускоряет процесс подготовки к уроку;</a:t>
            </a:r>
            <a:endParaRPr kumimoji="0" lang="ru-RU" sz="20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позволяет как учителю так и учащимся проявить свое творчество;</a:t>
            </a:r>
            <a:endParaRPr kumimoji="0" lang="ru-RU" sz="20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является средством демонстрации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endParaRPr kumimoji="0" lang="ru-RU" sz="20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ученики знакомятся с движениями с помощью видео, могут исправлять свои ошибки;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стимулирует познавательный интерес к физической культуре, создавая условия для мотивации к изучению этого предмета; 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способствует повышению качества образования;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позволяет школьникам проявить себя в новой    роли.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выявление уровня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физической  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подготовленности  учащихся (мониторинг);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исследование уровня удовлетворённости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учащихся на уроках физической культуры 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(анкетирование);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создание базы данных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учащихся. 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78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3" y="4316413"/>
            <a:ext cx="3744382" cy="25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609" y="1639888"/>
            <a:ext cx="382905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30916" y="1107994"/>
            <a:ext cx="7122015" cy="5176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00" indent="-495300" algn="ctr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ru-RU" altLang="ru-RU" sz="2000" dirty="0">
                <a:latin typeface="Times New Roman" panose="02020603050405020304" pitchFamily="18" charset="0"/>
              </a:rPr>
              <a:t>Исходный лозунг основателей системы проектного обучения:</a:t>
            </a:r>
          </a:p>
          <a:p>
            <a:pPr marL="495300" indent="-495300" algn="ctr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« Всё из жизни, всё для жизни».</a:t>
            </a:r>
          </a:p>
          <a:p>
            <a:pPr marL="495300" indent="-495300">
              <a:lnSpc>
                <a:spcPct val="80000"/>
              </a:lnSpc>
            </a:pPr>
            <a:endParaRPr lang="ru-RU" altLang="ru-RU" sz="20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495300" indent="-495300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ru-RU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Цель проектного обучения</a:t>
            </a:r>
            <a:r>
              <a:rPr lang="ru-RU" alt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: </a:t>
            </a:r>
            <a:r>
              <a:rPr lang="ru-RU" altLang="ru-RU" sz="2000" dirty="0">
                <a:latin typeface="Times New Roman" panose="02020603050405020304" pitchFamily="18" charset="0"/>
              </a:rPr>
              <a:t>создать условия, при которых учащиеся:</a:t>
            </a:r>
          </a:p>
          <a:p>
            <a:pPr marL="495300" indent="-4953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Times New Roman" panose="02020603050405020304" pitchFamily="18" charset="0"/>
              </a:rPr>
              <a:t>самостоятельно и охотно приобретают недостающие знания из разных источников;</a:t>
            </a:r>
          </a:p>
          <a:p>
            <a:pPr marL="495300" indent="-4953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Times New Roman" panose="02020603050405020304" pitchFamily="18" charset="0"/>
              </a:rPr>
              <a:t>учатся пользоваться приобретёнными знаниями для решения познавательных и практических задач;</a:t>
            </a:r>
          </a:p>
          <a:p>
            <a:pPr marL="495300" indent="-4953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Times New Roman" panose="02020603050405020304" pitchFamily="18" charset="0"/>
              </a:rPr>
              <a:t>приобретают коммуникативные умения, работая в различных группах;</a:t>
            </a:r>
          </a:p>
          <a:p>
            <a:pPr marL="495300" indent="-4953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Times New Roman" panose="02020603050405020304" pitchFamily="18" charset="0"/>
              </a:rPr>
              <a:t>развивают у себя исследовательские умения (умения выявления проблем, сбора информации, наблюдения, проведения эксперимента, анализа, построения гипотез, обобщения);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Times New Roman" panose="02020603050405020304" pitchFamily="18" charset="0"/>
              </a:rPr>
              <a:t>развивают системное мышление</a:t>
            </a:r>
            <a:r>
              <a:rPr lang="ru-RU" altLang="ru-RU" sz="2000" dirty="0" smtClean="0">
                <a:latin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latin typeface="Times New Roman" panose="02020603050405020304" pitchFamily="18" charset="0"/>
              </a:rPr>
              <a:t>Технология проектного обучения применяется при выборе участников для выступления на школьной НПК, ежегодно проводимой в нашей школе.</a:t>
            </a:r>
            <a:endParaRPr lang="ru-RU" altLang="ru-RU" sz="2000" dirty="0">
              <a:latin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74903" y="292387"/>
            <a:ext cx="56796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проектного обучения 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57258" y="184666"/>
            <a:ext cx="7786742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Результативность инновационных технологий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 результате использования вышеизложенных технологий в повышении эффективности и качества урока физической культуры в современных условиях удается: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раскрыть всесторонние способности учащихся;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повысить заинтересованность ребят и увлеченность предметом;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научить учащихся быть более уверенными в себе и  использовать полученные знания в различных ситуациях;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повысить качество знаний;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 мотивировать школьников к участию в спортивных конкурсах и соревнованиях разного ранга.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78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83080" y="1480721"/>
            <a:ext cx="70180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Любая деятельность может быть либо технологией, либо искусством. Искусство основано на интуиции, технология - на науке. С искусства всё начинается, технологией заканчивается, чтобы затем всё началось сначала.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В.П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Беспалько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595869"/>
            <a:ext cx="2556384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6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83080" y="1480721"/>
            <a:ext cx="70180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 </a:t>
            </a:r>
          </a:p>
          <a:p>
            <a:pPr algn="ctr"/>
            <a:r>
              <a:rPr 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внимание!</a:t>
            </a:r>
            <a:endParaRPr lang="ru-RU" sz="4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595869"/>
            <a:ext cx="2556384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6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1055</TotalTime>
  <Words>957</Words>
  <Application>Microsoft Office PowerPoint</Application>
  <PresentationFormat>Экран (4:3)</PresentationFormat>
  <Paragraphs>192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--</cp:lastModifiedBy>
  <cp:revision>181</cp:revision>
  <dcterms:created xsi:type="dcterms:W3CDTF">2013-11-19T05:52:05Z</dcterms:created>
  <dcterms:modified xsi:type="dcterms:W3CDTF">2024-09-16T09:51:26Z</dcterms:modified>
</cp:coreProperties>
</file>