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6" r:id="rId3"/>
    <p:sldId id="277" r:id="rId4"/>
    <p:sldId id="278" r:id="rId5"/>
    <p:sldId id="269" r:id="rId6"/>
    <p:sldId id="272" r:id="rId7"/>
    <p:sldId id="270" r:id="rId8"/>
    <p:sldId id="273" r:id="rId9"/>
    <p:sldId id="271" r:id="rId10"/>
    <p:sldId id="274" r:id="rId11"/>
    <p:sldId id="275" r:id="rId12"/>
    <p:sldId id="279" r:id="rId13"/>
    <p:sldId id="284" r:id="rId14"/>
    <p:sldId id="283" r:id="rId15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792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97CFEB-89B7-4717-AB98-ED8F472714D8}" type="doc">
      <dgm:prSet loTypeId="urn:microsoft.com/office/officeart/2005/8/layout/vList5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C656201C-D039-4974-8786-443C44F2CC93}">
      <dgm:prSet phldrT="[Текст]" custT="1"/>
      <dgm:spPr/>
      <dgm:t>
        <a:bodyPr/>
        <a:lstStyle/>
        <a:p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Тема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B2AC8D-C3FB-4AEA-9CD2-6CB0A1C03C59}" type="parTrans" cxnId="{CA450275-EEBD-4DAF-8C40-34CA222B52AA}">
      <dgm:prSet/>
      <dgm:spPr/>
      <dgm:t>
        <a:bodyPr/>
        <a:lstStyle/>
        <a:p>
          <a:endParaRPr lang="ru-RU"/>
        </a:p>
      </dgm:t>
    </dgm:pt>
    <dgm:pt modelId="{3DC07C09-CB8B-4EE0-801A-69CC0C37A17A}" type="sibTrans" cxnId="{CA450275-EEBD-4DAF-8C40-34CA222B52AA}">
      <dgm:prSet/>
      <dgm:spPr/>
      <dgm:t>
        <a:bodyPr/>
        <a:lstStyle/>
        <a:p>
          <a:endParaRPr lang="ru-RU"/>
        </a:p>
      </dgm:t>
    </dgm:pt>
    <dgm:pt modelId="{92DAC553-A3EE-44FB-899C-3C5601FD8D05}">
      <dgm:prSet phldrT="[Текст]" custT="1"/>
      <dgm:spPr/>
      <dgm:t>
        <a:bodyPr/>
        <a:lstStyle/>
        <a:p>
          <a:pPr algn="ctr"/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Ситуация-иллюстрация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3A188E-C64F-43FF-95C7-69F8C8947ADE}" type="parTrans" cxnId="{8F1BEF94-93D3-4F2F-9302-55C6EDD4CAE9}">
      <dgm:prSet/>
      <dgm:spPr/>
      <dgm:t>
        <a:bodyPr/>
        <a:lstStyle/>
        <a:p>
          <a:endParaRPr lang="ru-RU"/>
        </a:p>
      </dgm:t>
    </dgm:pt>
    <dgm:pt modelId="{3DB51FDD-EFA6-4438-83B2-C72593175DEB}" type="sibTrans" cxnId="{8F1BEF94-93D3-4F2F-9302-55C6EDD4CAE9}">
      <dgm:prSet/>
      <dgm:spPr/>
      <dgm:t>
        <a:bodyPr/>
        <a:lstStyle/>
        <a:p>
          <a:endParaRPr lang="ru-RU"/>
        </a:p>
      </dgm:t>
    </dgm:pt>
    <dgm:pt modelId="{7ABF7495-F9DF-41BF-A088-00152830A4EF}">
      <dgm:prSet phldrT="[Текст]"/>
      <dgm:spPr/>
      <dgm:t>
        <a:bodyPr/>
        <a:lstStyle/>
        <a:p>
          <a:pPr marL="114300" lvl="1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100" dirty="0"/>
        </a:p>
      </dgm:t>
    </dgm:pt>
    <dgm:pt modelId="{93C74ED6-D5E8-4EC0-B659-99515D5294E2}" type="parTrans" cxnId="{E96797BA-B945-4FF3-A382-241AE14BE6B6}">
      <dgm:prSet/>
      <dgm:spPr/>
      <dgm:t>
        <a:bodyPr/>
        <a:lstStyle/>
        <a:p>
          <a:endParaRPr lang="ru-RU"/>
        </a:p>
      </dgm:t>
    </dgm:pt>
    <dgm:pt modelId="{296DDFCD-786E-4C74-B22E-B6489E10EF82}" type="sibTrans" cxnId="{E96797BA-B945-4FF3-A382-241AE14BE6B6}">
      <dgm:prSet/>
      <dgm:spPr/>
      <dgm:t>
        <a:bodyPr/>
        <a:lstStyle/>
        <a:p>
          <a:endParaRPr lang="ru-RU"/>
        </a:p>
      </dgm:t>
    </dgm:pt>
    <dgm:pt modelId="{372DD673-F664-42F9-91F1-CEF24A147C59}">
      <dgm:prSet phldrT="[Текст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100" dirty="0" smtClean="0"/>
        </a:p>
        <a:p>
          <a:pPr marL="114300" lvl="1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100" dirty="0"/>
        </a:p>
      </dgm:t>
    </dgm:pt>
    <dgm:pt modelId="{9D806449-EF5E-4429-9134-749C82F34093}" type="parTrans" cxnId="{E680C944-4E04-4DDE-9EE5-195D4EFE5FFC}">
      <dgm:prSet/>
      <dgm:spPr/>
      <dgm:t>
        <a:bodyPr/>
        <a:lstStyle/>
        <a:p>
          <a:endParaRPr lang="ru-RU"/>
        </a:p>
      </dgm:t>
    </dgm:pt>
    <dgm:pt modelId="{D0E69920-43CD-4D3F-AA11-BFD1DBD637EB}" type="sibTrans" cxnId="{E680C944-4E04-4DDE-9EE5-195D4EFE5FFC}">
      <dgm:prSet/>
      <dgm:spPr/>
      <dgm:t>
        <a:bodyPr/>
        <a:lstStyle/>
        <a:p>
          <a:endParaRPr lang="ru-RU"/>
        </a:p>
      </dgm:t>
    </dgm:pt>
    <dgm:pt modelId="{6A53B2ED-1BC5-4313-A673-9E7CD6C592EA}">
      <dgm:prSet phldrT="[Текст]" custT="1"/>
      <dgm:spPr/>
      <dgm:t>
        <a:bodyPr/>
        <a:lstStyle/>
        <a:p>
          <a:pPr algn="ctr"/>
          <a:r>
            <a:rPr lang="ru-RU" sz="3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Задание</a:t>
          </a:r>
          <a:endParaRPr lang="ru-RU" sz="3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A9FB81-8B0D-4EA3-B80A-5219AF2EE596}" type="parTrans" cxnId="{1C2ECDED-1B3F-4100-B206-BB03FC828AF3}">
      <dgm:prSet/>
      <dgm:spPr/>
      <dgm:t>
        <a:bodyPr/>
        <a:lstStyle/>
        <a:p>
          <a:endParaRPr lang="ru-RU"/>
        </a:p>
      </dgm:t>
    </dgm:pt>
    <dgm:pt modelId="{DA0D2BC3-62F2-467B-BB1C-60FC7FFB67C0}" type="sibTrans" cxnId="{1C2ECDED-1B3F-4100-B206-BB03FC828AF3}">
      <dgm:prSet/>
      <dgm:spPr/>
      <dgm:t>
        <a:bodyPr/>
        <a:lstStyle/>
        <a:p>
          <a:endParaRPr lang="ru-RU"/>
        </a:p>
      </dgm:t>
    </dgm:pt>
    <dgm:pt modelId="{37C94558-FF24-49DA-A348-7BDB9A396A71}">
      <dgm:prSet phldrT="[Текст]" custT="1"/>
      <dgm:spPr/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помощью VR-программы создайте виртуальную экскурсию по зоопарку, включающую лексику (названия животных, части тела, действия), фразы (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greetings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asking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for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information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и задания для учащихся (например, найти и назвать животное, задать вопрос сотруднику зоопарка).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2E2AD5-4DA5-4112-9ADD-7C9E6F6AF48D}" type="parTrans" cxnId="{686CCDB3-5CCD-4BE5-9C11-88E11C13586E}">
      <dgm:prSet/>
      <dgm:spPr/>
      <dgm:t>
        <a:bodyPr/>
        <a:lstStyle/>
        <a:p>
          <a:endParaRPr lang="ru-RU"/>
        </a:p>
      </dgm:t>
    </dgm:pt>
    <dgm:pt modelId="{687C1141-D974-4C4C-8606-CC3DDD4F12E6}" type="sibTrans" cxnId="{686CCDB3-5CCD-4BE5-9C11-88E11C13586E}">
      <dgm:prSet/>
      <dgm:spPr/>
      <dgm:t>
        <a:bodyPr/>
        <a:lstStyle/>
        <a:p>
          <a:endParaRPr lang="ru-RU"/>
        </a:p>
      </dgm:t>
    </dgm:pt>
    <dgm:pt modelId="{73ECEC1F-12DE-4E48-931A-FBCBFE2D0AAB}">
      <dgm:prSet custT="1"/>
      <dgm:spPr/>
      <dgm:t>
        <a:bodyPr/>
        <a:lstStyle/>
        <a:p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Критерии оценивания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4CB84A-D883-4D00-B2B1-C99A305710C5}" type="parTrans" cxnId="{2FD944EB-D2D5-4131-8440-D9A91A6EF413}">
      <dgm:prSet/>
      <dgm:spPr/>
      <dgm:t>
        <a:bodyPr/>
        <a:lstStyle/>
        <a:p>
          <a:endParaRPr lang="ru-RU"/>
        </a:p>
      </dgm:t>
    </dgm:pt>
    <dgm:pt modelId="{8290F2CD-E167-4470-8082-4FB9E6A0BDFA}" type="sibTrans" cxnId="{2FD944EB-D2D5-4131-8440-D9A91A6EF413}">
      <dgm:prSet/>
      <dgm:spPr/>
      <dgm:t>
        <a:bodyPr/>
        <a:lstStyle/>
        <a:p>
          <a:endParaRPr lang="ru-RU"/>
        </a:p>
      </dgm:t>
    </dgm:pt>
    <dgm:pt modelId="{64235029-F151-4C88-827A-44494077D003}">
      <dgm:prSet custT="1"/>
      <dgm:spPr/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учебных материалов: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64E1E1-58B0-45B1-8430-D315907E8414}" type="parTrans" cxnId="{41499B9B-56CF-4DBD-9E8E-2F76F44CD786}">
      <dgm:prSet/>
      <dgm:spPr/>
      <dgm:t>
        <a:bodyPr/>
        <a:lstStyle/>
        <a:p>
          <a:endParaRPr lang="ru-RU"/>
        </a:p>
      </dgm:t>
    </dgm:pt>
    <dgm:pt modelId="{2B5CB548-FC33-4371-8199-55F05BA9870A}" type="sibTrans" cxnId="{41499B9B-56CF-4DBD-9E8E-2F76F44CD786}">
      <dgm:prSet/>
      <dgm:spPr/>
      <dgm:t>
        <a:bodyPr/>
        <a:lstStyle/>
        <a:p>
          <a:endParaRPr lang="ru-RU"/>
        </a:p>
      </dgm:t>
    </dgm:pt>
    <dgm:pt modelId="{EC6141DD-E926-48C5-9DFD-6112E1F5A2F2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Виртуальные экскурсии как инструмент развития речевых навыков </a:t>
          </a:r>
          <a:endParaRPr lang="ru-RU" sz="1800" dirty="0"/>
        </a:p>
      </dgm:t>
    </dgm:pt>
    <dgm:pt modelId="{CDF17025-9BE3-4E00-81B3-05B4F1E252D7}" type="sibTrans" cxnId="{1FBDAF03-4225-4129-942D-B4F5E8E5EBDA}">
      <dgm:prSet/>
      <dgm:spPr/>
      <dgm:t>
        <a:bodyPr/>
        <a:lstStyle/>
        <a:p>
          <a:endParaRPr lang="ru-RU"/>
        </a:p>
      </dgm:t>
    </dgm:pt>
    <dgm:pt modelId="{F3A405FB-5F6C-41AA-A65D-C766E39498E3}" type="parTrans" cxnId="{1FBDAF03-4225-4129-942D-B4F5E8E5EBDA}">
      <dgm:prSet/>
      <dgm:spPr/>
      <dgm:t>
        <a:bodyPr/>
        <a:lstStyle/>
        <a:p>
          <a:endParaRPr lang="ru-RU"/>
        </a:p>
      </dgm:t>
    </dgm:pt>
    <dgm:pt modelId="{25B0AD8D-2279-44FC-AED4-800463934B0B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 преподаете английский язык в 3 классе и планируете использовать VR для погружения учащихся в англоязычную среду. Вы выбираете VR-симуляцию «День в Лондонском зоопарке».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CCEDE8-603A-4B30-A1D4-B1ED1FCEF22A}" type="parTrans" cxnId="{2FD267AB-F26C-4EAA-A5C5-6F0399D95FF1}">
      <dgm:prSet/>
      <dgm:spPr/>
      <dgm:t>
        <a:bodyPr/>
        <a:lstStyle/>
        <a:p>
          <a:endParaRPr lang="ru-RU"/>
        </a:p>
      </dgm:t>
    </dgm:pt>
    <dgm:pt modelId="{600EF7D0-34F7-43A8-8C1B-1A8B00503C04}" type="sibTrans" cxnId="{2FD267AB-F26C-4EAA-A5C5-6F0399D95FF1}">
      <dgm:prSet/>
      <dgm:spPr/>
      <dgm:t>
        <a:bodyPr/>
        <a:lstStyle/>
        <a:p>
          <a:endParaRPr lang="ru-RU"/>
        </a:p>
      </dgm:t>
    </dgm:pt>
    <dgm:pt modelId="{86A14766-2833-4248-9574-BF308DF3196B}">
      <dgm:prSet phldrT="[Текст]" custT="1"/>
      <dgm:spPr/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Сформулируйте цели и задачи данного урока, учитывая ФГОС и требования к результатам обучения.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9697CD-1BAA-4983-96AB-DB2E609D9B38}" type="parTrans" cxnId="{26DC08A6-A926-4C68-A136-9CCC547C5F23}">
      <dgm:prSet/>
      <dgm:spPr/>
      <dgm:t>
        <a:bodyPr/>
        <a:lstStyle/>
        <a:p>
          <a:endParaRPr lang="ru-RU"/>
        </a:p>
      </dgm:t>
    </dgm:pt>
    <dgm:pt modelId="{1DD71043-5B5D-45BF-9998-F70AF36F623C}" type="sibTrans" cxnId="{26DC08A6-A926-4C68-A136-9CCC547C5F23}">
      <dgm:prSet/>
      <dgm:spPr/>
      <dgm:t>
        <a:bodyPr/>
        <a:lstStyle/>
        <a:p>
          <a:endParaRPr lang="ru-RU"/>
        </a:p>
      </dgm:t>
    </dgm:pt>
    <dgm:pt modelId="{1EC49D9E-2415-46D3-8684-D630AE5CC633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лексического материала и фраз для использования в виртуальной экскурсии.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567643-8204-4A24-BA91-109DCDC88C96}" type="parTrans" cxnId="{9DF5BC8C-666C-4940-8148-4AFD2A270A1C}">
      <dgm:prSet/>
      <dgm:spPr/>
      <dgm:t>
        <a:bodyPr/>
        <a:lstStyle/>
        <a:p>
          <a:endParaRPr lang="ru-RU"/>
        </a:p>
      </dgm:t>
    </dgm:pt>
    <dgm:pt modelId="{B7094D5B-01C7-4830-9EF9-4860B890EF65}" type="sibTrans" cxnId="{9DF5BC8C-666C-4940-8148-4AFD2A270A1C}">
      <dgm:prSet/>
      <dgm:spPr/>
      <dgm:t>
        <a:bodyPr/>
        <a:lstStyle/>
        <a:p>
          <a:endParaRPr lang="ru-RU"/>
        </a:p>
      </dgm:t>
    </dgm:pt>
    <dgm:pt modelId="{05510C3C-648C-43C7-AD67-4802212EC132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заданий для учащихся с учетом специфики VR-симуляции.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9C6301-7425-48C9-AC97-451E886AE1E3}" type="parTrans" cxnId="{5B190569-8050-4557-88F3-D8E2C5D177B5}">
      <dgm:prSet/>
      <dgm:spPr/>
      <dgm:t>
        <a:bodyPr/>
        <a:lstStyle/>
        <a:p>
          <a:endParaRPr lang="ru-RU"/>
        </a:p>
      </dgm:t>
    </dgm:pt>
    <dgm:pt modelId="{3A880860-514F-4BA6-A013-12928298B0AA}" type="sibTrans" cxnId="{5B190569-8050-4557-88F3-D8E2C5D177B5}">
      <dgm:prSet/>
      <dgm:spPr/>
      <dgm:t>
        <a:bodyPr/>
        <a:lstStyle/>
        <a:p>
          <a:endParaRPr lang="ru-RU"/>
        </a:p>
      </dgm:t>
    </dgm:pt>
    <dgm:pt modelId="{BEE53C94-D366-4B51-92BF-9732877335C7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целей и задач урока.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5DC294-4EE5-4424-A9B6-78AD16D34DA0}" type="parTrans" cxnId="{FA7F42C3-A69D-4DEE-A92E-9C4A30C18CE4}">
      <dgm:prSet/>
      <dgm:spPr/>
      <dgm:t>
        <a:bodyPr/>
        <a:lstStyle/>
        <a:p>
          <a:endParaRPr lang="ru-RU"/>
        </a:p>
      </dgm:t>
    </dgm:pt>
    <dgm:pt modelId="{1BFD9BBE-A986-4C35-9A51-A606B5A24F1A}" type="sibTrans" cxnId="{FA7F42C3-A69D-4DEE-A92E-9C4A30C18CE4}">
      <dgm:prSet/>
      <dgm:spPr/>
      <dgm:t>
        <a:bodyPr/>
        <a:lstStyle/>
        <a:p>
          <a:endParaRPr lang="ru-RU"/>
        </a:p>
      </dgm:t>
    </dgm:pt>
    <dgm:pt modelId="{4F5F46ED-6DEB-4CDB-A8EA-A513FFE634BA}" type="pres">
      <dgm:prSet presAssocID="{9397CFEB-89B7-4717-AB98-ED8F472714D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F5CAC-9B08-40A5-BB68-9341C741A9EC}" type="pres">
      <dgm:prSet presAssocID="{C656201C-D039-4974-8786-443C44F2CC93}" presName="linNode" presStyleCnt="0"/>
      <dgm:spPr/>
    </dgm:pt>
    <dgm:pt modelId="{C3F80F79-725B-4360-9FEA-EE76918CF4BE}" type="pres">
      <dgm:prSet presAssocID="{C656201C-D039-4974-8786-443C44F2CC93}" presName="parentText" presStyleLbl="node1" presStyleIdx="0" presStyleCnt="4" custScaleX="78397" custScaleY="67170" custLinFactNeighborX="-1118" custLinFactNeighborY="-951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B51C4A-47A3-41D4-A95F-A5CDC5578C20}" type="pres">
      <dgm:prSet presAssocID="{C656201C-D039-4974-8786-443C44F2CC93}" presName="descendantText" presStyleLbl="alignAccFollowNode1" presStyleIdx="0" presStyleCnt="4" custScaleX="104651" custScaleY="58072" custLinFactNeighborX="27544" custLinFactNeighborY="-110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B08426-41F2-407B-84DE-71AD348471D6}" type="pres">
      <dgm:prSet presAssocID="{3DC07C09-CB8B-4EE0-801A-69CC0C37A17A}" presName="sp" presStyleCnt="0"/>
      <dgm:spPr/>
    </dgm:pt>
    <dgm:pt modelId="{789176BC-060E-4A34-BFFD-025DC297C824}" type="pres">
      <dgm:prSet presAssocID="{92DAC553-A3EE-44FB-899C-3C5601FD8D05}" presName="linNode" presStyleCnt="0"/>
      <dgm:spPr/>
    </dgm:pt>
    <dgm:pt modelId="{E4FB4759-A3B0-4729-A1FD-5623A02DF228}" type="pres">
      <dgm:prSet presAssocID="{92DAC553-A3EE-44FB-899C-3C5601FD8D05}" presName="parentText" presStyleLbl="node1" presStyleIdx="1" presStyleCnt="4" custScaleX="75153" custScaleY="76433" custLinFactNeighborX="-129" custLinFactNeighborY="146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671A41-7D83-4554-ADFE-50048BE462E4}" type="pres">
      <dgm:prSet presAssocID="{92DAC553-A3EE-44FB-899C-3C5601FD8D05}" presName="descendantText" presStyleLbl="alignAccFollowNode1" presStyleIdx="1" presStyleCnt="4" custScaleX="105010" custScaleY="100979" custLinFactNeighborX="15678" custLinFactNeighborY="-150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71748B-C8CC-4C8A-ADB8-0C342B584A06}" type="pres">
      <dgm:prSet presAssocID="{3DB51FDD-EFA6-4438-83B2-C72593175DEB}" presName="sp" presStyleCnt="0"/>
      <dgm:spPr/>
    </dgm:pt>
    <dgm:pt modelId="{3C48429B-02C0-49C5-9F3C-4C672DB12739}" type="pres">
      <dgm:prSet presAssocID="{6A53B2ED-1BC5-4313-A673-9E7CD6C592EA}" presName="linNode" presStyleCnt="0"/>
      <dgm:spPr/>
    </dgm:pt>
    <dgm:pt modelId="{B624C834-10D1-4D1F-9A0D-90D6BB0819A4}" type="pres">
      <dgm:prSet presAssocID="{6A53B2ED-1BC5-4313-A673-9E7CD6C592EA}" presName="parentText" presStyleLbl="node1" presStyleIdx="2" presStyleCnt="4" custScaleX="78037" custScaleY="88917" custLinFactNeighborX="-1351" custLinFactNeighborY="-596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FC8122-7EA6-4950-9F45-A6EF9D6198F6}" type="pres">
      <dgm:prSet presAssocID="{6A53B2ED-1BC5-4313-A673-9E7CD6C592EA}" presName="descendantText" presStyleLbl="alignAccFollowNode1" presStyleIdx="2" presStyleCnt="4" custScaleX="105341" custScaleY="141117" custLinFactNeighborX="6008" custLinFactNeighborY="-66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AB143-C6B4-4C1B-A5C0-7F84D381A92B}" type="pres">
      <dgm:prSet presAssocID="{DA0D2BC3-62F2-467B-BB1C-60FC7FFB67C0}" presName="sp" presStyleCnt="0"/>
      <dgm:spPr/>
    </dgm:pt>
    <dgm:pt modelId="{9FC8A17C-4CD8-46E1-B681-E69EAC56544A}" type="pres">
      <dgm:prSet presAssocID="{73ECEC1F-12DE-4E48-931A-FBCBFE2D0AAB}" presName="linNode" presStyleCnt="0"/>
      <dgm:spPr/>
    </dgm:pt>
    <dgm:pt modelId="{F468672E-20C5-42E1-AAD3-66D436BAAD5F}" type="pres">
      <dgm:prSet presAssocID="{73ECEC1F-12DE-4E48-931A-FBCBFE2D0AAB}" presName="parentText" presStyleLbl="node1" presStyleIdx="3" presStyleCnt="4" custScaleX="76938" custScaleY="74303" custLinFactNeighborX="-656" custLinFactNeighborY="-1113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2717A2-F032-447B-9C65-CAF138CF6F74}" type="pres">
      <dgm:prSet presAssocID="{73ECEC1F-12DE-4E48-931A-FBCBFE2D0AAB}" presName="descendantText" presStyleLbl="alignAccFollowNode1" presStyleIdx="3" presStyleCnt="4" custScaleX="105191" custScaleY="112180" custLinFactNeighborX="12858" custLinFactNeighborY="113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6797BA-B945-4FF3-A382-241AE14BE6B6}" srcId="{92DAC553-A3EE-44FB-899C-3C5601FD8D05}" destId="{7ABF7495-F9DF-41BF-A088-00152830A4EF}" srcOrd="0" destOrd="0" parTransId="{93C74ED6-D5E8-4EC0-B659-99515D5294E2}" sibTransId="{296DDFCD-786E-4C74-B22E-B6489E10EF82}"/>
    <dgm:cxn modelId="{26E89406-87AE-4334-B227-B17C840E965D}" type="presOf" srcId="{6A53B2ED-1BC5-4313-A673-9E7CD6C592EA}" destId="{B624C834-10D1-4D1F-9A0D-90D6BB0819A4}" srcOrd="0" destOrd="0" presId="urn:microsoft.com/office/officeart/2005/8/layout/vList5"/>
    <dgm:cxn modelId="{585D319D-98C7-4D63-9E9A-DF7025065129}" type="presOf" srcId="{9397CFEB-89B7-4717-AB98-ED8F472714D8}" destId="{4F5F46ED-6DEB-4CDB-A8EA-A513FFE634BA}" srcOrd="0" destOrd="0" presId="urn:microsoft.com/office/officeart/2005/8/layout/vList5"/>
    <dgm:cxn modelId="{2FD267AB-F26C-4EAA-A5C5-6F0399D95FF1}" srcId="{92DAC553-A3EE-44FB-899C-3C5601FD8D05}" destId="{25B0AD8D-2279-44FC-AED4-800463934B0B}" srcOrd="1" destOrd="0" parTransId="{3ACCEDE8-603A-4B30-A1D4-B1ED1FCEF22A}" sibTransId="{600EF7D0-34F7-43A8-8C1B-1A8B00503C04}"/>
    <dgm:cxn modelId="{A1BAB29F-3852-4FE4-B6DD-03C780C11553}" type="presOf" srcId="{37C94558-FF24-49DA-A348-7BDB9A396A71}" destId="{FFFC8122-7EA6-4950-9F45-A6EF9D6198F6}" srcOrd="0" destOrd="0" presId="urn:microsoft.com/office/officeart/2005/8/layout/vList5"/>
    <dgm:cxn modelId="{CCEE58D5-24E4-4E94-B34E-A1F1A5D8DE84}" type="presOf" srcId="{86A14766-2833-4248-9574-BF308DF3196B}" destId="{FFFC8122-7EA6-4950-9F45-A6EF9D6198F6}" srcOrd="0" destOrd="1" presId="urn:microsoft.com/office/officeart/2005/8/layout/vList5"/>
    <dgm:cxn modelId="{1FBDAF03-4225-4129-942D-B4F5E8E5EBDA}" srcId="{C656201C-D039-4974-8786-443C44F2CC93}" destId="{EC6141DD-E926-48C5-9DFD-6112E1F5A2F2}" srcOrd="0" destOrd="0" parTransId="{F3A405FB-5F6C-41AA-A65D-C766E39498E3}" sibTransId="{CDF17025-9BE3-4E00-81B3-05B4F1E252D7}"/>
    <dgm:cxn modelId="{41499B9B-56CF-4DBD-9E8E-2F76F44CD786}" srcId="{73ECEC1F-12DE-4E48-931A-FBCBFE2D0AAB}" destId="{64235029-F151-4C88-827A-44494077D003}" srcOrd="0" destOrd="0" parTransId="{1564E1E1-58B0-45B1-8430-D315907E8414}" sibTransId="{2B5CB548-FC33-4371-8199-55F05BA9870A}"/>
    <dgm:cxn modelId="{97E91CCE-1EA7-42CC-B58F-3AD75E981CE6}" type="presOf" srcId="{7ABF7495-F9DF-41BF-A088-00152830A4EF}" destId="{87671A41-7D83-4554-ADFE-50048BE462E4}" srcOrd="0" destOrd="0" presId="urn:microsoft.com/office/officeart/2005/8/layout/vList5"/>
    <dgm:cxn modelId="{EB83EE08-3D48-48FE-A67D-7761264D9F00}" type="presOf" srcId="{1EC49D9E-2415-46D3-8684-D630AE5CC633}" destId="{CF2717A2-F032-447B-9C65-CAF138CF6F74}" srcOrd="0" destOrd="1" presId="urn:microsoft.com/office/officeart/2005/8/layout/vList5"/>
    <dgm:cxn modelId="{E680C944-4E04-4DDE-9EE5-195D4EFE5FFC}" srcId="{92DAC553-A3EE-44FB-899C-3C5601FD8D05}" destId="{372DD673-F664-42F9-91F1-CEF24A147C59}" srcOrd="2" destOrd="0" parTransId="{9D806449-EF5E-4429-9134-749C82F34093}" sibTransId="{D0E69920-43CD-4D3F-AA11-BFD1DBD637EB}"/>
    <dgm:cxn modelId="{1D557D9F-3287-47DC-8A8E-9CD7B50A8365}" type="presOf" srcId="{EC6141DD-E926-48C5-9DFD-6112E1F5A2F2}" destId="{F6B51C4A-47A3-41D4-A95F-A5CDC5578C20}" srcOrd="0" destOrd="0" presId="urn:microsoft.com/office/officeart/2005/8/layout/vList5"/>
    <dgm:cxn modelId="{FA7F42C3-A69D-4DEE-A92E-9C4A30C18CE4}" srcId="{64235029-F151-4C88-827A-44494077D003}" destId="{BEE53C94-D366-4B51-92BF-9732877335C7}" srcOrd="2" destOrd="0" parTransId="{2C5DC294-4EE5-4424-A9B6-78AD16D34DA0}" sibTransId="{1BFD9BBE-A986-4C35-9A51-A606B5A24F1A}"/>
    <dgm:cxn modelId="{8F1BEF94-93D3-4F2F-9302-55C6EDD4CAE9}" srcId="{9397CFEB-89B7-4717-AB98-ED8F472714D8}" destId="{92DAC553-A3EE-44FB-899C-3C5601FD8D05}" srcOrd="1" destOrd="0" parTransId="{C73A188E-C64F-43FF-95C7-69F8C8947ADE}" sibTransId="{3DB51FDD-EFA6-4438-83B2-C72593175DEB}"/>
    <dgm:cxn modelId="{CA450275-EEBD-4DAF-8C40-34CA222B52AA}" srcId="{9397CFEB-89B7-4717-AB98-ED8F472714D8}" destId="{C656201C-D039-4974-8786-443C44F2CC93}" srcOrd="0" destOrd="0" parTransId="{EBB2AC8D-C3FB-4AEA-9CD2-6CB0A1C03C59}" sibTransId="{3DC07C09-CB8B-4EE0-801A-69CC0C37A17A}"/>
    <dgm:cxn modelId="{F5DE33FF-3C7C-40DF-9EA8-5AE85F20D59B}" type="presOf" srcId="{BEE53C94-D366-4B51-92BF-9732877335C7}" destId="{CF2717A2-F032-447B-9C65-CAF138CF6F74}" srcOrd="0" destOrd="3" presId="urn:microsoft.com/office/officeart/2005/8/layout/vList5"/>
    <dgm:cxn modelId="{1C2ECDED-1B3F-4100-B206-BB03FC828AF3}" srcId="{9397CFEB-89B7-4717-AB98-ED8F472714D8}" destId="{6A53B2ED-1BC5-4313-A673-9E7CD6C592EA}" srcOrd="2" destOrd="0" parTransId="{B0A9FB81-8B0D-4EA3-B80A-5219AF2EE596}" sibTransId="{DA0D2BC3-62F2-467B-BB1C-60FC7FFB67C0}"/>
    <dgm:cxn modelId="{9862E982-276B-4184-A58E-0D9D998B9E64}" type="presOf" srcId="{C656201C-D039-4974-8786-443C44F2CC93}" destId="{C3F80F79-725B-4360-9FEA-EE76918CF4BE}" srcOrd="0" destOrd="0" presId="urn:microsoft.com/office/officeart/2005/8/layout/vList5"/>
    <dgm:cxn modelId="{2FD944EB-D2D5-4131-8440-D9A91A6EF413}" srcId="{9397CFEB-89B7-4717-AB98-ED8F472714D8}" destId="{73ECEC1F-12DE-4E48-931A-FBCBFE2D0AAB}" srcOrd="3" destOrd="0" parTransId="{FD4CB84A-D883-4D00-B2B1-C99A305710C5}" sibTransId="{8290F2CD-E167-4470-8082-4FB9E6A0BDFA}"/>
    <dgm:cxn modelId="{26DC08A6-A926-4C68-A136-9CCC547C5F23}" srcId="{6A53B2ED-1BC5-4313-A673-9E7CD6C592EA}" destId="{86A14766-2833-4248-9574-BF308DF3196B}" srcOrd="1" destOrd="0" parTransId="{1B9697CD-1BAA-4983-96AB-DB2E609D9B38}" sibTransId="{1DD71043-5B5D-45BF-9998-F70AF36F623C}"/>
    <dgm:cxn modelId="{54BBE059-651E-4C45-8C6E-79004F9A6B23}" type="presOf" srcId="{64235029-F151-4C88-827A-44494077D003}" destId="{CF2717A2-F032-447B-9C65-CAF138CF6F74}" srcOrd="0" destOrd="0" presId="urn:microsoft.com/office/officeart/2005/8/layout/vList5"/>
    <dgm:cxn modelId="{5D3CCB58-5679-4293-97D3-2AC9FD5BADD2}" type="presOf" srcId="{05510C3C-648C-43C7-AD67-4802212EC132}" destId="{CF2717A2-F032-447B-9C65-CAF138CF6F74}" srcOrd="0" destOrd="2" presId="urn:microsoft.com/office/officeart/2005/8/layout/vList5"/>
    <dgm:cxn modelId="{5B190569-8050-4557-88F3-D8E2C5D177B5}" srcId="{64235029-F151-4C88-827A-44494077D003}" destId="{05510C3C-648C-43C7-AD67-4802212EC132}" srcOrd="1" destOrd="0" parTransId="{3A9C6301-7425-48C9-AC97-451E886AE1E3}" sibTransId="{3A880860-514F-4BA6-A013-12928298B0AA}"/>
    <dgm:cxn modelId="{686CCDB3-5CCD-4BE5-9C11-88E11C13586E}" srcId="{6A53B2ED-1BC5-4313-A673-9E7CD6C592EA}" destId="{37C94558-FF24-49DA-A348-7BDB9A396A71}" srcOrd="0" destOrd="0" parTransId="{362E2AD5-4DA5-4112-9ADD-7C9E6F6AF48D}" sibTransId="{687C1141-D974-4C4C-8606-CC3DDD4F12E6}"/>
    <dgm:cxn modelId="{9DF5BC8C-666C-4940-8148-4AFD2A270A1C}" srcId="{64235029-F151-4C88-827A-44494077D003}" destId="{1EC49D9E-2415-46D3-8684-D630AE5CC633}" srcOrd="0" destOrd="0" parTransId="{25567643-8204-4A24-BA91-109DCDC88C96}" sibTransId="{B7094D5B-01C7-4830-9EF9-4860B890EF65}"/>
    <dgm:cxn modelId="{7C6A3092-BCC2-4D00-8313-59D6F42C87A0}" type="presOf" srcId="{92DAC553-A3EE-44FB-899C-3C5601FD8D05}" destId="{E4FB4759-A3B0-4729-A1FD-5623A02DF228}" srcOrd="0" destOrd="0" presId="urn:microsoft.com/office/officeart/2005/8/layout/vList5"/>
    <dgm:cxn modelId="{85AE522E-BD14-4026-88C4-706A9F557786}" type="presOf" srcId="{25B0AD8D-2279-44FC-AED4-800463934B0B}" destId="{87671A41-7D83-4554-ADFE-50048BE462E4}" srcOrd="0" destOrd="1" presId="urn:microsoft.com/office/officeart/2005/8/layout/vList5"/>
    <dgm:cxn modelId="{2E9A769A-F889-4806-9594-94DD740CE675}" type="presOf" srcId="{372DD673-F664-42F9-91F1-CEF24A147C59}" destId="{87671A41-7D83-4554-ADFE-50048BE462E4}" srcOrd="0" destOrd="2" presId="urn:microsoft.com/office/officeart/2005/8/layout/vList5"/>
    <dgm:cxn modelId="{2914144F-49A6-44C9-B3ED-067A0923D3EC}" type="presOf" srcId="{73ECEC1F-12DE-4E48-931A-FBCBFE2D0AAB}" destId="{F468672E-20C5-42E1-AAD3-66D436BAAD5F}" srcOrd="0" destOrd="0" presId="urn:microsoft.com/office/officeart/2005/8/layout/vList5"/>
    <dgm:cxn modelId="{522FB804-C0B0-475F-BFC5-3ECD97C745A4}" type="presParOf" srcId="{4F5F46ED-6DEB-4CDB-A8EA-A513FFE634BA}" destId="{7C1F5CAC-9B08-40A5-BB68-9341C741A9EC}" srcOrd="0" destOrd="0" presId="urn:microsoft.com/office/officeart/2005/8/layout/vList5"/>
    <dgm:cxn modelId="{D40677FC-F467-4D90-9FC3-8C6943E2974E}" type="presParOf" srcId="{7C1F5CAC-9B08-40A5-BB68-9341C741A9EC}" destId="{C3F80F79-725B-4360-9FEA-EE76918CF4BE}" srcOrd="0" destOrd="0" presId="urn:microsoft.com/office/officeart/2005/8/layout/vList5"/>
    <dgm:cxn modelId="{5CB20613-E748-44ED-B618-9B5E2A38D777}" type="presParOf" srcId="{7C1F5CAC-9B08-40A5-BB68-9341C741A9EC}" destId="{F6B51C4A-47A3-41D4-A95F-A5CDC5578C20}" srcOrd="1" destOrd="0" presId="urn:microsoft.com/office/officeart/2005/8/layout/vList5"/>
    <dgm:cxn modelId="{72FDA25A-A634-4054-A318-48067783E01F}" type="presParOf" srcId="{4F5F46ED-6DEB-4CDB-A8EA-A513FFE634BA}" destId="{FEB08426-41F2-407B-84DE-71AD348471D6}" srcOrd="1" destOrd="0" presId="urn:microsoft.com/office/officeart/2005/8/layout/vList5"/>
    <dgm:cxn modelId="{032F8E87-6C11-4188-9AF7-C6CE90A7DB2E}" type="presParOf" srcId="{4F5F46ED-6DEB-4CDB-A8EA-A513FFE634BA}" destId="{789176BC-060E-4A34-BFFD-025DC297C824}" srcOrd="2" destOrd="0" presId="urn:microsoft.com/office/officeart/2005/8/layout/vList5"/>
    <dgm:cxn modelId="{E11A3784-2FBE-4C49-B148-4A69BDBDDEE1}" type="presParOf" srcId="{789176BC-060E-4A34-BFFD-025DC297C824}" destId="{E4FB4759-A3B0-4729-A1FD-5623A02DF228}" srcOrd="0" destOrd="0" presId="urn:microsoft.com/office/officeart/2005/8/layout/vList5"/>
    <dgm:cxn modelId="{4597FE80-FB9B-4BD3-9B83-B95851AF96F2}" type="presParOf" srcId="{789176BC-060E-4A34-BFFD-025DC297C824}" destId="{87671A41-7D83-4554-ADFE-50048BE462E4}" srcOrd="1" destOrd="0" presId="urn:microsoft.com/office/officeart/2005/8/layout/vList5"/>
    <dgm:cxn modelId="{E8DDCF75-900B-4CAA-A707-77AA5253C0E2}" type="presParOf" srcId="{4F5F46ED-6DEB-4CDB-A8EA-A513FFE634BA}" destId="{7771748B-C8CC-4C8A-ADB8-0C342B584A06}" srcOrd="3" destOrd="0" presId="urn:microsoft.com/office/officeart/2005/8/layout/vList5"/>
    <dgm:cxn modelId="{15BE7AC4-5DC4-4EE6-B633-8C928E9FC331}" type="presParOf" srcId="{4F5F46ED-6DEB-4CDB-A8EA-A513FFE634BA}" destId="{3C48429B-02C0-49C5-9F3C-4C672DB12739}" srcOrd="4" destOrd="0" presId="urn:microsoft.com/office/officeart/2005/8/layout/vList5"/>
    <dgm:cxn modelId="{E8E47370-1EE0-49E0-868D-65849E289923}" type="presParOf" srcId="{3C48429B-02C0-49C5-9F3C-4C672DB12739}" destId="{B624C834-10D1-4D1F-9A0D-90D6BB0819A4}" srcOrd="0" destOrd="0" presId="urn:microsoft.com/office/officeart/2005/8/layout/vList5"/>
    <dgm:cxn modelId="{18354716-AB84-41E1-AF50-CEB06396ADEF}" type="presParOf" srcId="{3C48429B-02C0-49C5-9F3C-4C672DB12739}" destId="{FFFC8122-7EA6-4950-9F45-A6EF9D6198F6}" srcOrd="1" destOrd="0" presId="urn:microsoft.com/office/officeart/2005/8/layout/vList5"/>
    <dgm:cxn modelId="{824BAE70-A87B-413A-BD34-E67807248B2C}" type="presParOf" srcId="{4F5F46ED-6DEB-4CDB-A8EA-A513FFE634BA}" destId="{4ECAB143-C6B4-4C1B-A5C0-7F84D381A92B}" srcOrd="5" destOrd="0" presId="urn:microsoft.com/office/officeart/2005/8/layout/vList5"/>
    <dgm:cxn modelId="{1790C579-6287-4D36-97FA-7584D5FBC726}" type="presParOf" srcId="{4F5F46ED-6DEB-4CDB-A8EA-A513FFE634BA}" destId="{9FC8A17C-4CD8-46E1-B681-E69EAC56544A}" srcOrd="6" destOrd="0" presId="urn:microsoft.com/office/officeart/2005/8/layout/vList5"/>
    <dgm:cxn modelId="{E9525BA1-7DAA-4763-9193-964476C79E49}" type="presParOf" srcId="{9FC8A17C-4CD8-46E1-B681-E69EAC56544A}" destId="{F468672E-20C5-42E1-AAD3-66D436BAAD5F}" srcOrd="0" destOrd="0" presId="urn:microsoft.com/office/officeart/2005/8/layout/vList5"/>
    <dgm:cxn modelId="{1AF75D92-B9BB-44C4-93F6-1CDCAE4DA5FE}" type="presParOf" srcId="{9FC8A17C-4CD8-46E1-B681-E69EAC56544A}" destId="{CF2717A2-F032-447B-9C65-CAF138CF6F7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B51C4A-47A3-41D4-A95F-A5CDC5578C20}">
      <dsp:nvSpPr>
        <dsp:cNvPr id="0" name=""/>
        <dsp:cNvSpPr/>
      </dsp:nvSpPr>
      <dsp:spPr>
        <a:xfrm rot="5400000">
          <a:off x="5619415" y="-2665018"/>
          <a:ext cx="582321" cy="5951895"/>
        </a:xfrm>
        <a:prstGeom prst="round2Same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Виртуальные экскурсии как инструмент развития речевых навыков </a:t>
          </a:r>
          <a:endParaRPr lang="ru-RU" sz="1800" kern="1200" dirty="0"/>
        </a:p>
      </dsp:txBody>
      <dsp:txXfrm rot="-5400000">
        <a:off x="2934629" y="48195"/>
        <a:ext cx="5923468" cy="525467"/>
      </dsp:txXfrm>
    </dsp:sp>
    <dsp:sp modelId="{C3F80F79-725B-4360-9FEA-EE76918CF4BE}">
      <dsp:nvSpPr>
        <dsp:cNvPr id="0" name=""/>
        <dsp:cNvSpPr/>
      </dsp:nvSpPr>
      <dsp:spPr>
        <a:xfrm>
          <a:off x="139992" y="0"/>
          <a:ext cx="2508036" cy="841939"/>
        </a:xfrm>
        <a:prstGeom prst="round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Тема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1092" y="41100"/>
        <a:ext cx="2425836" cy="759739"/>
      </dsp:txXfrm>
    </dsp:sp>
    <dsp:sp modelId="{87671A41-7D83-4554-ADFE-50048BE462E4}">
      <dsp:nvSpPr>
        <dsp:cNvPr id="0" name=""/>
        <dsp:cNvSpPr/>
      </dsp:nvSpPr>
      <dsp:spPr>
        <a:xfrm rot="5400000">
          <a:off x="5394080" y="-1724906"/>
          <a:ext cx="1012573" cy="5972312"/>
        </a:xfrm>
        <a:prstGeom prst="round2Same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 преподаете английский язык в 3 классе и планируете использовать VR для погружения учащихся в англоязычную среду. Вы выбираете VR-симуляцию «День в Лондонском зоопарке».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1100" kern="1200" dirty="0" smtClean="0"/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00" kern="1200" dirty="0"/>
        </a:p>
      </dsp:txBody>
      <dsp:txXfrm rot="-5400000">
        <a:off x="2914211" y="804393"/>
        <a:ext cx="5922882" cy="913713"/>
      </dsp:txXfrm>
    </dsp:sp>
    <dsp:sp modelId="{E4FB4759-A3B0-4729-A1FD-5623A02DF228}">
      <dsp:nvSpPr>
        <dsp:cNvPr id="0" name=""/>
        <dsp:cNvSpPr/>
      </dsp:nvSpPr>
      <dsp:spPr>
        <a:xfrm>
          <a:off x="196240" y="950975"/>
          <a:ext cx="2404256" cy="958046"/>
        </a:xfrm>
        <a:prstGeom prst="roundRect">
          <a:avLst/>
        </a:prstGeom>
        <a:solidFill>
          <a:schemeClr val="accent3">
            <a:shade val="50000"/>
            <a:hueOff val="183669"/>
            <a:satOff val="-10260"/>
            <a:lumOff val="2270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Ситуация-иллюстрация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3008" y="997743"/>
        <a:ext cx="2310720" cy="864510"/>
      </dsp:txXfrm>
    </dsp:sp>
    <dsp:sp modelId="{FFFC8122-7EA6-4950-9F45-A6EF9D6198F6}">
      <dsp:nvSpPr>
        <dsp:cNvPr id="0" name=""/>
        <dsp:cNvSpPr/>
      </dsp:nvSpPr>
      <dsp:spPr>
        <a:xfrm rot="5400000">
          <a:off x="5174789" y="-371354"/>
          <a:ext cx="1415060" cy="5985287"/>
        </a:xfrm>
        <a:prstGeom prst="round2Same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помощью VR-программы создайте виртуальную экскурсию по зоопарку, включающую лексику (названия животных, части тела, действия), фразы (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greetings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asking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for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information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и задания для учащихся (например, найти и назвать животное, задать вопрос сотруднику зоопарка).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Сформулируйте цели и задачи данного урока, учитывая ФГОС и требования к результатам обучения.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889676" y="1982837"/>
        <a:ext cx="5916209" cy="1276904"/>
      </dsp:txXfrm>
    </dsp:sp>
    <dsp:sp modelId="{B624C834-10D1-4D1F-9A0D-90D6BB0819A4}">
      <dsp:nvSpPr>
        <dsp:cNvPr id="0" name=""/>
        <dsp:cNvSpPr/>
      </dsp:nvSpPr>
      <dsp:spPr>
        <a:xfrm>
          <a:off x="126816" y="2056093"/>
          <a:ext cx="2494081" cy="1114526"/>
        </a:xfrm>
        <a:prstGeom prst="roundRect">
          <a:avLst/>
        </a:prstGeom>
        <a:solidFill>
          <a:schemeClr val="accent3">
            <a:shade val="50000"/>
            <a:hueOff val="367338"/>
            <a:satOff val="-20519"/>
            <a:lumOff val="4540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Задание</a:t>
          </a:r>
          <a:endParaRPr lang="ru-RU" sz="3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1223" y="2110500"/>
        <a:ext cx="2385267" cy="1005712"/>
      </dsp:txXfrm>
    </dsp:sp>
    <dsp:sp modelId="{CF2717A2-F032-447B-9C65-CAF138CF6F74}">
      <dsp:nvSpPr>
        <dsp:cNvPr id="0" name=""/>
        <dsp:cNvSpPr/>
      </dsp:nvSpPr>
      <dsp:spPr>
        <a:xfrm rot="5400000">
          <a:off x="5332774" y="1030282"/>
          <a:ext cx="1124892" cy="5982607"/>
        </a:xfrm>
        <a:prstGeom prst="round2Same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учебных материалов: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лексического материала и фраз для использования в виртуальной экскурсии.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заданий для учащихся с учетом специфики VR-симуляции.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целей и задач урока.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903917" y="3514053"/>
        <a:ext cx="5927694" cy="1015066"/>
      </dsp:txXfrm>
    </dsp:sp>
    <dsp:sp modelId="{F468672E-20C5-42E1-AAD3-66D436BAAD5F}">
      <dsp:nvSpPr>
        <dsp:cNvPr id="0" name=""/>
        <dsp:cNvSpPr/>
      </dsp:nvSpPr>
      <dsp:spPr>
        <a:xfrm>
          <a:off x="166268" y="3415528"/>
          <a:ext cx="2461360" cy="931348"/>
        </a:xfrm>
        <a:prstGeom prst="roundRect">
          <a:avLst/>
        </a:prstGeom>
        <a:solidFill>
          <a:schemeClr val="accent3">
            <a:shade val="50000"/>
            <a:hueOff val="183669"/>
            <a:satOff val="-10260"/>
            <a:lumOff val="2270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Критерии оценивания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1733" y="3460993"/>
        <a:ext cx="2370430" cy="8404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2700" y="0"/>
            <a:ext cx="9173370" cy="5142161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299" y="1403349"/>
            <a:ext cx="5111752" cy="1136650"/>
          </a:xfrm>
        </p:spPr>
        <p:txBody>
          <a:bodyPr anchor="b">
            <a:noAutofit/>
          </a:bodyPr>
          <a:lstStyle>
            <a:lvl1pPr algn="ctr">
              <a:defRPr sz="405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299" y="2743198"/>
            <a:ext cx="5111752" cy="990602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7425" y="3778247"/>
            <a:ext cx="673100" cy="20955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298" y="3778247"/>
            <a:ext cx="3910976" cy="20955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7676" y="3778247"/>
            <a:ext cx="413375" cy="20955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299" y="2641598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775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153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314454"/>
            <a:ext cx="6119016" cy="1366886"/>
          </a:xfrm>
        </p:spPr>
        <p:txBody>
          <a:bodyPr anchor="b">
            <a:normAutofit/>
          </a:bodyPr>
          <a:lstStyle>
            <a:lvl1pPr algn="ctr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2884539"/>
            <a:ext cx="6119018" cy="71591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09542" y="2782939"/>
            <a:ext cx="612253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35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799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58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428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105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59" y="1041401"/>
            <a:ext cx="2788841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736599"/>
            <a:ext cx="4102100" cy="3670301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59" y="2273299"/>
            <a:ext cx="2788841" cy="18288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47127" y="2184400"/>
            <a:ext cx="26358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9457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412874"/>
            <a:ext cx="4681362" cy="10287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4" y="781050"/>
            <a:ext cx="2297510" cy="35814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2441574"/>
            <a:ext cx="4681362" cy="137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746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3611561"/>
            <a:ext cx="7207250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781050"/>
            <a:ext cx="7579479" cy="250190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4036615"/>
            <a:ext cx="7207250" cy="370284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720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1" y="736599"/>
            <a:ext cx="7194549" cy="2216151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1" y="3257550"/>
            <a:ext cx="7194549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2749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77800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2" cy="4381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5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257550"/>
            <a:ext cx="7207250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212090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083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2481436"/>
            <a:ext cx="7207251" cy="11016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3036"/>
            <a:ext cx="7207251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23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68275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9484"/>
            <a:ext cx="7207251" cy="66522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397250"/>
            <a:ext cx="7207251" cy="10096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0200" y="1949446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148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736599"/>
            <a:ext cx="7207250" cy="168275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2626"/>
            <a:ext cx="7207251" cy="6309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3352800"/>
            <a:ext cx="7207253" cy="10541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081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4647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18" y="736599"/>
            <a:ext cx="1418171" cy="36703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736599"/>
            <a:ext cx="5574769" cy="36703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647918" y="742950"/>
            <a:ext cx="0" cy="36576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984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802" y="0"/>
            <a:ext cx="9172472" cy="5142161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2" y="736600"/>
            <a:ext cx="7200897" cy="977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1917699"/>
            <a:ext cx="7200897" cy="248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126" y="4476750"/>
            <a:ext cx="1200150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1" y="4476750"/>
            <a:ext cx="5479425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5426" y="4476750"/>
            <a:ext cx="407023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812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411510"/>
            <a:ext cx="6334472" cy="397867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Arial Narrow" pitchFamily="34" charset="0"/>
              </a:rPr>
              <a:t>Краевая олимпиада профессионального мастерства </a:t>
            </a:r>
            <a:r>
              <a:rPr lang="ru-RU" sz="1800" dirty="0" smtClean="0">
                <a:latin typeface="Arial Narrow" pitchFamily="34" charset="0"/>
              </a:rPr>
              <a:t/>
            </a:r>
            <a:br>
              <a:rPr lang="ru-RU" sz="1800" dirty="0" smtClean="0">
                <a:latin typeface="Arial Narrow" pitchFamily="34" charset="0"/>
              </a:rPr>
            </a:br>
            <a:r>
              <a:rPr lang="ru-RU" sz="1800" b="1" dirty="0" smtClean="0">
                <a:latin typeface="Arial Narrow" pitchFamily="34" charset="0"/>
              </a:rPr>
              <a:t>«Педагогические ориентиры»</a:t>
            </a:r>
            <a:endParaRPr lang="ru-RU" sz="18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915566"/>
            <a:ext cx="7704856" cy="4104456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rgbClr val="7030A0"/>
                </a:solidFill>
              </a:rPr>
              <a:t>Кейс-технология</a:t>
            </a:r>
          </a:p>
          <a:p>
            <a:endParaRPr lang="ru-RU" sz="3600" b="1" i="1" dirty="0" smtClean="0">
              <a:solidFill>
                <a:srgbClr val="7030A0"/>
              </a:solidFill>
            </a:endParaRPr>
          </a:p>
          <a:p>
            <a:r>
              <a:rPr lang="ru-RU" sz="3200" b="1" i="1" dirty="0" smtClean="0">
                <a:solidFill>
                  <a:srgbClr val="7030A0"/>
                </a:solidFill>
              </a:rPr>
              <a:t>«Педагогическое трио</a:t>
            </a:r>
            <a:r>
              <a:rPr lang="ru-RU" sz="3200" b="1" i="1" dirty="0" smtClean="0">
                <a:solidFill>
                  <a:srgbClr val="7030A0"/>
                </a:solidFill>
              </a:rPr>
              <a:t>»</a:t>
            </a:r>
            <a:endParaRPr lang="ru-RU" sz="1400" dirty="0" smtClean="0"/>
          </a:p>
        </p:txBody>
      </p:sp>
      <p:pic>
        <p:nvPicPr>
          <p:cNvPr id="4" name="Рисунок 3" descr="E:\РУМО 44.00.00 мероприятия проведение\1FiQQveOrO8.jpg"/>
          <p:cNvPicPr/>
          <p:nvPr/>
        </p:nvPicPr>
        <p:blipFill rotWithShape="1"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 r="14709" b="17454"/>
          <a:stretch/>
        </p:blipFill>
        <p:spPr bwMode="auto">
          <a:xfrm>
            <a:off x="611560" y="195486"/>
            <a:ext cx="792088" cy="7920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1594796"/>
            <a:ext cx="1224136" cy="10068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9502"/>
            <a:ext cx="8424936" cy="3096344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/>
              <a:t>Кейс-технология</a:t>
            </a:r>
            <a:r>
              <a:rPr lang="ru-RU" dirty="0" smtClean="0"/>
              <a:t> - это интерактивная технология обучения, направленная на формирование у обучающихся знаний, умений, личностных качеств на основе анализа и решения реальной или смоделированной проблемной ситуации в контексте профессиональной деятельности, представленной в виде кейса</a:t>
            </a:r>
          </a:p>
          <a:p>
            <a:r>
              <a:rPr lang="ru-RU" b="1" dirty="0" smtClean="0"/>
              <a:t>Цель </a:t>
            </a:r>
            <a:r>
              <a:rPr lang="ru-RU" b="1" dirty="0"/>
              <a:t>кейс-технологии </a:t>
            </a:r>
            <a:r>
              <a:rPr lang="ru-RU" dirty="0"/>
              <a:t>развивать способность находить решение проблемы и учиться работать с информацией. При этом акцент делается не на получение готовых знаний, а на их выработку, на сотворчество педагога и </a:t>
            </a:r>
            <a:r>
              <a:rPr lang="ru-RU" dirty="0" smtClean="0"/>
              <a:t>обучающегося. </a:t>
            </a:r>
            <a:r>
              <a:rPr lang="ru-RU" dirty="0"/>
              <a:t>Суть «кейс» - технологии заключается в создании и комплектации специально разработанных учебно-методических материалов в специальный набор (кейс) и их передаче (пересылке)обучающимся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032" y="3219822"/>
            <a:ext cx="5357928" cy="187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8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11510"/>
            <a:ext cx="7200897" cy="57606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Классификация кейсов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8492" y="1275606"/>
            <a:ext cx="7853947" cy="380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482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349547"/>
          </a:xfrm>
        </p:spPr>
        <p:txBody>
          <a:bodyPr>
            <a:noAutofit/>
          </a:bodyPr>
          <a:lstStyle/>
          <a:p>
            <a:r>
              <a:rPr lang="ru-RU" sz="1600" b="1" dirty="0" smtClean="0"/>
              <a:t>МОДЕЛЬ ВСТРАИВАНИЯ ТЕХНОЛОГИИ В УЧЕБНЫЙ ПРОЦЕСС</a:t>
            </a:r>
            <a:endParaRPr lang="ru-RU" sz="1600" dirty="0"/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1115617" y="555526"/>
            <a:ext cx="6552728" cy="430212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800" b="1" i="1" dirty="0" smtClean="0"/>
              <a:t>Кейс- технология</a:t>
            </a:r>
            <a:endParaRPr lang="ru-RU" sz="2800" b="1" i="1" dirty="0"/>
          </a:p>
        </p:txBody>
      </p:sp>
      <p:cxnSp>
        <p:nvCxnSpPr>
          <p:cNvPr id="1027" name="AutoShape 3"/>
          <p:cNvCxnSpPr>
            <a:cxnSpLocks noChangeShapeType="1"/>
          </p:cNvCxnSpPr>
          <p:nvPr/>
        </p:nvCxnSpPr>
        <p:spPr bwMode="auto">
          <a:xfrm>
            <a:off x="4499992" y="1131590"/>
            <a:ext cx="0" cy="21602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28" name="AutoShape 4"/>
          <p:cNvCxnSpPr>
            <a:cxnSpLocks noChangeShapeType="1"/>
          </p:cNvCxnSpPr>
          <p:nvPr/>
        </p:nvCxnSpPr>
        <p:spPr bwMode="auto">
          <a:xfrm flipH="1">
            <a:off x="1259632" y="1154658"/>
            <a:ext cx="296740" cy="19295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29" name="AutoShape 5"/>
          <p:cNvCxnSpPr>
            <a:cxnSpLocks noChangeShapeType="1"/>
          </p:cNvCxnSpPr>
          <p:nvPr/>
        </p:nvCxnSpPr>
        <p:spPr bwMode="auto">
          <a:xfrm>
            <a:off x="7668344" y="1136352"/>
            <a:ext cx="288032" cy="21126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179512" y="1421458"/>
            <a:ext cx="2743200" cy="4302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Предметно-пространственный компонент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3203848" y="1421458"/>
            <a:ext cx="2743200" cy="4302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Информационно-образовательный компонент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6221288" y="1421458"/>
            <a:ext cx="2743200" cy="4302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Социально-психологический компонент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33" name="AutoShape 9"/>
          <p:cNvCxnSpPr>
            <a:cxnSpLocks noChangeShapeType="1"/>
          </p:cNvCxnSpPr>
          <p:nvPr/>
        </p:nvCxnSpPr>
        <p:spPr bwMode="auto">
          <a:xfrm flipH="1">
            <a:off x="3563888" y="1851670"/>
            <a:ext cx="514350" cy="21602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34" name="AutoShape 10"/>
          <p:cNvCxnSpPr>
            <a:cxnSpLocks noChangeShapeType="1"/>
          </p:cNvCxnSpPr>
          <p:nvPr/>
        </p:nvCxnSpPr>
        <p:spPr bwMode="auto">
          <a:xfrm>
            <a:off x="5148064" y="1851670"/>
            <a:ext cx="432048" cy="21602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3059832" y="2139702"/>
            <a:ext cx="1440159" cy="3095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структура урока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4644008" y="2139702"/>
            <a:ext cx="1440159" cy="3095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методы и приемы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255960" y="2096131"/>
            <a:ext cx="2743200" cy="29338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4625" lvl="0" indent="-174625">
              <a:buFont typeface="+mj-lt"/>
              <a:buAutoNum type="arabicPeriod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пространства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групповой работы 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дискуссий.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lvl="0" indent="-174625">
              <a:buFont typeface="+mj-lt"/>
              <a:buAutoNum type="arabicPeriod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информации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библиотека, онлайн-ресурсы).</a:t>
            </a:r>
          </a:p>
          <a:p>
            <a:pPr lvl="0">
              <a:buFont typeface="+mj-lt"/>
              <a:buAutoNum type="arabicPeriod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атмосферы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6303642" y="1925767"/>
            <a:ext cx="2743200" cy="31063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познавательной деятельности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еальные задачи, самостоятельность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командная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работа)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мотивации к учебному процессу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(эмоциональная вовлеченность, практическая значимость)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социальных навыков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(коммуникация, командная работа, критическое мышление, самоанализ и самоконтроль)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3080198" y="2571750"/>
            <a:ext cx="1358130" cy="245824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1.Знакомство с кейсом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2.Аналитический этап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3.Итоговый этап</a:t>
            </a:r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/>
          </a:p>
        </p:txBody>
      </p:sp>
      <p:sp>
        <p:nvSpPr>
          <p:cNvPr id="27" name="Rectangle 15"/>
          <p:cNvSpPr>
            <a:spLocks noChangeArrowheads="1"/>
          </p:cNvSpPr>
          <p:nvPr/>
        </p:nvSpPr>
        <p:spPr bwMode="auto">
          <a:xfrm>
            <a:off x="4519366" y="2571750"/>
            <a:ext cx="1722613" cy="245824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инцидента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разбора деловой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корреспонденции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ситуационного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Ситуационно-ролевая игра.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дискуссии (групповые и межгрупповые)</a:t>
            </a:r>
          </a:p>
        </p:txBody>
      </p:sp>
    </p:spTree>
    <p:extLst>
      <p:ext uri="{BB962C8B-B14F-4D97-AF65-F5344CB8AC3E}">
        <p14:creationId xmlns:p14="http://schemas.microsoft.com/office/powerpoint/2010/main" val="3289297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2111"/>
            <a:ext cx="8568952" cy="498791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ПРЕДМЕТНО-ПРОСТРАНСТВЕННЫЙ КОМПОНЕНТ </a:t>
            </a:r>
            <a:endParaRPr lang="ru-RU" b="1" dirty="0" smtClean="0"/>
          </a:p>
          <a:p>
            <a:pPr algn="ctr"/>
            <a:r>
              <a:rPr lang="ru-RU" b="1" dirty="0" smtClean="0"/>
              <a:t>Использование </a:t>
            </a:r>
            <a:r>
              <a:rPr lang="ru-RU" b="1" dirty="0"/>
              <a:t>технологий</a:t>
            </a:r>
          </a:p>
          <a:p>
            <a:r>
              <a:rPr lang="ru-RU" dirty="0" smtClean="0"/>
              <a:t>Цифровые инструменты и онлайн-платформы: интерактивные </a:t>
            </a:r>
            <a:r>
              <a:rPr lang="ru-RU" dirty="0"/>
              <a:t>доски, проекторы, компьютеры с доступом к Интернету и специализированные программные приложения для групповой </a:t>
            </a:r>
            <a:r>
              <a:rPr lang="ru-RU" dirty="0" smtClean="0"/>
              <a:t>работы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algn="ctr"/>
            <a:r>
              <a:rPr lang="ru-RU" b="1" dirty="0" smtClean="0"/>
              <a:t>Организация </a:t>
            </a:r>
            <a:r>
              <a:rPr lang="ru-RU" b="1" dirty="0"/>
              <a:t>пространства</a:t>
            </a:r>
          </a:p>
          <a:p>
            <a:r>
              <a:rPr lang="ru-RU" dirty="0" smtClean="0"/>
              <a:t>Гибкие </a:t>
            </a:r>
            <a:r>
              <a:rPr lang="ru-RU" dirty="0"/>
              <a:t>пространства: Использование модульных или гибких пространств позволяет легко переорганизовать расположение мебели для групповой работы или презентаций.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952" y="1707654"/>
            <a:ext cx="1339992" cy="893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711620"/>
            <a:ext cx="1180027" cy="883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" r="482" b="24801"/>
          <a:stretch/>
        </p:blipFill>
        <p:spPr>
          <a:xfrm>
            <a:off x="1560628" y="1707654"/>
            <a:ext cx="830531" cy="8879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2158" y="1602484"/>
            <a:ext cx="2474038" cy="91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95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9542"/>
            <a:ext cx="4680520" cy="403244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Интеграция технологий</a:t>
            </a:r>
          </a:p>
          <a:p>
            <a:r>
              <a:rPr lang="ru-RU" b="1" dirty="0"/>
              <a:t>Мультимедийные </a:t>
            </a:r>
            <a:r>
              <a:rPr lang="ru-RU" b="1" dirty="0" smtClean="0"/>
              <a:t>ресурсы</a:t>
            </a:r>
            <a:endParaRPr lang="ru-RU" dirty="0"/>
          </a:p>
          <a:p>
            <a:r>
              <a:rPr lang="ru-RU" b="1" dirty="0"/>
              <a:t>Инструменты </a:t>
            </a:r>
            <a:r>
              <a:rPr lang="ru-RU" b="1" dirty="0" smtClean="0"/>
              <a:t>сотрудничества</a:t>
            </a:r>
            <a:r>
              <a:rPr lang="ru-RU" dirty="0" smtClean="0"/>
              <a:t> </a:t>
            </a:r>
            <a:endParaRPr lang="en-US" dirty="0" smtClean="0"/>
          </a:p>
          <a:p>
            <a:r>
              <a:rPr lang="ru-RU" dirty="0" smtClean="0"/>
              <a:t>Таким </a:t>
            </a:r>
            <a:r>
              <a:rPr lang="ru-RU" dirty="0"/>
              <a:t>образом, предметно-пространственный компонент обеспечивает техническую базу и организационную структуру для эффективного применения кейс-технологии в образовательном процессе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262"/>
          <a:stretch/>
        </p:blipFill>
        <p:spPr>
          <a:xfrm>
            <a:off x="5076056" y="680425"/>
            <a:ext cx="4067944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890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55526"/>
            <a:ext cx="8424935" cy="4248472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ИНФОРМАЦИОННО-ОБРАЗОВАТЕЛЬНЫЙ </a:t>
            </a:r>
            <a:r>
              <a:rPr lang="ru-RU" b="1" dirty="0" smtClean="0"/>
              <a:t>КОМПОНЕНТ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— знакомство с ситуацией, её особенностями;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этап — выделение основной проблемы (проблем),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этап — предложение концепций или тем для «мозгового штурма»;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этап — анализ последствий принятия того или иного решения;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этап — решение кейса — предложение одного или нескольких вариантов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последовательности действий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7109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11510"/>
            <a:ext cx="8280920" cy="4536504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3300" b="1" dirty="0"/>
              <a:t>Методы и приёмы</a:t>
            </a:r>
          </a:p>
          <a:p>
            <a:pPr marL="0" indent="0">
              <a:buNone/>
            </a:pPr>
            <a:r>
              <a:rPr lang="ru-RU" sz="2000" b="1" dirty="0" smtClean="0"/>
              <a:t>	</a:t>
            </a:r>
            <a:r>
              <a:rPr lang="ru-RU" sz="2500" b="1" dirty="0" smtClean="0"/>
              <a:t>1</a:t>
            </a:r>
            <a:r>
              <a:rPr lang="ru-RU" sz="2500" b="1" dirty="0"/>
              <a:t>. Метод ситуационного анализа</a:t>
            </a:r>
          </a:p>
          <a:p>
            <a:pPr marL="0" indent="0">
              <a:buNone/>
            </a:pPr>
            <a:r>
              <a:rPr lang="ru-RU" sz="2500" dirty="0" smtClean="0"/>
              <a:t>Этот </a:t>
            </a:r>
            <a:r>
              <a:rPr lang="ru-RU" sz="2500" dirty="0"/>
              <a:t>метод включает в себя анализ конкретных ситуаций, что помогает обучающимся развивать навыки критического мышления и принятия решений. Ситуации могут быть как реальными, так и вымышленными, и требуют от студентов поиска альтернативных решений.</a:t>
            </a:r>
          </a:p>
          <a:p>
            <a:pPr marL="0" indent="0">
              <a:buNone/>
            </a:pPr>
            <a:r>
              <a:rPr lang="ru-RU" sz="2500" b="1" dirty="0" smtClean="0"/>
              <a:t>	2</a:t>
            </a:r>
            <a:r>
              <a:rPr lang="ru-RU" sz="2500" b="1" dirty="0"/>
              <a:t>. Метод инцидента</a:t>
            </a:r>
          </a:p>
          <a:p>
            <a:pPr marL="0" indent="0">
              <a:buNone/>
            </a:pPr>
            <a:r>
              <a:rPr lang="ru-RU" sz="2500" dirty="0"/>
              <a:t>Метод инцидента предполагает использование краткого описания проблемы или события, которое требует анализа и обсуждения. Это позволяет студентам учиться работать с информацией и находить решения в условиях неопределенности.</a:t>
            </a:r>
          </a:p>
          <a:p>
            <a:pPr marL="0" indent="0">
              <a:buNone/>
            </a:pPr>
            <a:r>
              <a:rPr lang="ru-RU" sz="2500" b="1" dirty="0" smtClean="0"/>
              <a:t>	3</a:t>
            </a:r>
            <a:r>
              <a:rPr lang="ru-RU" sz="2500" b="1" dirty="0"/>
              <a:t>. Метод ситуационно-ролевых игр</a:t>
            </a:r>
          </a:p>
          <a:p>
            <a:pPr marL="0" indent="0">
              <a:buNone/>
            </a:pPr>
            <a:r>
              <a:rPr lang="ru-RU" sz="2500" dirty="0"/>
              <a:t>В этом методе студенты принимают на себя различные роли в смоделированной ситуации, что способствует более глубокому пониманию проблемы и развитию навыков </a:t>
            </a:r>
            <a:r>
              <a:rPr lang="ru-RU" sz="2500" dirty="0" smtClean="0"/>
              <a:t>взаимодействия</a:t>
            </a:r>
          </a:p>
          <a:p>
            <a:pPr marL="0" indent="0">
              <a:buNone/>
            </a:pPr>
            <a:r>
              <a:rPr lang="ru-RU" sz="2500" b="1" dirty="0" smtClean="0"/>
              <a:t>	4</a:t>
            </a:r>
            <a:r>
              <a:rPr lang="ru-RU" sz="2500" b="1" dirty="0"/>
              <a:t>. Игровое проектирование</a:t>
            </a:r>
          </a:p>
          <a:p>
            <a:pPr marL="0" indent="0">
              <a:buNone/>
            </a:pPr>
            <a:r>
              <a:rPr lang="ru-RU" sz="2500" dirty="0"/>
              <a:t>Этот метод включает создание игровых сценариев, где студенты могут экспериментировать с различными подходами к решению задач. Это повышает вовлеченность и интерес к учебному процессу.</a:t>
            </a:r>
          </a:p>
          <a:p>
            <a:pPr marL="0" indent="0">
              <a:buNone/>
            </a:pPr>
            <a:r>
              <a:rPr lang="ru-RU" sz="2500" b="1" dirty="0" smtClean="0"/>
              <a:t>	5. </a:t>
            </a:r>
            <a:r>
              <a:rPr lang="ru-RU" sz="2500" b="1" dirty="0"/>
              <a:t>Метод дискуссии</a:t>
            </a:r>
          </a:p>
          <a:p>
            <a:pPr marL="0" indent="0">
              <a:buNone/>
            </a:pPr>
            <a:r>
              <a:rPr lang="ru-RU" sz="2500" dirty="0"/>
              <a:t>Дискуссии позволяют обучающимся обмениваться мнениями и аргументами по поводу различных решений проблемы, что развивает навыки аргументации и критического анализа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9933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83518"/>
            <a:ext cx="8640960" cy="432048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СОЦИАЛЬНО-ПСИХОЛОГИЧЕСКИЙ КОМПОНЕНТ </a:t>
            </a:r>
            <a:endParaRPr lang="ru-RU" b="1" dirty="0" smtClean="0"/>
          </a:p>
          <a:p>
            <a:pPr algn="ctr"/>
            <a:r>
              <a:rPr lang="ru-RU" b="1" dirty="0" smtClean="0"/>
              <a:t>Активизация </a:t>
            </a:r>
            <a:r>
              <a:rPr lang="ru-RU" b="1" dirty="0"/>
              <a:t>познавательной деятельности</a:t>
            </a:r>
          </a:p>
          <a:p>
            <a:r>
              <a:rPr lang="ru-RU" dirty="0"/>
              <a:t>•	</a:t>
            </a:r>
            <a:r>
              <a:rPr lang="ru-RU" dirty="0" smtClean="0"/>
              <a:t>Самостоятельность </a:t>
            </a:r>
            <a:r>
              <a:rPr lang="ru-RU" dirty="0"/>
              <a:t>и командная работа: </a:t>
            </a:r>
            <a:r>
              <a:rPr lang="ru-RU" dirty="0" smtClean="0"/>
              <a:t>учащиеся </a:t>
            </a:r>
            <a:r>
              <a:rPr lang="ru-RU" dirty="0"/>
              <a:t>могут работать как самостоятельно, так и в группах, что развивает навыки решения проблем как индивидуально, так и коллективно.</a:t>
            </a:r>
          </a:p>
          <a:p>
            <a:pPr algn="ctr"/>
            <a:r>
              <a:rPr lang="ru-RU" b="1" dirty="0"/>
              <a:t>Повышение мотивации к учебному процессу</a:t>
            </a:r>
          </a:p>
          <a:p>
            <a:r>
              <a:rPr lang="ru-RU" dirty="0"/>
              <a:t>•	Эмоциональная вовлеченность: </a:t>
            </a:r>
            <a:r>
              <a:rPr lang="ru-RU" dirty="0" smtClean="0"/>
              <a:t>работа </a:t>
            </a:r>
            <a:r>
              <a:rPr lang="ru-RU" dirty="0"/>
              <a:t>над интересными реальными случаями повышает эмоциональную вовлеченность учащихся, делая обучение более увлекательным.</a:t>
            </a:r>
          </a:p>
          <a:p>
            <a:r>
              <a:rPr lang="ru-RU" dirty="0"/>
              <a:t>•	Практическая значимость: </a:t>
            </a:r>
            <a:r>
              <a:rPr lang="ru-RU" dirty="0" smtClean="0"/>
              <a:t>кейсы часто основаны на реальных ситуациях из профессиональной практики </a:t>
            </a:r>
            <a:r>
              <a:rPr lang="ru-RU" dirty="0"/>
              <a:t>будущих специалистов, что делает обучение более </a:t>
            </a:r>
            <a:r>
              <a:rPr lang="ru-RU" dirty="0" smtClean="0"/>
              <a:t>актуальным и </a:t>
            </a:r>
            <a:r>
              <a:rPr lang="ru-RU" dirty="0"/>
              <a:t>значимым для них.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901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9502"/>
            <a:ext cx="8424935" cy="4464496"/>
          </a:xfrm>
        </p:spPr>
        <p:txBody>
          <a:bodyPr>
            <a:normAutofit/>
          </a:bodyPr>
          <a:lstStyle/>
          <a:p>
            <a:r>
              <a:rPr lang="ru-RU" sz="2800" b="1" dirty="0"/>
              <a:t>Развитие социальных навыков</a:t>
            </a:r>
          </a:p>
          <a:p>
            <a:r>
              <a:rPr lang="ru-RU" sz="2400" dirty="0"/>
              <a:t>1.	</a:t>
            </a:r>
            <a:r>
              <a:rPr lang="ru-RU" sz="2400" dirty="0" smtClean="0"/>
              <a:t>Коммуникация</a:t>
            </a:r>
            <a:r>
              <a:rPr lang="ru-RU" sz="2400" dirty="0"/>
              <a:t> </a:t>
            </a:r>
            <a:endParaRPr lang="ru-RU" sz="2400" dirty="0" smtClean="0"/>
          </a:p>
          <a:p>
            <a:r>
              <a:rPr lang="ru-RU" sz="2400" dirty="0" smtClean="0"/>
              <a:t>2</a:t>
            </a:r>
            <a:r>
              <a:rPr lang="ru-RU" sz="2400" dirty="0"/>
              <a:t>.	</a:t>
            </a:r>
            <a:r>
              <a:rPr lang="ru-RU" sz="2400" dirty="0" smtClean="0"/>
              <a:t>Командная работа</a:t>
            </a:r>
          </a:p>
          <a:p>
            <a:r>
              <a:rPr lang="ru-RU" sz="2400" dirty="0" smtClean="0"/>
              <a:t>3</a:t>
            </a:r>
            <a:r>
              <a:rPr lang="ru-RU" sz="2400" dirty="0"/>
              <a:t>.	Критическое </a:t>
            </a:r>
            <a:r>
              <a:rPr lang="ru-RU" sz="2400" dirty="0" smtClean="0"/>
              <a:t>мышление</a:t>
            </a:r>
          </a:p>
          <a:p>
            <a:r>
              <a:rPr lang="ru-RU" sz="2400" dirty="0" smtClean="0"/>
              <a:t>4</a:t>
            </a:r>
            <a:r>
              <a:rPr lang="ru-RU" sz="2400" dirty="0"/>
              <a:t>.	Самоанализ и </a:t>
            </a:r>
            <a:r>
              <a:rPr lang="ru-RU" sz="2400" dirty="0" smtClean="0"/>
              <a:t>самоконтроль</a:t>
            </a:r>
          </a:p>
          <a:p>
            <a:r>
              <a:rPr lang="ru-RU" sz="2400" dirty="0" smtClean="0"/>
              <a:t>Таким </a:t>
            </a:r>
            <a:r>
              <a:rPr lang="ru-RU" sz="2400" dirty="0"/>
              <a:t>образом, социально-психологический компонент обеспечивает развитие личности через активное участие в учебном процессе, повышение мотивации к обучению и формирование важных социальных навыков.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699542"/>
            <a:ext cx="2857580" cy="2088232"/>
          </a:xfrm>
          <a:prstGeom prst="rect">
            <a:avLst/>
          </a:prstGeom>
          <a:effectLst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557965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11510"/>
            <a:ext cx="8352927" cy="432048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/>
              <a:t>П</a:t>
            </a:r>
            <a:r>
              <a:rPr lang="ru-RU" b="1" dirty="0" smtClean="0"/>
              <a:t>люсы кейс-технологии:</a:t>
            </a:r>
            <a:endParaRPr lang="ru-RU" dirty="0"/>
          </a:p>
          <a:p>
            <a:r>
              <a:rPr lang="ru-RU" dirty="0"/>
              <a:t>разбор реальных ситуаций; </a:t>
            </a:r>
          </a:p>
          <a:p>
            <a:r>
              <a:rPr lang="ru-RU" dirty="0"/>
              <a:t>накопление практических навыков и знаний; </a:t>
            </a:r>
          </a:p>
          <a:p>
            <a:r>
              <a:rPr lang="ru-RU" dirty="0"/>
              <a:t>развитие профессионализации студентов; </a:t>
            </a:r>
          </a:p>
          <a:p>
            <a:r>
              <a:rPr lang="ru-RU" dirty="0"/>
              <a:t>повышение интереса и мотивации студентов к учёбе; </a:t>
            </a:r>
          </a:p>
          <a:p>
            <a:r>
              <a:rPr lang="ru-RU" dirty="0"/>
              <a:t>развитие аналитических, творческих и коммуникативных навыков. </a:t>
            </a:r>
            <a:endParaRPr lang="ru-RU" dirty="0" smtClean="0"/>
          </a:p>
          <a:p>
            <a:r>
              <a:rPr lang="ru-RU" b="1" dirty="0"/>
              <a:t>Можно отметить следующие ограничения на использование кейс-технологии</a:t>
            </a:r>
            <a:r>
              <a:rPr lang="ru-RU" dirty="0" smtClean="0"/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- </a:t>
            </a:r>
            <a:r>
              <a:rPr lang="ru-RU" dirty="0" smtClean="0"/>
              <a:t>неэффективна </a:t>
            </a:r>
            <a:r>
              <a:rPr lang="ru-RU" dirty="0"/>
              <a:t>в отношении </a:t>
            </a:r>
            <a:r>
              <a:rPr lang="ru-RU" dirty="0" smtClean="0"/>
              <a:t>стандартных ситуаций</a:t>
            </a:r>
            <a:r>
              <a:rPr lang="ru-RU" dirty="0"/>
              <a:t>, лишенных </a:t>
            </a:r>
            <a:r>
              <a:rPr lang="ru-RU" dirty="0" err="1"/>
              <a:t>проблемности</a:t>
            </a:r>
            <a:r>
              <a:rPr lang="ru-RU" dirty="0"/>
              <a:t>, </a:t>
            </a:r>
            <a:r>
              <a:rPr lang="ru-RU" dirty="0" smtClean="0"/>
              <a:t>жестко </a:t>
            </a:r>
            <a:r>
              <a:rPr lang="ru-RU" dirty="0"/>
              <a:t>регламентированных, </a:t>
            </a:r>
            <a:r>
              <a:rPr lang="ru-RU" dirty="0" smtClean="0"/>
              <a:t>не </a:t>
            </a:r>
            <a:r>
              <a:rPr lang="ru-RU" dirty="0"/>
              <a:t>имеющих альтернативных путей решения;</a:t>
            </a:r>
            <a:br>
              <a:rPr lang="ru-RU" dirty="0"/>
            </a:br>
            <a:r>
              <a:rPr lang="ru-RU" dirty="0" smtClean="0"/>
              <a:t>- неэффективна </a:t>
            </a:r>
            <a:r>
              <a:rPr lang="ru-RU" dirty="0"/>
              <a:t>в начале учебного процесса, когда у студентов нет знаний по теме, т.к. кейс-технология должна базироваться на уже имеющихся знаниях и умениях обучающихся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9582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7494"/>
            <a:ext cx="7200897" cy="72008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базы для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кейс-методов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771550"/>
            <a:ext cx="720080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37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4717" y="-252663"/>
            <a:ext cx="7525616" cy="994172"/>
          </a:xfrm>
        </p:spPr>
        <p:txBody>
          <a:bodyPr>
            <a:normAutofit/>
          </a:bodyPr>
          <a:lstStyle/>
          <a:p>
            <a:pPr algn="ctr"/>
            <a:r>
              <a:rPr lang="ru-RU" sz="2250" dirty="0">
                <a:solidFill>
                  <a:srgbClr val="005B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Ситуационные задания</a:t>
            </a:r>
          </a:p>
        </p:txBody>
      </p:sp>
      <p:graphicFrame>
        <p:nvGraphicFramePr>
          <p:cNvPr id="2" name="Схема 1"/>
          <p:cNvGraphicFramePr/>
          <p:nvPr>
            <p:extLst/>
          </p:nvPr>
        </p:nvGraphicFramePr>
        <p:xfrm>
          <a:off x="129942" y="353729"/>
          <a:ext cx="8886524" cy="4584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7618" y="0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70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1" y="123478"/>
            <a:ext cx="7200897" cy="977900"/>
          </a:xfrm>
        </p:spPr>
        <p:txBody>
          <a:bodyPr/>
          <a:lstStyle/>
          <a:p>
            <a:r>
              <a:rPr lang="ru-RU" dirty="0" smtClean="0"/>
              <a:t>Примеры кейс-технологии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01378"/>
            <a:ext cx="8280920" cy="3630612"/>
          </a:xfrm>
        </p:spPr>
        <p:txBody>
          <a:bodyPr/>
          <a:lstStyle/>
          <a:p>
            <a:r>
              <a:rPr lang="ru-RU" b="1" dirty="0"/>
              <a:t>Ситуация-проблема:</a:t>
            </a:r>
          </a:p>
          <a:p>
            <a:r>
              <a:rPr lang="ru-RU" dirty="0"/>
              <a:t>В школе наблюдается низкая посещаемость внеурочных занятий по техническому творчеству. Обучающиеся жалуются на однообразие предлагаемых форм работы, отсутствие современного оборудования и недостаточную связь с их интересами. Педагогу необходимо проанализировать причины сложившейся ситуации и разработать программу развития внеурочной деятельности по техническому творчеству, направленную на повышение мотивации учащихся.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5199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357</TotalTime>
  <Words>597</Words>
  <Application>Microsoft Office PowerPoint</Application>
  <PresentationFormat>Экран (16:9)</PresentationFormat>
  <Paragraphs>98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Arial Narrow</vt:lpstr>
      <vt:lpstr>Garamond</vt:lpstr>
      <vt:lpstr>Times New Roman</vt:lpstr>
      <vt:lpstr>Натуральные материалы</vt:lpstr>
      <vt:lpstr>Краевая олимпиада профессионального мастерства  «Педагогические ориентиры»</vt:lpstr>
      <vt:lpstr>Презентация PowerPoint</vt:lpstr>
      <vt:lpstr>Классификация кейсов</vt:lpstr>
      <vt:lpstr>МОДЕЛЬ ВСТРАИВАНИЯ ТЕХНОЛОГИИ В УЧЕБНЫЙ ПРОЦЕСС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 формирования базы для кейс-методов.</vt:lpstr>
      <vt:lpstr>Ситуационные задания</vt:lpstr>
      <vt:lpstr>Примеры кейс-технологии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Краевая олимпиада профессионального мастерства  «Педагогические ориентиры»</dc:title>
  <dc:creator>ДомНасти</dc:creator>
  <cp:lastModifiedBy>Olya</cp:lastModifiedBy>
  <cp:revision>37</cp:revision>
  <cp:lastPrinted>2025-02-11T12:56:10Z</cp:lastPrinted>
  <dcterms:created xsi:type="dcterms:W3CDTF">2025-02-10T19:02:34Z</dcterms:created>
  <dcterms:modified xsi:type="dcterms:W3CDTF">2025-02-12T16:32:31Z</dcterms:modified>
</cp:coreProperties>
</file>