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9" r:id="rId2"/>
    <p:sldId id="279" r:id="rId3"/>
    <p:sldId id="256" r:id="rId4"/>
    <p:sldId id="257" r:id="rId5"/>
    <p:sldId id="258" r:id="rId6"/>
    <p:sldId id="260" r:id="rId7"/>
    <p:sldId id="261" r:id="rId8"/>
    <p:sldId id="276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7" r:id="rId17"/>
    <p:sldId id="269" r:id="rId18"/>
    <p:sldId id="270" r:id="rId19"/>
    <p:sldId id="278" r:id="rId20"/>
    <p:sldId id="273" r:id="rId21"/>
    <p:sldId id="272" r:id="rId22"/>
    <p:sldId id="271" r:id="rId23"/>
    <p:sldId id="274" r:id="rId24"/>
    <p:sldId id="27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&#1040;&#1076;&#1084;&#1080;&#1085;&#1080;&#1089;&#1090;&#1088;&#1072;&#1090;&#1086;&#1088;\&#1052;&#1086;&#1080;%20&#1076;&#1086;&#1082;&#1091;&#1084;&#1077;&#1085;&#1090;&#1099;\&#1086;&#1090;&#1082;&#1088;&#1099;&#1090;&#1099;&#1081;%20&#1091;&#1088;&#1086;&#1082;%203011\&#1088;&#1072;&#1089;&#1095;&#1077;&#1090;%20&#1089;&#1090;&#1072;&#1090;&#1080;&#1089;&#1090;&#1080;&#1082;&#1080;%20&#1072;&#1085;&#1082;&#1077;&#1090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40;&#1076;&#1084;&#1080;&#1085;&#1080;&#1089;&#1090;&#1088;&#1072;&#1090;&#1086;&#1088;\&#1052;&#1086;&#1080;%20&#1076;&#1086;&#1082;&#1091;&#1084;&#1077;&#1085;&#1090;&#1099;\&#1086;&#1090;&#1082;&#1088;&#1099;&#1090;&#1099;&#1081;%20&#1091;&#1088;&#1086;&#1082;%203011\&#1088;&#1072;&#1089;&#1095;&#1077;&#1090;%20&#1089;&#1090;&#1072;&#1090;&#1080;&#1089;&#1090;&#1080;&#1082;&#1080;%20&#1072;&#1085;&#1082;&#1077;&#1090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40;&#1076;&#1084;&#1080;&#1085;&#1080;&#1089;&#1090;&#1088;&#1072;&#1090;&#1086;&#1088;\&#1052;&#1086;&#1080;%20&#1076;&#1086;&#1082;&#1091;&#1084;&#1077;&#1085;&#1090;&#1099;\&#1086;&#1090;&#1082;&#1088;&#1099;&#1090;&#1099;&#1081;%20&#1091;&#1088;&#1086;&#1082;%203011\&#1088;&#1072;&#1089;&#1095;&#1077;&#1090;%20&#1089;&#1090;&#1072;&#1090;&#1080;&#1089;&#1090;&#1080;&#1082;&#1080;%20&#1072;&#1085;&#1082;&#1077;&#109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ru-RU" dirty="0"/>
              <a:t>Какую</a:t>
            </a:r>
            <a:r>
              <a:rPr lang="ru-RU" baseline="0" dirty="0"/>
              <a:t> роль играют выборы в жизни общества</a:t>
            </a:r>
            <a:r>
              <a:rPr lang="ru-RU" baseline="0" dirty="0" smtClean="0"/>
              <a:t>?</a:t>
            </a:r>
            <a:endParaRPr lang="ru-RU" dirty="0"/>
          </a:p>
        </c:rich>
      </c:tx>
      <c:layout>
        <c:manualLayout>
          <c:xMode val="edge"/>
          <c:yMode val="edge"/>
          <c:x val="0.17579855643044656"/>
          <c:y val="0"/>
        </c:manualLayout>
      </c:layout>
      <c:overlay val="1"/>
    </c:title>
    <c:autoTitleDeleted val="0"/>
    <c:view3D>
      <c:rotX val="3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888888888888889E-2"/>
          <c:y val="5.0925925925926027E-2"/>
          <c:w val="0.6791819772528449"/>
          <c:h val="0.89814814814814958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explosion val="12"/>
            <c:extLst>
              <c:ext xmlns:c16="http://schemas.microsoft.com/office/drawing/2014/chart" uri="{C3380CC4-5D6E-409C-BE32-E72D297353CC}">
                <c16:uniqueId val="{00000000-1C5A-4F5A-B1AF-D06F759D8793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Лист1!$A$4:$C$4</c:f>
              <c:strCache>
                <c:ptCount val="3"/>
                <c:pt idx="0">
                  <c:v>важную</c:v>
                </c:pt>
                <c:pt idx="1">
                  <c:v>незначительную</c:v>
                </c:pt>
                <c:pt idx="2">
                  <c:v>не знаю</c:v>
                </c:pt>
              </c:strCache>
            </c:strRef>
          </c:cat>
          <c:val>
            <c:numRef>
              <c:f>Лист1!$A$5:$C$5</c:f>
              <c:numCache>
                <c:formatCode>General</c:formatCode>
                <c:ptCount val="3"/>
                <c:pt idx="0">
                  <c:v>10</c:v>
                </c:pt>
                <c:pt idx="1">
                  <c:v>6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5A-4F5A-B1AF-D06F759D87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1"/>
      <c:txPr>
        <a:bodyPr/>
        <a:lstStyle/>
        <a:p>
          <a:pPr rtl="0">
            <a:defRPr sz="1800" baseline="0"/>
          </a:pPr>
          <a:endParaRPr lang="ru-RU"/>
        </a:p>
      </c:txPr>
    </c:legend>
    <c:plotVisOnly val="1"/>
    <c:dispBlanksAs val="zero"/>
    <c:showDLblsOverMax val="1"/>
  </c:chart>
  <c:externalData r:id="rId1">
    <c:autoUpdate val="1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ru-RU"/>
              <a:t>Как</a:t>
            </a:r>
            <a:r>
              <a:rPr lang="ru-RU" baseline="0"/>
              <a:t> вы относитесь к участию в выборах?</a:t>
            </a:r>
            <a:endParaRPr lang="ru-RU"/>
          </a:p>
        </c:rich>
      </c:tx>
      <c:overlay val="1"/>
    </c:title>
    <c:autoTitleDeleted val="0"/>
    <c:view3D>
      <c:rotX val="3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Лист1!$J$4:$L$4</c:f>
              <c:strCache>
                <c:ptCount val="3"/>
                <c:pt idx="0">
                  <c:v>хочу участвовать</c:v>
                </c:pt>
                <c:pt idx="1">
                  <c:v>не хочу участвовать</c:v>
                </c:pt>
                <c:pt idx="2">
                  <c:v>не знаю</c:v>
                </c:pt>
              </c:strCache>
            </c:strRef>
          </c:cat>
          <c:val>
            <c:numRef>
              <c:f>Лист1!$J$5:$L$5</c:f>
              <c:numCache>
                <c:formatCode>General</c:formatCode>
                <c:ptCount val="3"/>
                <c:pt idx="0">
                  <c:v>14</c:v>
                </c:pt>
                <c:pt idx="1">
                  <c:v>6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69-422A-8FE4-76E7CEDF26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1"/>
      <c:txPr>
        <a:bodyPr/>
        <a:lstStyle/>
        <a:p>
          <a:pPr rtl="0">
            <a:defRPr sz="1700" baseline="0"/>
          </a:pPr>
          <a:endParaRPr lang="ru-RU"/>
        </a:p>
      </c:txPr>
    </c:legend>
    <c:plotVisOnly val="1"/>
    <c:dispBlanksAs val="zero"/>
    <c:showDLblsOverMax val="1"/>
  </c:chart>
  <c:externalData r:id="rId1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ru-RU" sz="1800"/>
              <a:t>Зависит ли общественно-политическая и экономическая ситуация в России от активности в процессе выборов </a:t>
            </a:r>
            <a:endParaRPr lang="ru-RU"/>
          </a:p>
          <a:p>
            <a:pPr>
              <a:defRPr/>
            </a:pPr>
            <a:r>
              <a:rPr lang="ru-RU" sz="1800"/>
              <a:t>каждого её гражданина?</a:t>
            </a:r>
            <a:endParaRPr lang="ru-RU"/>
          </a:p>
          <a:p>
            <a:pPr>
              <a:defRPr/>
            </a:pPr>
            <a:endParaRPr lang="ru-RU"/>
          </a:p>
        </c:rich>
      </c:tx>
      <c:overlay val="1"/>
    </c:title>
    <c:autoTitleDeleted val="0"/>
    <c:view3D>
      <c:rotX val="3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333333333333334E-2"/>
          <c:y val="5.0925925925925923E-2"/>
          <c:w val="0.74920975503062115"/>
          <c:h val="0.89814814814814814"/>
        </c:manualLayout>
      </c:layout>
      <c:pie3DChart>
        <c:varyColors val="1"/>
        <c:ser>
          <c:idx val="0"/>
          <c:order val="0"/>
          <c:explosion val="25"/>
          <c:dPt>
            <c:idx val="1"/>
            <c:bubble3D val="0"/>
            <c:explosion val="58"/>
            <c:extLst>
              <c:ext xmlns:c16="http://schemas.microsoft.com/office/drawing/2014/chart" uri="{C3380CC4-5D6E-409C-BE32-E72D297353CC}">
                <c16:uniqueId val="{00000000-DB7D-47B2-8BA9-54A0D36EF81B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Лист1!$A$32:$C$32</c:f>
              <c:strCache>
                <c:ptCount val="3"/>
                <c:pt idx="0">
                  <c:v>зависит</c:v>
                </c:pt>
                <c:pt idx="1">
                  <c:v>не зависит</c:v>
                </c:pt>
                <c:pt idx="2">
                  <c:v>не знаю</c:v>
                </c:pt>
              </c:strCache>
            </c:strRef>
          </c:cat>
          <c:val>
            <c:numRef>
              <c:f>Лист1!$A$33:$C$33</c:f>
              <c:numCache>
                <c:formatCode>General</c:formatCode>
                <c:ptCount val="3"/>
                <c:pt idx="0">
                  <c:v>8</c:v>
                </c:pt>
                <c:pt idx="1">
                  <c:v>8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7D-47B2-8BA9-54A0D36EF8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6290870588688864"/>
          <c:y val="0.455824857580445"/>
          <c:w val="0.14820302736432264"/>
          <c:h val="0.15728792912703352"/>
        </c:manualLayout>
      </c:layout>
      <c:overlay val="1"/>
      <c:txPr>
        <a:bodyPr/>
        <a:lstStyle/>
        <a:p>
          <a:pPr rtl="0">
            <a:defRPr sz="1700" baseline="0"/>
          </a:pPr>
          <a:endParaRPr lang="ru-RU"/>
        </a:p>
      </c:txPr>
    </c:legend>
    <c:plotVisOnly val="1"/>
    <c:dispBlanksAs val="zero"/>
    <c:showDLblsOverMax val="1"/>
  </c:chart>
  <c:externalData r:id="rId1">
    <c:autoUpdate val="1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94FCBE-4D02-4DA1-A060-F74FA2CCE9E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15D83DC-E744-4755-951E-17112C9B795A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827D5632-FF84-459E-90DD-760093D6C295}" type="parTrans" cxnId="{88E87406-E6CA-4C50-939E-424AE538017B}">
      <dgm:prSet/>
      <dgm:spPr/>
      <dgm:t>
        <a:bodyPr/>
        <a:lstStyle/>
        <a:p>
          <a:endParaRPr lang="ru-RU"/>
        </a:p>
      </dgm:t>
    </dgm:pt>
    <dgm:pt modelId="{4395CDD5-AFD2-407C-8EC9-90C6CDFFCF4B}" type="sibTrans" cxnId="{88E87406-E6CA-4C50-939E-424AE538017B}">
      <dgm:prSet/>
      <dgm:spPr/>
      <dgm:t>
        <a:bodyPr/>
        <a:lstStyle/>
        <a:p>
          <a:endParaRPr lang="ru-RU"/>
        </a:p>
      </dgm:t>
    </dgm:pt>
    <dgm:pt modelId="{CE3D8197-1506-4615-9EDA-67CAFDB24CD3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8C834757-AFD2-4421-A6CF-C256BF9A5404}" type="parTrans" cxnId="{8E9384FA-2524-4038-8F9B-2BD92A6F57AA}">
      <dgm:prSet/>
      <dgm:spPr/>
      <dgm:t>
        <a:bodyPr/>
        <a:lstStyle/>
        <a:p>
          <a:endParaRPr lang="ru-RU"/>
        </a:p>
      </dgm:t>
    </dgm:pt>
    <dgm:pt modelId="{E7D0C197-9F30-4951-8C3D-48F4EEF305D7}" type="sibTrans" cxnId="{8E9384FA-2524-4038-8F9B-2BD92A6F57AA}">
      <dgm:prSet/>
      <dgm:spPr/>
      <dgm:t>
        <a:bodyPr/>
        <a:lstStyle/>
        <a:p>
          <a:endParaRPr lang="ru-RU"/>
        </a:p>
      </dgm:t>
    </dgm:pt>
    <dgm:pt modelId="{259B19F2-342F-46DA-9354-B27A4AB12524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DA1572E6-3309-4C68-AF43-08381E70BB37}" type="parTrans" cxnId="{DEF178A3-7748-4757-8F46-95583FCA86A9}">
      <dgm:prSet/>
      <dgm:spPr/>
      <dgm:t>
        <a:bodyPr/>
        <a:lstStyle/>
        <a:p>
          <a:endParaRPr lang="ru-RU"/>
        </a:p>
      </dgm:t>
    </dgm:pt>
    <dgm:pt modelId="{9A6FADA5-D252-4A72-ACED-2D0FA964E20D}" type="sibTrans" cxnId="{DEF178A3-7748-4757-8F46-95583FCA86A9}">
      <dgm:prSet/>
      <dgm:spPr/>
      <dgm:t>
        <a:bodyPr/>
        <a:lstStyle/>
        <a:p>
          <a:endParaRPr lang="ru-RU"/>
        </a:p>
      </dgm:t>
    </dgm:pt>
    <dgm:pt modelId="{23671A7A-2793-4953-AC67-9622646CB982}" type="pres">
      <dgm:prSet presAssocID="{0494FCBE-4D02-4DA1-A060-F74FA2CCE9E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CA8F24-F7BE-449B-873F-6AB27D6FE3FD}" type="pres">
      <dgm:prSet presAssocID="{D15D83DC-E744-4755-951E-17112C9B795A}" presName="parentLin" presStyleCnt="0"/>
      <dgm:spPr/>
    </dgm:pt>
    <dgm:pt modelId="{068ACFF4-E6CB-4129-ACED-5F11E745D5E0}" type="pres">
      <dgm:prSet presAssocID="{D15D83DC-E744-4755-951E-17112C9B795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6EF3EB4-D1C8-4538-8307-677DB34E606D}" type="pres">
      <dgm:prSet presAssocID="{D15D83DC-E744-4755-951E-17112C9B795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9ECEB5-9CC1-4433-9487-E75693E512B6}" type="pres">
      <dgm:prSet presAssocID="{D15D83DC-E744-4755-951E-17112C9B795A}" presName="negativeSpace" presStyleCnt="0"/>
      <dgm:spPr/>
    </dgm:pt>
    <dgm:pt modelId="{C1E27815-B859-4D09-8F0E-EFA2B0257B62}" type="pres">
      <dgm:prSet presAssocID="{D15D83DC-E744-4755-951E-17112C9B795A}" presName="childText" presStyleLbl="conFgAcc1" presStyleIdx="0" presStyleCnt="3">
        <dgm:presLayoutVars>
          <dgm:bulletEnabled val="1"/>
        </dgm:presLayoutVars>
      </dgm:prSet>
      <dgm:spPr/>
    </dgm:pt>
    <dgm:pt modelId="{EC7FCE22-A4F6-477F-B0CC-6FDDE57AA6B1}" type="pres">
      <dgm:prSet presAssocID="{4395CDD5-AFD2-407C-8EC9-90C6CDFFCF4B}" presName="spaceBetweenRectangles" presStyleCnt="0"/>
      <dgm:spPr/>
    </dgm:pt>
    <dgm:pt modelId="{DAFD2CE0-55EB-43E2-A48C-C63E4CF6E055}" type="pres">
      <dgm:prSet presAssocID="{CE3D8197-1506-4615-9EDA-67CAFDB24CD3}" presName="parentLin" presStyleCnt="0"/>
      <dgm:spPr/>
    </dgm:pt>
    <dgm:pt modelId="{095453D7-07E5-4D6E-9A0F-235542E745F9}" type="pres">
      <dgm:prSet presAssocID="{CE3D8197-1506-4615-9EDA-67CAFDB24CD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A0BF301-088A-4C16-9C59-B11CF6B64FA2}" type="pres">
      <dgm:prSet presAssocID="{CE3D8197-1506-4615-9EDA-67CAFDB24CD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602D0A-A0B4-4DA6-9F78-C7E7F1560008}" type="pres">
      <dgm:prSet presAssocID="{CE3D8197-1506-4615-9EDA-67CAFDB24CD3}" presName="negativeSpace" presStyleCnt="0"/>
      <dgm:spPr/>
    </dgm:pt>
    <dgm:pt modelId="{474320E1-44AA-4759-88C5-8B458F8275F3}" type="pres">
      <dgm:prSet presAssocID="{CE3D8197-1506-4615-9EDA-67CAFDB24CD3}" presName="childText" presStyleLbl="conFgAcc1" presStyleIdx="1" presStyleCnt="3">
        <dgm:presLayoutVars>
          <dgm:bulletEnabled val="1"/>
        </dgm:presLayoutVars>
      </dgm:prSet>
      <dgm:spPr/>
    </dgm:pt>
    <dgm:pt modelId="{476377CC-CD6B-46F4-8782-ECB7DD075F9A}" type="pres">
      <dgm:prSet presAssocID="{E7D0C197-9F30-4951-8C3D-48F4EEF305D7}" presName="spaceBetweenRectangles" presStyleCnt="0"/>
      <dgm:spPr/>
    </dgm:pt>
    <dgm:pt modelId="{42E61997-384F-4DBB-ADD7-37711A815A63}" type="pres">
      <dgm:prSet presAssocID="{259B19F2-342F-46DA-9354-B27A4AB12524}" presName="parentLin" presStyleCnt="0"/>
      <dgm:spPr/>
    </dgm:pt>
    <dgm:pt modelId="{36DEAC4A-548D-4015-B667-F9BDAE240656}" type="pres">
      <dgm:prSet presAssocID="{259B19F2-342F-46DA-9354-B27A4AB12524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7F3681CC-B4C7-41A6-832B-AA0922C8237A}" type="pres">
      <dgm:prSet presAssocID="{259B19F2-342F-46DA-9354-B27A4AB1252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D825CC-8F98-4D44-BB47-D1A554B0CEB8}" type="pres">
      <dgm:prSet presAssocID="{259B19F2-342F-46DA-9354-B27A4AB12524}" presName="negativeSpace" presStyleCnt="0"/>
      <dgm:spPr/>
    </dgm:pt>
    <dgm:pt modelId="{4A0C0352-1A03-4B42-80B3-B513E4896E06}" type="pres">
      <dgm:prSet presAssocID="{259B19F2-342F-46DA-9354-B27A4AB1252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8E87406-E6CA-4C50-939E-424AE538017B}" srcId="{0494FCBE-4D02-4DA1-A060-F74FA2CCE9E3}" destId="{D15D83DC-E744-4755-951E-17112C9B795A}" srcOrd="0" destOrd="0" parTransId="{827D5632-FF84-459E-90DD-760093D6C295}" sibTransId="{4395CDD5-AFD2-407C-8EC9-90C6CDFFCF4B}"/>
    <dgm:cxn modelId="{6610B427-2589-4CF8-971D-A88E219571A1}" type="presOf" srcId="{D15D83DC-E744-4755-951E-17112C9B795A}" destId="{068ACFF4-E6CB-4129-ACED-5F11E745D5E0}" srcOrd="0" destOrd="0" presId="urn:microsoft.com/office/officeart/2005/8/layout/list1"/>
    <dgm:cxn modelId="{5BEE0182-6FAA-4D37-BDF9-5B9504635C20}" type="presOf" srcId="{259B19F2-342F-46DA-9354-B27A4AB12524}" destId="{36DEAC4A-548D-4015-B667-F9BDAE240656}" srcOrd="0" destOrd="0" presId="urn:microsoft.com/office/officeart/2005/8/layout/list1"/>
    <dgm:cxn modelId="{3C949294-37F3-4AD0-A855-C7EB5719B7D1}" type="presOf" srcId="{0494FCBE-4D02-4DA1-A060-F74FA2CCE9E3}" destId="{23671A7A-2793-4953-AC67-9622646CB982}" srcOrd="0" destOrd="0" presId="urn:microsoft.com/office/officeart/2005/8/layout/list1"/>
    <dgm:cxn modelId="{DEF178A3-7748-4757-8F46-95583FCA86A9}" srcId="{0494FCBE-4D02-4DA1-A060-F74FA2CCE9E3}" destId="{259B19F2-342F-46DA-9354-B27A4AB12524}" srcOrd="2" destOrd="0" parTransId="{DA1572E6-3309-4C68-AF43-08381E70BB37}" sibTransId="{9A6FADA5-D252-4A72-ACED-2D0FA964E20D}"/>
    <dgm:cxn modelId="{C2B5D192-BE25-4ED2-8FF6-056265C30762}" type="presOf" srcId="{CE3D8197-1506-4615-9EDA-67CAFDB24CD3}" destId="{0A0BF301-088A-4C16-9C59-B11CF6B64FA2}" srcOrd="1" destOrd="0" presId="urn:microsoft.com/office/officeart/2005/8/layout/list1"/>
    <dgm:cxn modelId="{888A2B02-7ADC-4980-B573-5760A8F8F03F}" type="presOf" srcId="{259B19F2-342F-46DA-9354-B27A4AB12524}" destId="{7F3681CC-B4C7-41A6-832B-AA0922C8237A}" srcOrd="1" destOrd="0" presId="urn:microsoft.com/office/officeart/2005/8/layout/list1"/>
    <dgm:cxn modelId="{DA11B70D-B3F9-4C25-AE67-B9AEFFBAB953}" type="presOf" srcId="{CE3D8197-1506-4615-9EDA-67CAFDB24CD3}" destId="{095453D7-07E5-4D6E-9A0F-235542E745F9}" srcOrd="0" destOrd="0" presId="urn:microsoft.com/office/officeart/2005/8/layout/list1"/>
    <dgm:cxn modelId="{6DCE1D39-04CA-4615-A88D-EB29579313EB}" type="presOf" srcId="{D15D83DC-E744-4755-951E-17112C9B795A}" destId="{A6EF3EB4-D1C8-4538-8307-677DB34E606D}" srcOrd="1" destOrd="0" presId="urn:microsoft.com/office/officeart/2005/8/layout/list1"/>
    <dgm:cxn modelId="{8E9384FA-2524-4038-8F9B-2BD92A6F57AA}" srcId="{0494FCBE-4D02-4DA1-A060-F74FA2CCE9E3}" destId="{CE3D8197-1506-4615-9EDA-67CAFDB24CD3}" srcOrd="1" destOrd="0" parTransId="{8C834757-AFD2-4421-A6CF-C256BF9A5404}" sibTransId="{E7D0C197-9F30-4951-8C3D-48F4EEF305D7}"/>
    <dgm:cxn modelId="{91E17155-089F-4B8B-89D0-62D5297352BD}" type="presParOf" srcId="{23671A7A-2793-4953-AC67-9622646CB982}" destId="{CFCA8F24-F7BE-449B-873F-6AB27D6FE3FD}" srcOrd="0" destOrd="0" presId="urn:microsoft.com/office/officeart/2005/8/layout/list1"/>
    <dgm:cxn modelId="{64A8FF50-36A5-4C68-A8CF-F3031EBABA83}" type="presParOf" srcId="{CFCA8F24-F7BE-449B-873F-6AB27D6FE3FD}" destId="{068ACFF4-E6CB-4129-ACED-5F11E745D5E0}" srcOrd="0" destOrd="0" presId="urn:microsoft.com/office/officeart/2005/8/layout/list1"/>
    <dgm:cxn modelId="{043A921B-5E51-473D-9AA4-63AB1E9A4342}" type="presParOf" srcId="{CFCA8F24-F7BE-449B-873F-6AB27D6FE3FD}" destId="{A6EF3EB4-D1C8-4538-8307-677DB34E606D}" srcOrd="1" destOrd="0" presId="urn:microsoft.com/office/officeart/2005/8/layout/list1"/>
    <dgm:cxn modelId="{B39EA684-BD91-43EC-9584-F81244F7EDAE}" type="presParOf" srcId="{23671A7A-2793-4953-AC67-9622646CB982}" destId="{519ECEB5-9CC1-4433-9487-E75693E512B6}" srcOrd="1" destOrd="0" presId="urn:microsoft.com/office/officeart/2005/8/layout/list1"/>
    <dgm:cxn modelId="{DACF3088-B254-4C64-BCAB-5BA86ADC38E2}" type="presParOf" srcId="{23671A7A-2793-4953-AC67-9622646CB982}" destId="{C1E27815-B859-4D09-8F0E-EFA2B0257B62}" srcOrd="2" destOrd="0" presId="urn:microsoft.com/office/officeart/2005/8/layout/list1"/>
    <dgm:cxn modelId="{AC316068-ECCD-475E-AFBF-E005138E3549}" type="presParOf" srcId="{23671A7A-2793-4953-AC67-9622646CB982}" destId="{EC7FCE22-A4F6-477F-B0CC-6FDDE57AA6B1}" srcOrd="3" destOrd="0" presId="urn:microsoft.com/office/officeart/2005/8/layout/list1"/>
    <dgm:cxn modelId="{324E8BB9-E20B-4319-A803-BE52862C0470}" type="presParOf" srcId="{23671A7A-2793-4953-AC67-9622646CB982}" destId="{DAFD2CE0-55EB-43E2-A48C-C63E4CF6E055}" srcOrd="4" destOrd="0" presId="urn:microsoft.com/office/officeart/2005/8/layout/list1"/>
    <dgm:cxn modelId="{53056198-E59E-4F29-80E3-5DE4D237A5D3}" type="presParOf" srcId="{DAFD2CE0-55EB-43E2-A48C-C63E4CF6E055}" destId="{095453D7-07E5-4D6E-9A0F-235542E745F9}" srcOrd="0" destOrd="0" presId="urn:microsoft.com/office/officeart/2005/8/layout/list1"/>
    <dgm:cxn modelId="{1854DABF-F95A-4C98-B609-CE98EB7AFF7E}" type="presParOf" srcId="{DAFD2CE0-55EB-43E2-A48C-C63E4CF6E055}" destId="{0A0BF301-088A-4C16-9C59-B11CF6B64FA2}" srcOrd="1" destOrd="0" presId="urn:microsoft.com/office/officeart/2005/8/layout/list1"/>
    <dgm:cxn modelId="{04960708-2548-4B58-896D-68EFAEE9167A}" type="presParOf" srcId="{23671A7A-2793-4953-AC67-9622646CB982}" destId="{D5602D0A-A0B4-4DA6-9F78-C7E7F1560008}" srcOrd="5" destOrd="0" presId="urn:microsoft.com/office/officeart/2005/8/layout/list1"/>
    <dgm:cxn modelId="{07903C20-130C-47C8-9007-BCA176A8F1B6}" type="presParOf" srcId="{23671A7A-2793-4953-AC67-9622646CB982}" destId="{474320E1-44AA-4759-88C5-8B458F8275F3}" srcOrd="6" destOrd="0" presId="urn:microsoft.com/office/officeart/2005/8/layout/list1"/>
    <dgm:cxn modelId="{5A6AE71C-52D2-49FE-8DE8-9D74B4A5060C}" type="presParOf" srcId="{23671A7A-2793-4953-AC67-9622646CB982}" destId="{476377CC-CD6B-46F4-8782-ECB7DD075F9A}" srcOrd="7" destOrd="0" presId="urn:microsoft.com/office/officeart/2005/8/layout/list1"/>
    <dgm:cxn modelId="{4CE44C70-D8AF-4882-9D6A-E980E533193C}" type="presParOf" srcId="{23671A7A-2793-4953-AC67-9622646CB982}" destId="{42E61997-384F-4DBB-ADD7-37711A815A63}" srcOrd="8" destOrd="0" presId="urn:microsoft.com/office/officeart/2005/8/layout/list1"/>
    <dgm:cxn modelId="{23467156-9402-4515-AD16-7A187EA039E0}" type="presParOf" srcId="{42E61997-384F-4DBB-ADD7-37711A815A63}" destId="{36DEAC4A-548D-4015-B667-F9BDAE240656}" srcOrd="0" destOrd="0" presId="urn:microsoft.com/office/officeart/2005/8/layout/list1"/>
    <dgm:cxn modelId="{7DE53003-9A74-48DA-B538-B0D417121E65}" type="presParOf" srcId="{42E61997-384F-4DBB-ADD7-37711A815A63}" destId="{7F3681CC-B4C7-41A6-832B-AA0922C8237A}" srcOrd="1" destOrd="0" presId="urn:microsoft.com/office/officeart/2005/8/layout/list1"/>
    <dgm:cxn modelId="{47E209B5-346A-498A-8185-A486C740AC10}" type="presParOf" srcId="{23671A7A-2793-4953-AC67-9622646CB982}" destId="{8ED825CC-8F98-4D44-BB47-D1A554B0CEB8}" srcOrd="9" destOrd="0" presId="urn:microsoft.com/office/officeart/2005/8/layout/list1"/>
    <dgm:cxn modelId="{33348305-9980-4C6D-8EB2-7C7DA2E6726A}" type="presParOf" srcId="{23671A7A-2793-4953-AC67-9622646CB982}" destId="{4A0C0352-1A03-4B42-80B3-B513E4896E0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E27815-B859-4D09-8F0E-EFA2B0257B62}">
      <dsp:nvSpPr>
        <dsp:cNvPr id="0" name=""/>
        <dsp:cNvSpPr/>
      </dsp:nvSpPr>
      <dsp:spPr>
        <a:xfrm>
          <a:off x="0" y="230445"/>
          <a:ext cx="1762116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EF3EB4-D1C8-4538-8307-677DB34E606D}">
      <dsp:nvSpPr>
        <dsp:cNvPr id="0" name=""/>
        <dsp:cNvSpPr/>
      </dsp:nvSpPr>
      <dsp:spPr>
        <a:xfrm>
          <a:off x="88105" y="53325"/>
          <a:ext cx="1233481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623" tIns="0" rIns="46623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1</a:t>
          </a:r>
          <a:endParaRPr lang="ru-RU" sz="1200" kern="1200" dirty="0"/>
        </a:p>
      </dsp:txBody>
      <dsp:txXfrm>
        <a:off x="105398" y="70618"/>
        <a:ext cx="1198895" cy="319654"/>
      </dsp:txXfrm>
    </dsp:sp>
    <dsp:sp modelId="{474320E1-44AA-4759-88C5-8B458F8275F3}">
      <dsp:nvSpPr>
        <dsp:cNvPr id="0" name=""/>
        <dsp:cNvSpPr/>
      </dsp:nvSpPr>
      <dsp:spPr>
        <a:xfrm>
          <a:off x="0" y="774765"/>
          <a:ext cx="1762116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0BF301-088A-4C16-9C59-B11CF6B64FA2}">
      <dsp:nvSpPr>
        <dsp:cNvPr id="0" name=""/>
        <dsp:cNvSpPr/>
      </dsp:nvSpPr>
      <dsp:spPr>
        <a:xfrm>
          <a:off x="88105" y="597645"/>
          <a:ext cx="1233481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623" tIns="0" rIns="46623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2</a:t>
          </a:r>
          <a:endParaRPr lang="ru-RU" sz="1200" kern="1200" dirty="0"/>
        </a:p>
      </dsp:txBody>
      <dsp:txXfrm>
        <a:off x="105398" y="614938"/>
        <a:ext cx="1198895" cy="319654"/>
      </dsp:txXfrm>
    </dsp:sp>
    <dsp:sp modelId="{4A0C0352-1A03-4B42-80B3-B513E4896E06}">
      <dsp:nvSpPr>
        <dsp:cNvPr id="0" name=""/>
        <dsp:cNvSpPr/>
      </dsp:nvSpPr>
      <dsp:spPr>
        <a:xfrm>
          <a:off x="0" y="1319085"/>
          <a:ext cx="1762116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3681CC-B4C7-41A6-832B-AA0922C8237A}">
      <dsp:nvSpPr>
        <dsp:cNvPr id="0" name=""/>
        <dsp:cNvSpPr/>
      </dsp:nvSpPr>
      <dsp:spPr>
        <a:xfrm>
          <a:off x="88105" y="1141965"/>
          <a:ext cx="1233481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623" tIns="0" rIns="46623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3</a:t>
          </a:r>
          <a:endParaRPr lang="ru-RU" sz="1200" kern="1200" dirty="0"/>
        </a:p>
      </dsp:txBody>
      <dsp:txXfrm>
        <a:off x="105398" y="1159258"/>
        <a:ext cx="1198895" cy="319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0.50427</cdr:x>
      <cdr:y>0.84198</cdr:y>
    </cdr:from>
    <cdr:to>
      <cdr:x>0.61367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214842" y="547213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* В опросе приняли участие знакомые, родственники, прохожие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0.52991</cdr:x>
      <cdr:y>0.84198</cdr:y>
    </cdr:from>
    <cdr:to>
      <cdr:x>0.63932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429156" y="571504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5DB00-B58E-4BEC-A0AC-105F1B522EF5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B0530E-053B-4EFB-8C90-40599021892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0530E-053B-4EFB-8C90-40599021892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2.jpeg"/><Relationship Id="rId7" Type="http://schemas.openxmlformats.org/officeDocument/2006/relationships/diagramColors" Target="../diagrams/colors1.xml"/><Relationship Id="rId2" Type="http://schemas.openxmlformats.org/officeDocument/2006/relationships/hyperlink" Target="etapy_viborov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786058"/>
            <a:ext cx="830804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Избирательная система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Российской федерации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643446"/>
            <a:ext cx="276225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42852"/>
            <a:ext cx="3286148" cy="245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4571984"/>
            <a:ext cx="228601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66281" y="642918"/>
            <a:ext cx="2577719" cy="16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1714488"/>
            <a:ext cx="7983852" cy="4678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1.Право избирать</a:t>
            </a:r>
          </a:p>
          <a:p>
            <a:endParaRPr lang="ru-RU" sz="4000" dirty="0" smtClean="0"/>
          </a:p>
          <a:p>
            <a:r>
              <a:rPr lang="ru-RU" sz="4000" dirty="0" smtClean="0"/>
              <a:t>2. Принципы избирательного права</a:t>
            </a:r>
          </a:p>
          <a:p>
            <a:endParaRPr lang="ru-RU" sz="4000" dirty="0" smtClean="0"/>
          </a:p>
          <a:p>
            <a:r>
              <a:rPr lang="ru-RU" sz="4000" dirty="0" smtClean="0"/>
              <a:t>3. Выборы и порядок голосования</a:t>
            </a:r>
          </a:p>
          <a:p>
            <a:endParaRPr lang="ru-RU" sz="4000" dirty="0" smtClean="0"/>
          </a:p>
          <a:p>
            <a:r>
              <a:rPr lang="ru-RU" sz="4000" dirty="0" smtClean="0"/>
              <a:t>4. Типы избирательных систем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71736" y="428604"/>
            <a:ext cx="40959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План урока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74456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Социологический опрос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571472" y="1071522"/>
          <a:ext cx="8358246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358082" y="14285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*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357158" y="214290"/>
          <a:ext cx="8143932" cy="6357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214282" y="142852"/>
          <a:ext cx="8715436" cy="6429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857364"/>
            <a:ext cx="8858312" cy="485778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1. О каком праве граждан РФ идет речь в статьях Конституции РФ и Федеральном законе «Об основных гарантиях избирательных прав граждан РФ»?</a:t>
            </a:r>
          </a:p>
          <a:p>
            <a:pPr>
              <a:buNone/>
            </a:pPr>
            <a:r>
              <a:rPr lang="ru-RU" dirty="0" smtClean="0"/>
              <a:t>2. С какого возраста граждане РФ имеют право принимать участие в выборах?</a:t>
            </a:r>
          </a:p>
          <a:p>
            <a:pPr>
              <a:buNone/>
            </a:pPr>
            <a:r>
              <a:rPr lang="ru-RU" dirty="0" smtClean="0"/>
              <a:t>3. Кто не имеет права принимать участия в выборах?</a:t>
            </a:r>
          </a:p>
          <a:p>
            <a:pPr>
              <a:buNone/>
            </a:pPr>
            <a:r>
              <a:rPr lang="ru-RU" dirty="0" smtClean="0"/>
              <a:t>4. Назовите принципы избирательного права в РФ.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0"/>
            <a:ext cx="200026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28604"/>
            <a:ext cx="8715436" cy="614366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1. О каком праве граждан РФ идет речь в статьях Конституции РФ и Федеральном законе «Об основных гарантиях избирательных прав граждан РФ»?</a:t>
            </a:r>
          </a:p>
          <a:p>
            <a:pPr>
              <a:buNone/>
            </a:pPr>
            <a:r>
              <a:rPr lang="ru-RU" b="1" dirty="0" smtClean="0"/>
              <a:t>право участвовать в управлении делами государства как непосредственно, так и через своих представителей.</a:t>
            </a:r>
          </a:p>
          <a:p>
            <a:pPr>
              <a:buNone/>
            </a:pPr>
            <a:r>
              <a:rPr lang="ru-RU" b="1" dirty="0" smtClean="0"/>
              <a:t>право избирать и быть избранными, участвовать в референдуме.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00042"/>
            <a:ext cx="8715436" cy="607223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2. С какого возраста граждане РФ имеют право принимать участие в выборах?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Гражданин Российской Федерации, достигший на день голосования 18 лет, имеет право участвовать в выборах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71480"/>
            <a:ext cx="8715436" cy="600079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3. Кто не имеет права принимать участия в выборах?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Не имеют права избирать и быть избранными граждане, признанные судом недееспособными, а также содержащиеся в местах лишения свободы по приговору суда.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715436" cy="92869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4. Назовите принципы избирательного права в РФ?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18750" r="32031"/>
          <a:stretch>
            <a:fillRect/>
          </a:stretch>
        </p:blipFill>
        <p:spPr bwMode="auto">
          <a:xfrm>
            <a:off x="857224" y="1285860"/>
            <a:ext cx="150019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1285860"/>
            <a:ext cx="156426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285860"/>
            <a:ext cx="165657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 l="30001" t="2089" b="26880"/>
          <a:stretch>
            <a:fillRect/>
          </a:stretch>
        </p:blipFill>
        <p:spPr bwMode="auto">
          <a:xfrm>
            <a:off x="6572264" y="1285860"/>
            <a:ext cx="1823741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авая фигурная скобка 7"/>
          <p:cNvSpPr/>
          <p:nvPr/>
        </p:nvSpPr>
        <p:spPr>
          <a:xfrm rot="5400000">
            <a:off x="4357686" y="-214338"/>
            <a:ext cx="500066" cy="792961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Штриховая стрелка вправо 8"/>
          <p:cNvSpPr/>
          <p:nvPr/>
        </p:nvSpPr>
        <p:spPr>
          <a:xfrm rot="5400000">
            <a:off x="4286248" y="4071942"/>
            <a:ext cx="642942" cy="50006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714480" y="4857760"/>
            <a:ext cx="58304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всеобщие выборы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928670"/>
            <a:ext cx="390591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2500" t="6250" r="2499" b="7812"/>
          <a:stretch>
            <a:fillRect/>
          </a:stretch>
        </p:blipFill>
        <p:spPr bwMode="auto">
          <a:xfrm>
            <a:off x="5857884" y="928670"/>
            <a:ext cx="2714644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4500562" y="2643182"/>
            <a:ext cx="928694" cy="1588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500562" y="3286124"/>
            <a:ext cx="928694" cy="1588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000100" y="3929066"/>
            <a:ext cx="22880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 голос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00760" y="3929066"/>
            <a:ext cx="22880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 голос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 rot="5400000">
            <a:off x="4250529" y="892951"/>
            <a:ext cx="428628" cy="850112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714480" y="5500702"/>
            <a:ext cx="55579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равные выборы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r="47500"/>
          <a:stretch>
            <a:fillRect/>
          </a:stretch>
        </p:blipFill>
        <p:spPr bwMode="auto">
          <a:xfrm>
            <a:off x="285720" y="357166"/>
            <a:ext cx="142876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357166"/>
            <a:ext cx="367395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714356"/>
            <a:ext cx="11334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 r="619" b="6830"/>
          <a:stretch>
            <a:fillRect/>
          </a:stretch>
        </p:blipFill>
        <p:spPr bwMode="auto">
          <a:xfrm>
            <a:off x="5572132" y="357166"/>
            <a:ext cx="3429024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Левая фигурная скобка 7"/>
          <p:cNvSpPr/>
          <p:nvPr/>
        </p:nvSpPr>
        <p:spPr>
          <a:xfrm rot="18018731">
            <a:off x="4265915" y="3135006"/>
            <a:ext cx="428628" cy="135732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500562" y="3357562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28662" y="4714884"/>
            <a:ext cx="57727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прямые выборы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1357322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1" y="1928802"/>
            <a:ext cx="3320751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357166"/>
            <a:ext cx="1742711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авая фигурная скобка 5"/>
          <p:cNvSpPr/>
          <p:nvPr/>
        </p:nvSpPr>
        <p:spPr>
          <a:xfrm>
            <a:off x="3929058" y="357166"/>
            <a:ext cx="571504" cy="421484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548191" y="1643050"/>
            <a:ext cx="459580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айное</a:t>
            </a: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голосование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52"/>
            <a:ext cx="3000364" cy="4135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142852"/>
            <a:ext cx="3000364" cy="4135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Фигура, имеющая форму буквы L 4"/>
          <p:cNvSpPr/>
          <p:nvPr/>
        </p:nvSpPr>
        <p:spPr>
          <a:xfrm rot="18470410">
            <a:off x="2500247" y="1487532"/>
            <a:ext cx="428628" cy="571504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Фигура, имеющая форму буквы L 5"/>
          <p:cNvSpPr/>
          <p:nvPr/>
        </p:nvSpPr>
        <p:spPr>
          <a:xfrm rot="18470410">
            <a:off x="8429601" y="3273481"/>
            <a:ext cx="428628" cy="571504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214810" y="2143116"/>
            <a:ext cx="1000132" cy="1588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214810" y="2571744"/>
            <a:ext cx="1000132" cy="1588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3964777" y="2107397"/>
            <a:ext cx="1500198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Левая фигурная скобка 13"/>
          <p:cNvSpPr/>
          <p:nvPr/>
        </p:nvSpPr>
        <p:spPr>
          <a:xfrm rot="16200000">
            <a:off x="4393405" y="35695"/>
            <a:ext cx="357190" cy="871543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857356" y="4786322"/>
            <a:ext cx="625658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альтернативность</a:t>
            </a:r>
            <a:endParaRPr lang="ru-RU" sz="54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выборов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857232"/>
            <a:ext cx="47625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Выноска-облако 4"/>
          <p:cNvSpPr/>
          <p:nvPr/>
        </p:nvSpPr>
        <p:spPr>
          <a:xfrm>
            <a:off x="285720" y="3643314"/>
            <a:ext cx="2500330" cy="1214446"/>
          </a:xfrm>
          <a:prstGeom prst="cloudCallout">
            <a:avLst>
              <a:gd name="adj1" fmla="val 72336"/>
              <a:gd name="adj2" fmla="val -268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 буду участвовать в выборах!</a:t>
            </a:r>
            <a:endParaRPr lang="ru-RU" dirty="0"/>
          </a:p>
        </p:txBody>
      </p:sp>
      <p:sp>
        <p:nvSpPr>
          <p:cNvPr id="6" name="Выноска-облако 5"/>
          <p:cNvSpPr/>
          <p:nvPr/>
        </p:nvSpPr>
        <p:spPr>
          <a:xfrm>
            <a:off x="285720" y="1500174"/>
            <a:ext cx="2428892" cy="1643074"/>
          </a:xfrm>
          <a:prstGeom prst="cloudCallout">
            <a:avLst>
              <a:gd name="adj1" fmla="val 39671"/>
              <a:gd name="adj2" fmla="val 5256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 я участвовать не буду!!!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авая фигурная скобка 6"/>
          <p:cNvSpPr/>
          <p:nvPr/>
        </p:nvSpPr>
        <p:spPr>
          <a:xfrm rot="5400000">
            <a:off x="3893339" y="750075"/>
            <a:ext cx="928694" cy="8429684"/>
          </a:xfrm>
          <a:prstGeom prst="rightBrace">
            <a:avLst>
              <a:gd name="adj1" fmla="val 8333"/>
              <a:gd name="adj2" fmla="val 5012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214414" y="5103674"/>
            <a:ext cx="643695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добровольность </a:t>
            </a:r>
          </a:p>
          <a:p>
            <a:pPr algn="ctr"/>
            <a:r>
              <a:rPr lang="ru-RU" sz="54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участия 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 выборах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42852"/>
            <a:ext cx="5764655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Согласны ли вы 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 принципами 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Избирательного</a:t>
            </a:r>
          </a:p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Права?!!!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3524250"/>
            <a:ext cx="32575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307183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Прочитайте статью 5 – 9 </a:t>
            </a:r>
          </a:p>
          <a:p>
            <a:pPr>
              <a:buNone/>
            </a:pPr>
            <a:r>
              <a:rPr lang="ru-RU" dirty="0" smtClean="0"/>
              <a:t>ФЗ РФ «О выборах депутатов Государственной Думы Федерального Собрания РФ».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Определите этапы выборов</a:t>
            </a:r>
            <a:endParaRPr lang="ru-RU" dirty="0"/>
          </a:p>
        </p:txBody>
      </p:sp>
      <p:pic>
        <p:nvPicPr>
          <p:cNvPr id="7170" name="Picture 2" descr="C:\Documents and Settings\Администратор\Мои документы\кнопка\button5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714752"/>
            <a:ext cx="4214842" cy="712958"/>
          </a:xfrm>
          <a:prstGeom prst="rect">
            <a:avLst/>
          </a:prstGeom>
          <a:noFill/>
        </p:spPr>
      </p:pic>
      <p:graphicFrame>
        <p:nvGraphicFramePr>
          <p:cNvPr id="4" name="Схема 3"/>
          <p:cNvGraphicFramePr/>
          <p:nvPr/>
        </p:nvGraphicFramePr>
        <p:xfrm>
          <a:off x="357158" y="4857760"/>
          <a:ext cx="1762116" cy="1674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00042"/>
            <a:ext cx="8715436" cy="607223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Прочитайте статью 75-76 определите порядок голосования и ответьте на вопросы:</a:t>
            </a:r>
          </a:p>
          <a:p>
            <a:pPr marL="514350" indent="-514350">
              <a:buAutoNum type="arabicPeriod"/>
            </a:pPr>
            <a:r>
              <a:rPr lang="ru-RU" dirty="0" smtClean="0"/>
              <a:t>Время голосования в день выборов?</a:t>
            </a:r>
          </a:p>
          <a:p>
            <a:pPr marL="514350" indent="-514350">
              <a:buAutoNum type="arabicPeriod"/>
            </a:pPr>
            <a:r>
              <a:rPr lang="ru-RU" dirty="0" smtClean="0"/>
              <a:t>За какой срок оповещают население о выборах?</a:t>
            </a:r>
          </a:p>
          <a:p>
            <a:pPr marL="514350" indent="-514350">
              <a:buAutoNum type="arabicPeriod"/>
            </a:pPr>
            <a:r>
              <a:rPr lang="ru-RU" dirty="0" smtClean="0"/>
              <a:t>Что необходимо иметь гражданину для голосования ?</a:t>
            </a:r>
          </a:p>
          <a:p>
            <a:pPr marL="514350" indent="-514350">
              <a:buAutoNum type="arabicPeriod"/>
            </a:pPr>
            <a:r>
              <a:rPr lang="ru-RU" dirty="0" smtClean="0"/>
              <a:t>Может ли избиратель проголосовать досрочно?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0"/>
            <a:ext cx="653897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Типы избирательных</a:t>
            </a:r>
          </a:p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систем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928802"/>
            <a:ext cx="40943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u="sng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пропорциональная</a:t>
            </a:r>
            <a:endParaRPr lang="ru-RU" sz="3600" b="1" u="sng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14942" y="1928802"/>
            <a:ext cx="352603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u="sng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мажоритарная</a:t>
            </a:r>
            <a:endParaRPr lang="ru-RU" sz="4000" b="1" u="sng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2857496"/>
            <a:ext cx="471180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Распределение мест в парламенте</a:t>
            </a:r>
          </a:p>
          <a:p>
            <a:r>
              <a:rPr lang="ru-RU" sz="2000" dirty="0" smtClean="0"/>
              <a:t>в соответствии с количеством голосов,</a:t>
            </a:r>
          </a:p>
          <a:p>
            <a:r>
              <a:rPr lang="ru-RU" sz="2000" dirty="0" smtClean="0"/>
              <a:t>полученных на выборах по</a:t>
            </a:r>
          </a:p>
          <a:p>
            <a:r>
              <a:rPr lang="ru-RU" sz="2000" dirty="0" smtClean="0"/>
              <a:t>партийным спискам. Обычно существует </a:t>
            </a:r>
          </a:p>
          <a:p>
            <a:r>
              <a:rPr lang="ru-RU" sz="2000" dirty="0" smtClean="0"/>
              <a:t>избирательный барьер. В Российской</a:t>
            </a:r>
          </a:p>
          <a:p>
            <a:r>
              <a:rPr lang="ru-RU" sz="2000" dirty="0" smtClean="0"/>
              <a:t>Федерации – 7%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29190" y="3000372"/>
            <a:ext cx="41387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Выборы одного депутата от</a:t>
            </a:r>
          </a:p>
          <a:p>
            <a:r>
              <a:rPr lang="ru-RU" sz="2400" dirty="0" smtClean="0"/>
              <a:t>каждого избирательного</a:t>
            </a:r>
          </a:p>
          <a:p>
            <a:r>
              <a:rPr lang="ru-RU" sz="2400" dirty="0" smtClean="0"/>
              <a:t>округа большинством голосов</a:t>
            </a:r>
            <a:endParaRPr lang="ru-RU" sz="2400" dirty="0"/>
          </a:p>
        </p:txBody>
      </p:sp>
      <p:cxnSp>
        <p:nvCxnSpPr>
          <p:cNvPr id="9" name="Прямая со стрелкой 8"/>
          <p:cNvCxnSpPr>
            <a:endCxn id="3" idx="0"/>
          </p:cNvCxnSpPr>
          <p:nvPr/>
        </p:nvCxnSpPr>
        <p:spPr>
          <a:xfrm rot="10800000" flipV="1">
            <a:off x="2047196" y="1142984"/>
            <a:ext cx="953168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643570" y="1142984"/>
            <a:ext cx="785818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929322" y="5103674"/>
            <a:ext cx="282795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Данная избирательная </a:t>
            </a:r>
          </a:p>
          <a:p>
            <a:r>
              <a:rPr lang="ru-RU" dirty="0" smtClean="0"/>
              <a:t>система не позволяет</a:t>
            </a:r>
          </a:p>
          <a:p>
            <a:r>
              <a:rPr lang="ru-RU" dirty="0" smtClean="0"/>
              <a:t> учитывать полностью </a:t>
            </a:r>
          </a:p>
          <a:p>
            <a:r>
              <a:rPr lang="ru-RU" dirty="0" smtClean="0"/>
              <a:t>соотношение сил в стране </a:t>
            </a:r>
          </a:p>
          <a:p>
            <a:r>
              <a:rPr lang="ru-RU" dirty="0" smtClean="0"/>
              <a:t>(не обеспечивает мнение </a:t>
            </a:r>
          </a:p>
          <a:p>
            <a:r>
              <a:rPr lang="ru-RU" dirty="0" smtClean="0"/>
              <a:t>меньшинства).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5103674"/>
            <a:ext cx="405187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Данная избирательная система не </a:t>
            </a:r>
          </a:p>
          <a:p>
            <a:r>
              <a:rPr lang="ru-RU" dirty="0" smtClean="0"/>
              <a:t>обеспечивает гласности выборов </a:t>
            </a:r>
          </a:p>
          <a:p>
            <a:r>
              <a:rPr lang="ru-RU" dirty="0" smtClean="0"/>
              <a:t>(при выборах, мы не имеем понятия </a:t>
            </a:r>
          </a:p>
          <a:p>
            <a:r>
              <a:rPr lang="ru-RU" dirty="0" smtClean="0"/>
              <a:t>о членах данного общественного </a:t>
            </a:r>
          </a:p>
          <a:p>
            <a:r>
              <a:rPr lang="ru-RU" dirty="0" smtClean="0"/>
              <a:t>объединения, т.е. голосуем за партию, </a:t>
            </a:r>
          </a:p>
          <a:p>
            <a:r>
              <a:rPr lang="ru-RU" dirty="0" smtClean="0"/>
              <a:t>а не людей).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357422" y="4572008"/>
            <a:ext cx="40452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Отрицательные стороны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35798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225 депутатов Госдумы избираются по одномандатным избирательным округам (один округ - один депутат)</a:t>
            </a:r>
          </a:p>
          <a:p>
            <a:pPr>
              <a:buNone/>
            </a:pPr>
            <a:r>
              <a:rPr lang="ru-RU" dirty="0" smtClean="0"/>
              <a:t> 225 депутатов Госдумы избираются по федеральному избирательному округу пропорционально числу голосов, поданных за федеральные списки кандидатов в депутаты, выдвинутые политическими партиями, избирательными блоками.</a:t>
            </a:r>
          </a:p>
          <a:p>
            <a:pPr>
              <a:buNone/>
            </a:pPr>
            <a:r>
              <a:rPr lang="ru-RU" dirty="0" smtClean="0"/>
              <a:t>Всего 450 депутатов.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4381088"/>
            <a:ext cx="2257418" cy="2310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361555" y="2967335"/>
            <a:ext cx="615848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Повторим?</a:t>
            </a:r>
            <a:endParaRPr lang="ru-RU" sz="9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14356"/>
            <a:ext cx="8715436" cy="400052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dirty="0" smtClean="0"/>
              <a:t>Политологи считают, что принцип народовластия реализуется через представительную демократию избранных народом в органы государственной власти представителей и демократию непосредственную путем прямого, непосредственного влияния граждан на политические решения и действия государственных органов и должностных лиц. </a:t>
            </a:r>
          </a:p>
          <a:p>
            <a:pPr>
              <a:buNone/>
            </a:pPr>
            <a:r>
              <a:rPr lang="ru-RU" dirty="0" smtClean="0"/>
              <a:t>Укажите что относится к представительной демократии, а что – к непосредственной?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357982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357982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548</Words>
  <Application>Microsoft Office PowerPoint</Application>
  <PresentationFormat>Экран (4:3)</PresentationFormat>
  <Paragraphs>95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 Windows</cp:lastModifiedBy>
  <cp:revision>27</cp:revision>
  <dcterms:modified xsi:type="dcterms:W3CDTF">2025-02-12T07:41:49Z</dcterms:modified>
</cp:coreProperties>
</file>