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sldIdLst>
    <p:sldId id="256" r:id="rId2"/>
    <p:sldId id="257" r:id="rId3"/>
    <p:sldId id="258" r:id="rId4"/>
    <p:sldId id="259" r:id="rId5"/>
    <p:sldId id="260" r:id="rId6"/>
    <p:sldId id="261" r:id="rId7"/>
    <p:sldId id="268" r:id="rId8"/>
    <p:sldId id="269" r:id="rId9"/>
    <p:sldId id="262" r:id="rId10"/>
    <p:sldId id="263" r:id="rId11"/>
    <p:sldId id="264"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27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98C064-2BBF-4CF9-8BCB-587BBFA91BF7}" type="datetimeFigureOut">
              <a:rPr lang="ru-RU" smtClean="0"/>
              <a:t>12.02.2025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F1F094-BBF4-437E-B2AC-C13B768531C8}" type="slidenum">
              <a:rPr lang="ru-RU" smtClean="0"/>
              <a:t>‹#›</a:t>
            </a:fld>
            <a:endParaRPr lang="ru-RU"/>
          </a:p>
        </p:txBody>
      </p:sp>
    </p:spTree>
    <p:extLst>
      <p:ext uri="{BB962C8B-B14F-4D97-AF65-F5344CB8AC3E}">
        <p14:creationId xmlns:p14="http://schemas.microsoft.com/office/powerpoint/2010/main" val="2750204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ulture.ru/materials/253545/russkie-pisateli-poligloty" TargetMode="External"/><Relationship Id="rId7" Type="http://schemas.openxmlformats.org/officeDocument/2006/relationships/hyperlink" Target="https://www.culture.ru/institutes/13669/zdanie-akademii-nauk"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culture.ru/materials/219015/iz-kholmogor-v-moskvu-doroga-lomonosova" TargetMode="External"/><Relationship Id="rId5" Type="http://schemas.openxmlformats.org/officeDocument/2006/relationships/hyperlink" Target="https://www.culture.ru/s/s_peterburg/" TargetMode="External"/><Relationship Id="rId4" Type="http://schemas.openxmlformats.org/officeDocument/2006/relationships/hyperlink" Target="https://www.culture.ru/s/moskva/"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ulture.ru/s/zapiski-puteshestvennika/germaniya/" TargetMode="External"/><Relationship Id="rId7" Type="http://schemas.openxmlformats.org/officeDocument/2006/relationships/hyperlink" Target="http://www.kremlin.ru/catalog/glossary/26"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www.msu.ru/info/history.html" TargetMode="External"/><Relationship Id="rId5" Type="http://schemas.openxmlformats.org/officeDocument/2006/relationships/hyperlink" Target="https://www.culture.ru/materials/163993/ot-vedomostei-do-damskogo-zhurnala" TargetMode="External"/><Relationship Id="rId4" Type="http://schemas.openxmlformats.org/officeDocument/2006/relationships/hyperlink" Target="https://www.culture.ru/literature/poems/author-mikhail-lomonosov"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ulture.ru/s/mgu/"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www.culture.ru/themes/255380/cikl-lekcii-ekaterina-ii-ostroumnaya-istoriya" TargetMode="External"/><Relationship Id="rId4" Type="http://schemas.openxmlformats.org/officeDocument/2006/relationships/hyperlink" Target="https://www.culture.ru/live/movies/6128/elizaveta-petrovna-mify-i-realnost"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ulture.ru/themes/255380/cikl-lekcii-ekaterina-ii-ostroumnaya-istoriya"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nasledie.digital/articles/istoriya-zhenskogo-obrazovaniya-v-rossii/"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gb.ru/blog/razvitie-zhenskogo-obrazovaniya/"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velikayakultura.ru/russkiy-teatr/a-p-sumarokov-literaturnoe-tvorchestvo-i-teatralnaya-deyatelnost"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velikayakultura.ru/russkiy-teatr/russkiy-teatr-17-veka-istoriya-teatralnyie-formyi-rozhdenie-pervogo-teatra" TargetMode="External"/><Relationship Id="rId4" Type="http://schemas.openxmlformats.org/officeDocument/2006/relationships/hyperlink" Target="http://velikayakultura.ru/russkiy-teatr/russkiy-teatr-pri-elizavete-petrovne"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ru.m.wikipedia.org/wiki/1752_%D0%B3%D0%BE%D0%B4" TargetMode="External"/><Relationship Id="rId3" Type="http://schemas.openxmlformats.org/officeDocument/2006/relationships/hyperlink" Target="https://ru.m.wikipedia.org/wiki/%D0%A3%D0%BB%D0%B8%D1%86%D0%B0_%D0%92%D0%BE%D0%BB%D0%BA%D0%BE%D0%B2%D0%B0_(%D0%AF%D1%80%D0%BE%D1%81%D0%BB%D0%B0%D0%B2%D0%BB%D1%8C)" TargetMode="External"/><Relationship Id="rId7" Type="http://schemas.openxmlformats.org/officeDocument/2006/relationships/hyperlink" Target="https://ru.m.wikipedia.org/wiki/%D0%95%D0%BB%D0%B8%D0%B7%D0%B0%D0%B2%D0%B5%D1%82%D0%B0_%D0%9F%D0%B5%D1%82%D1%80%D0%BE%D0%B2%D0%BD%D0%B0"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ru.m.wikipedia.org/wiki/%D0%A1%D1%83%D0%BC%D0%B0%D1%80%D0%BE%D0%BA%D0%BE%D0%B2,_%D0%90%D0%BB%D0%B5%D0%BA%D1%81%D0%B0%D0%BD%D0%B4%D1%80_%D0%9F%D0%B5%D1%82%D1%80%D0%BE%D0%B2%D0%B8%D1%87" TargetMode="External"/><Relationship Id="rId5" Type="http://schemas.openxmlformats.org/officeDocument/2006/relationships/hyperlink" Target="https://ru.m.wikipedia.org/wiki/1751_%D0%B3%D0%BE%D0%B4" TargetMode="External"/><Relationship Id="rId10" Type="http://schemas.openxmlformats.org/officeDocument/2006/relationships/hyperlink" Target="https://ru.m.wikipedia.org/wiki/%D0%AF%D1%80%D0%BE%D1%81%D0%BB%D0%B0%D0%B2%D0%BB%D1%8C" TargetMode="External"/><Relationship Id="rId4" Type="http://schemas.openxmlformats.org/officeDocument/2006/relationships/hyperlink" Target="https://ru.m.wikipedia.org/wiki/7_%D1%8F%D0%BD%D0%B2%D0%B0%D1%80%D1%8F" TargetMode="External"/><Relationship Id="rId9" Type="http://schemas.openxmlformats.org/officeDocument/2006/relationships/hyperlink" Target="https://ru.m.wikipedia.org/wiki/%D0%9F%D0%B5%D1%82%D0%B5%D1%80%D0%B1%D1%83%D1%80%D0%B3"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1" kern="1200" dirty="0" smtClean="0">
                <a:solidFill>
                  <a:schemeClr val="tx1"/>
                </a:solidFill>
                <a:effectLst/>
                <a:latin typeface="+mn-lt"/>
                <a:ea typeface="+mn-ea"/>
                <a:cs typeface="+mn-cs"/>
              </a:rPr>
              <a:t>Скрыв свое крестьянское происхождение, Михаил Ломоносов получил образование в лучших университетах XVIII века. Он изучал самые разные науки и сделал множество открытий, писал ученые труды и преподавал в академиях. Ломоносов стал автором многих изобретений и разработал план создания первого в России университета. По его инициативе появился Московский университет, в котором могли учиться представители всех сословий.</a:t>
            </a:r>
          </a:p>
          <a:p>
            <a:endParaRPr lang="ru-RU" sz="1200" b="0" i="1"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2</a:t>
            </a:fld>
            <a:endParaRPr lang="ru-RU"/>
          </a:p>
        </p:txBody>
      </p:sp>
    </p:spTree>
    <p:extLst>
      <p:ext uri="{BB962C8B-B14F-4D97-AF65-F5344CB8AC3E}">
        <p14:creationId xmlns:p14="http://schemas.microsoft.com/office/powerpoint/2010/main" val="1139940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Михаил Ломоносов родился в деревне </a:t>
            </a:r>
            <a:r>
              <a:rPr lang="ru-RU" sz="1200" b="0" i="0" kern="1200" dirty="0" err="1" smtClean="0">
                <a:solidFill>
                  <a:schemeClr val="tx1"/>
                </a:solidFill>
                <a:effectLst/>
                <a:latin typeface="+mn-lt"/>
                <a:ea typeface="+mn-ea"/>
                <a:cs typeface="+mn-cs"/>
              </a:rPr>
              <a:t>Мишанинской</a:t>
            </a:r>
            <a:r>
              <a:rPr lang="ru-RU" sz="1200" b="0" i="0" kern="1200" dirty="0" smtClean="0">
                <a:solidFill>
                  <a:schemeClr val="tx1"/>
                </a:solidFill>
                <a:effectLst/>
                <a:latin typeface="+mn-lt"/>
                <a:ea typeface="+mn-ea"/>
                <a:cs typeface="+mn-cs"/>
              </a:rPr>
              <a:t> Архангелогородской губернии. Отец владел небольшим судном, на котором перевозил государственные и частные грузы, рыбачил и охотился. С детства Ломоносов помогал отцу и быстро всему учился — он должен был продолжить семейное дело.</a:t>
            </a:r>
          </a:p>
          <a:p>
            <a:r>
              <a:rPr lang="ru-RU" sz="1200" b="0" i="0" kern="1200" dirty="0" smtClean="0">
                <a:solidFill>
                  <a:schemeClr val="tx1"/>
                </a:solidFill>
                <a:effectLst/>
                <a:latin typeface="+mn-lt"/>
                <a:ea typeface="+mn-ea"/>
                <a:cs typeface="+mn-cs"/>
              </a:rPr>
              <a:t>Грамоту мальчик начал изучать поздно, в 12 лет. Первым его наставником стал Иван Шубный — отец известного скульптора Федота Шубина (при рождении — Федота Шубного). Потом с Ломоносовым занимался дьяк Семен Сабельников, один из лучших учеников подьяческой и певческой школы при холмогорском архиерейском доме. Учеба давалась Ломоносову легко, и вскоре он стал одним из лучших чтецов в местной церкви.</a:t>
            </a:r>
          </a:p>
          <a:p>
            <a:r>
              <a:rPr lang="ru-RU" sz="1200" b="0" i="0" kern="1200" dirty="0" smtClean="0">
                <a:solidFill>
                  <a:schemeClr val="tx1"/>
                </a:solidFill>
                <a:effectLst/>
                <a:latin typeface="+mn-lt"/>
                <a:ea typeface="+mn-ea"/>
                <a:cs typeface="+mn-cs"/>
              </a:rPr>
              <a:t>Юный Ломоносов понимал, что </a:t>
            </a:r>
            <a:r>
              <a:rPr lang="ru-RU" sz="1200" b="0" i="1" kern="1200" dirty="0" smtClean="0">
                <a:solidFill>
                  <a:schemeClr val="tx1"/>
                </a:solidFill>
                <a:effectLst/>
                <a:latin typeface="+mn-lt"/>
                <a:ea typeface="+mn-ea"/>
                <a:cs typeface="+mn-cs"/>
              </a:rPr>
              <a:t>«для приобретения большого знания и учености требуется </a:t>
            </a:r>
            <a:r>
              <a:rPr lang="ru-RU" sz="1200" b="0" i="1" u="none" strike="noStrike" kern="1200" dirty="0" smtClean="0">
                <a:solidFill>
                  <a:schemeClr val="tx1"/>
                </a:solidFill>
                <a:effectLst/>
                <a:latin typeface="+mn-lt"/>
                <a:ea typeface="+mn-ea"/>
                <a:cs typeface="+mn-cs"/>
                <a:hlinkClick r:id="rId3"/>
              </a:rPr>
              <a:t>знать язык﻿</a:t>
            </a:r>
            <a:endParaRPr lang="ru-RU" sz="1200" b="0" i="1" kern="1200" dirty="0" smtClean="0">
              <a:solidFill>
                <a:schemeClr val="tx1"/>
              </a:solidFill>
              <a:effectLst/>
              <a:latin typeface="+mn-lt"/>
              <a:ea typeface="+mn-ea"/>
              <a:cs typeface="+mn-cs"/>
            </a:endParaRPr>
          </a:p>
          <a:p>
            <a:r>
              <a:rPr lang="ru-RU" sz="1200" b="0" i="1" kern="1200" dirty="0" smtClean="0">
                <a:solidFill>
                  <a:schemeClr val="tx1"/>
                </a:solidFill>
                <a:effectLst/>
                <a:latin typeface="+mn-lt"/>
                <a:ea typeface="+mn-ea"/>
                <a:cs typeface="+mn-cs"/>
              </a:rPr>
              <a:t> латинский»</a:t>
            </a:r>
            <a:r>
              <a:rPr lang="ru-RU" sz="1200" b="0" i="0" kern="1200" dirty="0" smtClean="0">
                <a:solidFill>
                  <a:schemeClr val="tx1"/>
                </a:solidFill>
                <a:effectLst/>
                <a:latin typeface="+mn-lt"/>
                <a:ea typeface="+mn-ea"/>
                <a:cs typeface="+mn-cs"/>
              </a:rPr>
              <a:t>, которому можно научиться в </a:t>
            </a:r>
            <a:r>
              <a:rPr lang="ru-RU" sz="1200" b="0" i="0" u="none" strike="noStrike" kern="1200" dirty="0" smtClean="0">
                <a:solidFill>
                  <a:schemeClr val="tx1"/>
                </a:solidFill>
                <a:effectLst/>
                <a:latin typeface="+mn-lt"/>
                <a:ea typeface="+mn-ea"/>
                <a:cs typeface="+mn-cs"/>
                <a:hlinkClick r:id="rId4"/>
              </a:rPr>
              <a:t>Москве﻿</a:t>
            </a:r>
            <a:r>
              <a:rPr lang="ru-RU" sz="1200" b="0" i="0" kern="1200" dirty="0" smtClean="0">
                <a:solidFill>
                  <a:schemeClr val="tx1"/>
                </a:solidFill>
                <a:effectLst/>
                <a:latin typeface="+mn-lt"/>
                <a:ea typeface="+mn-ea"/>
                <a:cs typeface="+mn-cs"/>
              </a:rPr>
              <a:t>, Киеве или </a:t>
            </a:r>
            <a:r>
              <a:rPr lang="ru-RU" sz="1200" b="0" i="0" u="none" strike="noStrike" kern="1200" dirty="0" smtClean="0">
                <a:solidFill>
                  <a:schemeClr val="tx1"/>
                </a:solidFill>
                <a:effectLst/>
                <a:latin typeface="+mn-lt"/>
                <a:ea typeface="+mn-ea"/>
                <a:cs typeface="+mn-cs"/>
                <a:hlinkClick r:id="rId5"/>
              </a:rPr>
              <a:t>Петербурге﻿</a:t>
            </a:r>
            <a:r>
              <a:rPr lang="ru-RU" sz="1200" b="0" i="0" kern="1200" dirty="0" smtClean="0">
                <a:solidFill>
                  <a:schemeClr val="tx1"/>
                </a:solidFill>
                <a:effectLst/>
                <a:latin typeface="+mn-lt"/>
                <a:ea typeface="+mn-ea"/>
                <a:cs typeface="+mn-cs"/>
              </a:rPr>
              <a:t>. Поэтому хотел перебраться в один из этих городов. Отец с мачехой не поддерживали его стремления: в то время занятия наукой не приносили ни богатства, ни славы. Они хотели поскорее женить сына, надеясь, что семейные хлопоты выбьют из него «дурь». Но Михаил Ломоносов решил уехать из родного села в Москву — учиться.</a:t>
            </a:r>
          </a:p>
          <a:p>
            <a:r>
              <a:rPr lang="ru-RU" sz="1200" b="0" i="0" kern="1200" dirty="0" smtClean="0">
                <a:solidFill>
                  <a:schemeClr val="tx1"/>
                </a:solidFill>
                <a:effectLst/>
                <a:latin typeface="+mn-lt"/>
                <a:ea typeface="+mn-ea"/>
                <a:cs typeface="+mn-cs"/>
              </a:rPr>
              <a:t>В декабре 1730 года Михаил Ломоносов сбежал из дома и отправился вместе с рыбным обозом в Москву. </a:t>
            </a:r>
            <a:r>
              <a:rPr lang="ru-RU" sz="1200" b="0" i="0" u="none" strike="noStrike" kern="1200" dirty="0" smtClean="0">
                <a:solidFill>
                  <a:schemeClr val="tx1"/>
                </a:solidFill>
                <a:effectLst/>
                <a:latin typeface="+mn-lt"/>
                <a:ea typeface="+mn-ea"/>
                <a:cs typeface="+mn-cs"/>
                <a:hlinkClick r:id="rId6"/>
              </a:rPr>
              <a:t>Добрался﻿</a:t>
            </a: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 через три недели и поступил в Славяно-греко-латинскую академию. Учился прилежно, поэтому уже через полгода его перевели из нижнего класса во второй, и в том же году — в третий.</a:t>
            </a:r>
          </a:p>
          <a:p>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Занятия в московской академии дали Ломоносову гуманитарное образование. Чтобы изучить естественные науки, он отправился в </a:t>
            </a:r>
            <a:r>
              <a:rPr lang="ru-RU" sz="1200" b="0" i="0" kern="1200" dirty="0" err="1" smtClean="0">
                <a:solidFill>
                  <a:schemeClr val="tx1"/>
                </a:solidFill>
                <a:effectLst/>
                <a:latin typeface="+mn-lt"/>
                <a:ea typeface="+mn-ea"/>
                <a:cs typeface="+mn-cs"/>
              </a:rPr>
              <a:t>Киево-Могилянскую</a:t>
            </a:r>
            <a:r>
              <a:rPr lang="ru-RU" sz="1200" b="0" i="0" kern="1200" dirty="0" smtClean="0">
                <a:solidFill>
                  <a:schemeClr val="tx1"/>
                </a:solidFill>
                <a:effectLst/>
                <a:latin typeface="+mn-lt"/>
                <a:ea typeface="+mn-ea"/>
                <a:cs typeface="+mn-cs"/>
              </a:rPr>
              <a:t> академию. Но, пробыв там всего несколько месяцев, молодой ученый вернулся в Москву. Отсюда Ломоносова направили в университет при </a:t>
            </a:r>
            <a:r>
              <a:rPr lang="ru-RU" sz="1200" b="0" i="0" u="none" strike="noStrike" kern="1200" dirty="0" smtClean="0">
                <a:solidFill>
                  <a:schemeClr val="tx1"/>
                </a:solidFill>
                <a:effectLst/>
                <a:latin typeface="+mn-lt"/>
                <a:ea typeface="+mn-ea"/>
                <a:cs typeface="+mn-cs"/>
                <a:hlinkClick r:id="rId7"/>
              </a:rPr>
              <a:t>Академии наук﻿</a:t>
            </a: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 в Петербурге, где он и занялся естественными и техническими науками.</a:t>
            </a:r>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3</a:t>
            </a:fld>
            <a:endParaRPr lang="ru-RU"/>
          </a:p>
        </p:txBody>
      </p:sp>
    </p:spTree>
    <p:extLst>
      <p:ext uri="{BB962C8B-B14F-4D97-AF65-F5344CB8AC3E}">
        <p14:creationId xmlns:p14="http://schemas.microsoft.com/office/powerpoint/2010/main" val="551636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В 1736 году в числе лучших студентов Михаил Ломоносов отправился в </a:t>
            </a:r>
            <a:r>
              <a:rPr lang="ru-RU" sz="1200" b="0" i="0" u="none" strike="noStrike" kern="1200" dirty="0" smtClean="0">
                <a:solidFill>
                  <a:schemeClr val="tx1"/>
                </a:solidFill>
                <a:effectLst/>
                <a:latin typeface="+mn-lt"/>
                <a:ea typeface="+mn-ea"/>
                <a:cs typeface="+mn-cs"/>
                <a:hlinkClick r:id="rId3"/>
              </a:rPr>
              <a:t>Германию﻿</a:t>
            </a:r>
            <a:r>
              <a:rPr lang="ru-RU" sz="1200" b="0" i="0" kern="1200" dirty="0" smtClean="0">
                <a:solidFill>
                  <a:schemeClr val="tx1"/>
                </a:solidFill>
                <a:effectLst/>
                <a:latin typeface="+mn-lt"/>
                <a:ea typeface="+mn-ea"/>
                <a:cs typeface="+mn-cs"/>
              </a:rPr>
              <a:t> — изучать физику, химию, металлургию, горное дело. Кроме естественных наук, он занимался иностранными языками, танцами, рисованием, литературой и фехтованием. За границей Ломоносов проучился пять лет: здесь он создал несколько научных работ, перевел сочинения иностранных академиков, написал первые </a:t>
            </a:r>
            <a:r>
              <a:rPr lang="ru-RU" sz="1200" b="0" i="0" u="none" strike="noStrike" kern="1200" dirty="0" smtClean="0">
                <a:solidFill>
                  <a:schemeClr val="tx1"/>
                </a:solidFill>
                <a:effectLst/>
                <a:latin typeface="+mn-lt"/>
                <a:ea typeface="+mn-ea"/>
                <a:cs typeface="+mn-cs"/>
                <a:hlinkClick r:id="rId4"/>
              </a:rPr>
              <a:t>стихотворения﻿</a:t>
            </a:r>
            <a:r>
              <a:rPr lang="ru-RU" sz="1200" b="0" i="0" kern="1200" dirty="0" smtClean="0">
                <a:solidFill>
                  <a:schemeClr val="tx1"/>
                </a:solidFill>
                <a:effectLst/>
                <a:latin typeface="+mn-lt"/>
                <a:ea typeface="+mn-ea"/>
                <a:cs typeface="+mn-cs"/>
              </a:rPr>
              <a:t> на русском языке.</a:t>
            </a:r>
          </a:p>
          <a:p>
            <a:r>
              <a:rPr lang="ru-RU" sz="1200" b="0" i="0" kern="1200" dirty="0" smtClean="0">
                <a:solidFill>
                  <a:schemeClr val="tx1"/>
                </a:solidFill>
                <a:effectLst/>
                <a:latin typeface="+mn-lt"/>
                <a:ea typeface="+mn-ea"/>
                <a:cs typeface="+mn-cs"/>
              </a:rPr>
              <a:t>В 1740 году ученый решил вернуться в Россию, но по дороге его схватили и завербовали в прусскую армию. Прослужив несколько недель, Ломоносов дезертировал. Возвратиться на родину ему удалось лишь через год.</a:t>
            </a:r>
          </a:p>
          <a:p>
            <a:r>
              <a:rPr lang="ru-RU" sz="1200" b="0" i="0" kern="1200" dirty="0" smtClean="0">
                <a:solidFill>
                  <a:schemeClr val="tx1"/>
                </a:solidFill>
                <a:effectLst/>
                <a:latin typeface="+mn-lt"/>
                <a:ea typeface="+mn-ea"/>
                <a:cs typeface="+mn-cs"/>
              </a:rPr>
              <a:t>В Петербурге ученый написал две диссертации. За научные труды он получил должность адъюнкта Физического класса Санкт-Петербургской Академии наук: теперь Ломоносов мог участвовать в работе Академического собрания и самостоятельно заниматься наукой. К 34 годам ученый написал четыре новые диссертации и решил просить о том, чтобы его назначили профессором Академии. Собрание академиков одобрило труды ученого, и он получил звание профессора химии. Ломоносов стал преподавать в университете, печатать научные трактаты на латинском языке, читать публичные лекции по физике. Параллельно он занимался литературным творчеством — писал стихи о государственных событиях. Вскоре финансовое положение ученого улучшилось, он получил дом, а чуть позже на казенные деньги во дворе этого дома возвели первую в России химическую лабораторию.</a:t>
            </a:r>
          </a:p>
          <a:p>
            <a:r>
              <a:rPr lang="ru-RU" sz="1200" b="0" i="0" kern="1200" dirty="0" smtClean="0">
                <a:solidFill>
                  <a:schemeClr val="tx1"/>
                </a:solidFill>
                <a:effectLst/>
                <a:latin typeface="+mn-lt"/>
                <a:ea typeface="+mn-ea"/>
                <a:cs typeface="+mn-cs"/>
              </a:rPr>
              <a:t>В 1748 году Михаил Ломоносов начал редактировать переводы книг, которые печатались при Академии наук, и переводы заметок в газете </a:t>
            </a:r>
            <a:r>
              <a:rPr lang="ru-RU" sz="1200" b="0" i="0" u="none" strike="noStrike" kern="1200" dirty="0" smtClean="0">
                <a:solidFill>
                  <a:schemeClr val="tx1"/>
                </a:solidFill>
                <a:effectLst/>
                <a:latin typeface="+mn-lt"/>
                <a:ea typeface="+mn-ea"/>
                <a:cs typeface="+mn-cs"/>
                <a:hlinkClick r:id="rId5"/>
              </a:rPr>
              <a:t>«Санкт-Петербургские ведомости»﻿</a:t>
            </a: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 Ученый уделял внимание не только распространению зарубежных трудов, но и развитию отечественной науки. Он создал «Риторику», которая стала первым учебным пособием мировой литературы на русском языке. В это же время Ломоносов выступил с «Похвальным словом императрице Елизавете Петровне», за которое получил чин коллежского советника.</a:t>
            </a:r>
          </a:p>
          <a:p>
            <a:r>
              <a:rPr lang="ru-RU" sz="1200" b="0" i="0" kern="1200" dirty="0" smtClean="0">
                <a:solidFill>
                  <a:schemeClr val="tx1"/>
                </a:solidFill>
                <a:effectLst/>
                <a:latin typeface="+mn-lt"/>
                <a:ea typeface="+mn-ea"/>
                <a:cs typeface="+mn-cs"/>
              </a:rPr>
              <a:t>В 1755 году Елизавета Петровна </a:t>
            </a:r>
            <a:r>
              <a:rPr lang="ru-RU" sz="1200" b="0" i="0" u="none" strike="noStrike" kern="1200" dirty="0" smtClean="0">
                <a:solidFill>
                  <a:schemeClr val="tx1"/>
                </a:solidFill>
                <a:effectLst/>
                <a:latin typeface="+mn-lt"/>
                <a:ea typeface="+mn-ea"/>
                <a:cs typeface="+mn-cs"/>
                <a:hlinkClick r:id="rId6"/>
              </a:rPr>
              <a:t>подписала указ</a:t>
            </a:r>
            <a:r>
              <a:rPr lang="ru-RU" sz="1200" b="0" i="0" kern="1200" dirty="0" smtClean="0">
                <a:solidFill>
                  <a:schemeClr val="tx1"/>
                </a:solidFill>
                <a:effectLst/>
                <a:latin typeface="+mn-lt"/>
                <a:ea typeface="+mn-ea"/>
                <a:cs typeface="+mn-cs"/>
              </a:rPr>
              <a:t> об основании Московского университета. 7 мая (26 апреля по старому стилю) 1755 года состоялось торжественное открытие университета. В 1940 году Московскому университету было </a:t>
            </a:r>
            <a:r>
              <a:rPr lang="ru-RU" sz="1200" b="0" i="0" u="none" strike="noStrike" kern="1200" dirty="0" smtClean="0">
                <a:solidFill>
                  <a:schemeClr val="tx1"/>
                </a:solidFill>
                <a:effectLst/>
                <a:latin typeface="+mn-lt"/>
                <a:ea typeface="+mn-ea"/>
                <a:cs typeface="+mn-cs"/>
                <a:hlinkClick r:id="rId7"/>
              </a:rPr>
              <a:t>присвоено</a:t>
            </a:r>
            <a:r>
              <a:rPr lang="ru-RU" sz="1200" b="0" i="0" kern="1200" dirty="0" smtClean="0">
                <a:solidFill>
                  <a:schemeClr val="tx1"/>
                </a:solidFill>
                <a:effectLst/>
                <a:latin typeface="+mn-lt"/>
                <a:ea typeface="+mn-ea"/>
                <a:cs typeface="+mn-cs"/>
              </a:rPr>
              <a:t> имя Михаила Ломоносова.</a:t>
            </a:r>
          </a:p>
          <a:p>
            <a:r>
              <a:rPr lang="ru-RU" sz="1200" b="0" i="0" kern="1200" dirty="0" smtClean="0">
                <a:solidFill>
                  <a:schemeClr val="tx1"/>
                </a:solidFill>
                <a:effectLst/>
                <a:latin typeface="+mn-lt"/>
                <a:ea typeface="+mn-ea"/>
                <a:cs typeface="+mn-cs"/>
              </a:rPr>
              <a:t>В марте 1757 года Ломоносов был назначен советником Академической канцелярии. В ведении Ломоносова находились Академическое собрание, университет, гимназия и Географический департамент.</a:t>
            </a:r>
          </a:p>
          <a:p>
            <a:r>
              <a:rPr lang="ru-RU" sz="1200" b="0" i="0" kern="1200" dirty="0" smtClean="0">
                <a:solidFill>
                  <a:schemeClr val="tx1"/>
                </a:solidFill>
                <a:effectLst/>
                <a:latin typeface="+mn-lt"/>
                <a:ea typeface="+mn-ea"/>
                <a:cs typeface="+mn-cs"/>
              </a:rPr>
              <a:t>В 1763 году Михаил Ломоносов был избран членом Российской академии художеств. В конце жизни Ломоносов стал почетным членом Стокгольмской (1760) и Болонской (1764) академий наук.</a:t>
            </a:r>
          </a:p>
          <a:p>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4</a:t>
            </a:fld>
            <a:endParaRPr lang="ru-RU"/>
          </a:p>
        </p:txBody>
      </p:sp>
    </p:spTree>
    <p:extLst>
      <p:ext uri="{BB962C8B-B14F-4D97-AF65-F5344CB8AC3E}">
        <p14:creationId xmlns:p14="http://schemas.microsoft.com/office/powerpoint/2010/main" val="3686270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В 1751 году Михаил Ломоносов выступил в Публичном собрании со «Словом о пользе химии», где фактически провозгласил физику и химию единой наукой. Ученый призывал изучать их вместе: </a:t>
            </a:r>
            <a:r>
              <a:rPr lang="ru-RU" sz="1200" b="0" i="1" kern="1200" dirty="0" smtClean="0">
                <a:solidFill>
                  <a:schemeClr val="tx1"/>
                </a:solidFill>
                <a:effectLst/>
                <a:latin typeface="+mn-lt"/>
                <a:ea typeface="+mn-ea"/>
                <a:cs typeface="+mn-cs"/>
              </a:rPr>
              <a:t>«Я не токмо в разных авторах усмотрел, но и собственным искусством удостоверен, что химические эксперименты, будучи соединены с физическими, особливые действия показывают»</a:t>
            </a:r>
            <a:r>
              <a:rPr lang="ru-RU" sz="1200" b="0" i="0" kern="1200" dirty="0" smtClean="0">
                <a:solidFill>
                  <a:schemeClr val="tx1"/>
                </a:solidFill>
                <a:effectLst/>
                <a:latin typeface="+mn-lt"/>
                <a:ea typeface="+mn-ea"/>
                <a:cs typeface="+mn-cs"/>
              </a:rPr>
              <a:t>. Он впервые стал читать студентам курс по «истинной физической химии».</a:t>
            </a:r>
          </a:p>
          <a:p>
            <a:r>
              <a:rPr lang="ru-RU" sz="1200" b="0" i="0" kern="1200" dirty="0" smtClean="0">
                <a:solidFill>
                  <a:schemeClr val="tx1"/>
                </a:solidFill>
                <a:effectLst/>
                <a:latin typeface="+mn-lt"/>
                <a:ea typeface="+mn-ea"/>
                <a:cs typeface="+mn-cs"/>
              </a:rPr>
              <a:t>В этот же год в своей химической лаборатории Ломоносов разработал технологию изготовления цветных прозрачных и непрозрачных стекол для бусин, бисера и мозаичных картин. Через два года он начал строить фабрику для производства цветного стекла.</a:t>
            </a:r>
          </a:p>
          <a:p>
            <a:r>
              <a:rPr lang="ru-RU" sz="1200" b="0" i="0" kern="1200" dirty="0" smtClean="0">
                <a:solidFill>
                  <a:schemeClr val="tx1"/>
                </a:solidFill>
                <a:effectLst/>
                <a:latin typeface="+mn-lt"/>
                <a:ea typeface="+mn-ea"/>
                <a:cs typeface="+mn-cs"/>
              </a:rPr>
              <a:t>Научную деятельность Михаил Ломоносов совмещал с общественной. Он разработал план по созданию </a:t>
            </a:r>
            <a:r>
              <a:rPr lang="ru-RU" sz="1200" b="0" i="0" u="none" strike="noStrike" kern="1200" dirty="0" smtClean="0">
                <a:solidFill>
                  <a:schemeClr val="tx1"/>
                </a:solidFill>
                <a:effectLst/>
                <a:latin typeface="+mn-lt"/>
                <a:ea typeface="+mn-ea"/>
                <a:cs typeface="+mn-cs"/>
                <a:hlinkClick r:id="rId3"/>
              </a:rPr>
              <a:t>университета﻿</a:t>
            </a:r>
            <a:r>
              <a:rPr lang="ru-RU" sz="1200" b="0" i="0" kern="1200" dirty="0" smtClean="0">
                <a:solidFill>
                  <a:schemeClr val="tx1"/>
                </a:solidFill>
                <a:effectLst/>
                <a:latin typeface="+mn-lt"/>
                <a:ea typeface="+mn-ea"/>
                <a:cs typeface="+mn-cs"/>
              </a:rPr>
              <a:t> в Москве, и в 1755 году императрица </a:t>
            </a:r>
            <a:r>
              <a:rPr lang="ru-RU" sz="1200" b="0" i="0" u="none" strike="noStrike" kern="1200" dirty="0" smtClean="0">
                <a:solidFill>
                  <a:schemeClr val="tx1"/>
                </a:solidFill>
                <a:effectLst/>
                <a:latin typeface="+mn-lt"/>
                <a:ea typeface="+mn-ea"/>
                <a:cs typeface="+mn-cs"/>
                <a:hlinkClick r:id="rId4"/>
              </a:rPr>
              <a:t>Елизавета Петровна﻿</a:t>
            </a: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 подписала соответствующий указ о его учреждении. Так начала свое становление система высшего образования в России. Михаил Ломоносов заложил ее основы: доступность, автономность, фундаментальность, </a:t>
            </a:r>
            <a:r>
              <a:rPr lang="ru-RU" sz="1200" b="0" i="0" kern="1200" dirty="0" err="1" smtClean="0">
                <a:solidFill>
                  <a:schemeClr val="tx1"/>
                </a:solidFill>
                <a:effectLst/>
                <a:latin typeface="+mn-lt"/>
                <a:ea typeface="+mn-ea"/>
                <a:cs typeface="+mn-cs"/>
              </a:rPr>
              <a:t>междисциплинарность</a:t>
            </a:r>
            <a:r>
              <a:rPr lang="ru-RU" sz="1200" b="0" i="0" kern="1200" dirty="0" smtClean="0">
                <a:solidFill>
                  <a:schemeClr val="tx1"/>
                </a:solidFill>
                <a:effectLst/>
                <a:latin typeface="+mn-lt"/>
                <a:ea typeface="+mn-ea"/>
                <a:cs typeface="+mn-cs"/>
              </a:rPr>
              <a:t>, связь университета со средней школой.</a:t>
            </a:r>
          </a:p>
          <a:p>
            <a:r>
              <a:rPr lang="ru-RU" sz="1200" b="0" i="0" kern="1200" dirty="0" smtClean="0">
                <a:solidFill>
                  <a:schemeClr val="tx1"/>
                </a:solidFill>
                <a:effectLst/>
                <a:latin typeface="+mn-lt"/>
                <a:ea typeface="+mn-ea"/>
                <a:cs typeface="+mn-cs"/>
              </a:rPr>
              <a:t>Ломоносов продолжал трудиться в Петербургской Академии наук. В 1757 году его назначили советником Академической канцелярии в Петербурге. В этом же году ученый издал свой главный труд по филологии — «Российскую грамматику». В ней Ломоносов впервые разделил русский и церковнославянский языки, изложил законы и формы русского языка, классифицировал диалекты. Годом позже выпустил специальное исследование «О пользе книг церковных в российском языке», посвященное учению о литературных «штилях».</a:t>
            </a:r>
          </a:p>
          <a:p>
            <a:r>
              <a:rPr lang="ru-RU" sz="1200" b="0" i="0" kern="1200" dirty="0" smtClean="0">
                <a:solidFill>
                  <a:schemeClr val="tx1"/>
                </a:solidFill>
                <a:effectLst/>
                <a:latin typeface="+mn-lt"/>
                <a:ea typeface="+mn-ea"/>
                <a:cs typeface="+mn-cs"/>
              </a:rPr>
              <a:t>К началу 1760-х годов ученый управлял Историческим собранием, Географическим департаментом, гимназией и университетом при Академии наук. Одновременно он занимался науками практически: начал составлять Большой атлас Российской империи наук, разработал атомно-корпускулярную теорию строения вещества, объяснил физическую природу цветового зрения и природу космических тел. Также Ломоносов создал «Слово о рождении металлов от трясения земли», в котором предположил, что каменный уголь произошел из торфяника при участии подземного огня, а его классификация землетрясений — до сих пор ведущая в науке. В своей работе «Рассуждение о большей точности морского пути» ученый объяснил, почему нужно создать по всему миру самопишущие метеорологические обсерватории.</a:t>
            </a:r>
          </a:p>
          <a:p>
            <a:r>
              <a:rPr lang="ru-RU" sz="1200" b="0" i="0" kern="1200" dirty="0" smtClean="0">
                <a:solidFill>
                  <a:schemeClr val="tx1"/>
                </a:solidFill>
                <a:effectLst/>
                <a:latin typeface="+mn-lt"/>
                <a:ea typeface="+mn-ea"/>
                <a:cs typeface="+mn-cs"/>
              </a:rPr>
              <a:t>В 1764 году он представил «Краткое описание разных путешествий по Северным морям и показание возможного проходу Сибирским океаном в Ост-Индию», на основе которого был составлен маршрут экспедиции для поиска пути в Индию через северные моря. Сам Ломоносов помогал ее организовать: изобрел «</a:t>
            </a:r>
            <a:r>
              <a:rPr lang="ru-RU" sz="1200" b="0" i="0" kern="1200" dirty="0" err="1" smtClean="0">
                <a:solidFill>
                  <a:schemeClr val="tx1"/>
                </a:solidFill>
                <a:effectLst/>
                <a:latin typeface="+mn-lt"/>
                <a:ea typeface="+mn-ea"/>
                <a:cs typeface="+mn-cs"/>
              </a:rPr>
              <a:t>ночезрительную</a:t>
            </a:r>
            <a:r>
              <a:rPr lang="ru-RU" sz="1200" b="0" i="0" kern="1200" dirty="0" smtClean="0">
                <a:solidFill>
                  <a:schemeClr val="tx1"/>
                </a:solidFill>
                <a:effectLst/>
                <a:latin typeface="+mn-lt"/>
                <a:ea typeface="+mn-ea"/>
                <a:cs typeface="+mn-cs"/>
              </a:rPr>
              <a:t> трубу» — большой перископ для обзора местности. Однако и первая, и последующая попытки экспедиций пробиться сквозь льды были безуспешными.</a:t>
            </a:r>
          </a:p>
          <a:p>
            <a:r>
              <a:rPr lang="ru-RU" sz="1200" b="0" i="0" kern="1200" dirty="0" smtClean="0">
                <a:solidFill>
                  <a:schemeClr val="tx1"/>
                </a:solidFill>
                <a:effectLst/>
                <a:latin typeface="+mn-lt"/>
                <a:ea typeface="+mn-ea"/>
                <a:cs typeface="+mn-cs"/>
              </a:rPr>
              <a:t>С восшествием на престол </a:t>
            </a:r>
            <a:r>
              <a:rPr lang="ru-RU" sz="1200" b="0" i="0" u="none" strike="noStrike" kern="1200" dirty="0" smtClean="0">
                <a:solidFill>
                  <a:schemeClr val="tx1"/>
                </a:solidFill>
                <a:effectLst/>
                <a:latin typeface="+mn-lt"/>
                <a:ea typeface="+mn-ea"/>
                <a:cs typeface="+mn-cs"/>
                <a:hlinkClick r:id="rId5"/>
              </a:rPr>
              <a:t>Екатерины II﻿</a:t>
            </a: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 положение Михаила Ломоносова пошатнулось: он был слишком предан умершей Елизавете Петровне. Однако позже новая императрица оценила его научные труды и пожаловала Ломоносову чин статского советника.</a:t>
            </a:r>
            <a:br>
              <a:rPr lang="ru-RU" sz="1200" b="0" i="0" kern="1200" dirty="0" smtClean="0">
                <a:solidFill>
                  <a:schemeClr val="tx1"/>
                </a:solidFill>
                <a:effectLst/>
                <a:latin typeface="+mn-lt"/>
                <a:ea typeface="+mn-ea"/>
                <a:cs typeface="+mn-cs"/>
              </a:rPr>
            </a:br>
            <a:r>
              <a:rPr lang="ru-RU" sz="1200" b="0" i="0" kern="1200" dirty="0" smtClean="0">
                <a:solidFill>
                  <a:schemeClr val="tx1"/>
                </a:solidFill>
                <a:effectLst/>
                <a:latin typeface="+mn-lt"/>
                <a:ea typeface="+mn-ea"/>
                <a:cs typeface="+mn-cs"/>
              </a:rPr>
              <a:t/>
            </a:r>
            <a:br>
              <a:rPr lang="ru-RU" sz="1200" b="0" i="0" kern="1200" dirty="0" smtClean="0">
                <a:solidFill>
                  <a:schemeClr val="tx1"/>
                </a:solidFill>
                <a:effectLst/>
                <a:latin typeface="+mn-lt"/>
                <a:ea typeface="+mn-ea"/>
                <a:cs typeface="+mn-cs"/>
              </a:rPr>
            </a:br>
            <a:r>
              <a:rPr lang="ru-RU" sz="1200" b="0" i="0" kern="1200" dirty="0" smtClean="0">
                <a:solidFill>
                  <a:schemeClr val="tx1"/>
                </a:solidFill>
                <a:effectLst/>
                <a:latin typeface="+mn-lt"/>
                <a:ea typeface="+mn-ea"/>
                <a:cs typeface="+mn-cs"/>
              </a:rPr>
              <a:t>Михаил Ломоносов умер в 1765 году. Похоронили ученого на Лазаревском кладбище Александро-Невского монастыря.</a:t>
            </a:r>
          </a:p>
          <a:p>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5</a:t>
            </a:fld>
            <a:endParaRPr lang="ru-RU"/>
          </a:p>
        </p:txBody>
      </p:sp>
    </p:spTree>
    <p:extLst>
      <p:ext uri="{BB962C8B-B14F-4D97-AF65-F5344CB8AC3E}">
        <p14:creationId xmlns:p14="http://schemas.microsoft.com/office/powerpoint/2010/main" val="4015753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К началу 1760-х годов ученый управлял Историческим собранием, Географическим департаментом, гимназией и университетом при Академии наук. Одновременно он занимался науками практически: начал составлять Большой атлас Российской империи наук, разработал атомно-корпускулярную теорию строения вещества, объяснил физическую природу цветового зрения и природу космических тел. Также Ломоносов создал «Слово о рождении металлов от трясения земли», в котором предположил, что каменный уголь произошел из торфяника при участии подземного огня, а его классификация землетрясений — до сих пор ведущая в науке. В своей работе «Рассуждение о большей точности морского пути» ученый объяснил, почему нужно создать по всему миру самопишущие метеорологические обсерватории.</a:t>
            </a:r>
          </a:p>
          <a:p>
            <a:r>
              <a:rPr lang="ru-RU" sz="1200" b="0" i="0" kern="1200" dirty="0" smtClean="0">
                <a:solidFill>
                  <a:schemeClr val="tx1"/>
                </a:solidFill>
                <a:effectLst/>
                <a:latin typeface="+mn-lt"/>
                <a:ea typeface="+mn-ea"/>
                <a:cs typeface="+mn-cs"/>
              </a:rPr>
              <a:t>В 1764 году он представил «Краткое описание разных путешествий по Северным морям и показание возможного проходу Сибирским океаном в Ост-Индию», на основе которого был составлен маршрут экспедиции для поиска пути в Индию через северные моря. Сам Ломоносов помогал ее организовать: изобрел «</a:t>
            </a:r>
            <a:r>
              <a:rPr lang="ru-RU" sz="1200" b="0" i="0" kern="1200" dirty="0" err="1" smtClean="0">
                <a:solidFill>
                  <a:schemeClr val="tx1"/>
                </a:solidFill>
                <a:effectLst/>
                <a:latin typeface="+mn-lt"/>
                <a:ea typeface="+mn-ea"/>
                <a:cs typeface="+mn-cs"/>
              </a:rPr>
              <a:t>ночезрительную</a:t>
            </a:r>
            <a:r>
              <a:rPr lang="ru-RU" sz="1200" b="0" i="0" kern="1200" dirty="0" smtClean="0">
                <a:solidFill>
                  <a:schemeClr val="tx1"/>
                </a:solidFill>
                <a:effectLst/>
                <a:latin typeface="+mn-lt"/>
                <a:ea typeface="+mn-ea"/>
                <a:cs typeface="+mn-cs"/>
              </a:rPr>
              <a:t> трубу» — большой перископ для обзора местности. Однако и первая, и последующая попытки экспедиций пробиться сквозь льды были безуспешными.</a:t>
            </a:r>
          </a:p>
          <a:p>
            <a:r>
              <a:rPr lang="ru-RU" sz="1200" b="0" i="0" kern="1200" dirty="0" smtClean="0">
                <a:solidFill>
                  <a:schemeClr val="tx1"/>
                </a:solidFill>
                <a:effectLst/>
                <a:latin typeface="+mn-lt"/>
                <a:ea typeface="+mn-ea"/>
                <a:cs typeface="+mn-cs"/>
              </a:rPr>
              <a:t>С восшествием на престол </a:t>
            </a:r>
            <a:r>
              <a:rPr lang="ru-RU" sz="1200" b="0" i="0" u="none" strike="noStrike" kern="1200" dirty="0" smtClean="0">
                <a:solidFill>
                  <a:schemeClr val="tx1"/>
                </a:solidFill>
                <a:effectLst/>
                <a:latin typeface="+mn-lt"/>
                <a:ea typeface="+mn-ea"/>
                <a:cs typeface="+mn-cs"/>
                <a:hlinkClick r:id="rId3"/>
              </a:rPr>
              <a:t>Екатерины II﻿</a:t>
            </a: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 положение Михаила Ломоносова пошатнулось: он был слишком предан умершей Елизавете Петровне. Однако позже новая императрица оценила его научные труды и пожаловала Ломоносову чин статского советника.</a:t>
            </a:r>
            <a:br>
              <a:rPr lang="ru-RU" sz="1200" b="0" i="0" kern="1200" dirty="0" smtClean="0">
                <a:solidFill>
                  <a:schemeClr val="tx1"/>
                </a:solidFill>
                <a:effectLst/>
                <a:latin typeface="+mn-lt"/>
                <a:ea typeface="+mn-ea"/>
                <a:cs typeface="+mn-cs"/>
              </a:rPr>
            </a:br>
            <a:r>
              <a:rPr lang="ru-RU" sz="1200" b="0" i="0" kern="1200" dirty="0" smtClean="0">
                <a:solidFill>
                  <a:schemeClr val="tx1"/>
                </a:solidFill>
                <a:effectLst/>
                <a:latin typeface="+mn-lt"/>
                <a:ea typeface="+mn-ea"/>
                <a:cs typeface="+mn-cs"/>
              </a:rPr>
              <a:t/>
            </a:r>
            <a:br>
              <a:rPr lang="ru-RU" sz="1200" b="0" i="0" kern="1200" dirty="0" smtClean="0">
                <a:solidFill>
                  <a:schemeClr val="tx1"/>
                </a:solidFill>
                <a:effectLst/>
                <a:latin typeface="+mn-lt"/>
                <a:ea typeface="+mn-ea"/>
                <a:cs typeface="+mn-cs"/>
              </a:rPr>
            </a:br>
            <a:r>
              <a:rPr lang="ru-RU" sz="1200" b="0" i="0" kern="1200" dirty="0" smtClean="0">
                <a:solidFill>
                  <a:schemeClr val="tx1"/>
                </a:solidFill>
                <a:effectLst/>
                <a:latin typeface="+mn-lt"/>
                <a:ea typeface="+mn-ea"/>
                <a:cs typeface="+mn-cs"/>
              </a:rPr>
              <a:t>Михаил Ломоносов умер в 1765 году. Похоронили ученого на Лазаревском кладбище Александро-Невского монастыря.</a:t>
            </a:r>
          </a:p>
          <a:p>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6</a:t>
            </a:fld>
            <a:endParaRPr lang="ru-RU"/>
          </a:p>
        </p:txBody>
      </p:sp>
    </p:spTree>
    <p:extLst>
      <p:ext uri="{BB962C8B-B14F-4D97-AF65-F5344CB8AC3E}">
        <p14:creationId xmlns:p14="http://schemas.microsoft.com/office/powerpoint/2010/main" val="137270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Помимо прочего, Ломоносов был одним из основателей «науки о стекле» и первопроходцем в изучении его свойств. Химические опыты и открытия привели к тому, что ученый захотел продемонстрировать свои знания наглядно. Тогда он одним из первых в стране занялся осваиванием утерянной техники мозаичного набора и собрал вокруг себя группу художников-единомышленников.</a:t>
            </a:r>
          </a:p>
          <a:p>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7</a:t>
            </a:fld>
            <a:endParaRPr lang="ru-RU"/>
          </a:p>
        </p:txBody>
      </p:sp>
    </p:spTree>
    <p:extLst>
      <p:ext uri="{BB962C8B-B14F-4D97-AF65-F5344CB8AC3E}">
        <p14:creationId xmlns:p14="http://schemas.microsoft.com/office/powerpoint/2010/main" val="2300781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Всего в мастерской ученого было создано около 40 мозаичных работ, до наших дней дошли чуть больше 20. В основном это портреты, чаще всего созданные на основе живописных произведений других авторов. Но есть и более масштабные работы. В здании Академии наук по сей день находится мозаика, собранная самим Ломоносовым. Над «Полтавской битвой» он работал с 1762 по 1764 год.</a:t>
            </a:r>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8</a:t>
            </a:fld>
            <a:endParaRPr lang="ru-RU"/>
          </a:p>
        </p:txBody>
      </p:sp>
    </p:spTree>
    <p:extLst>
      <p:ext uri="{BB962C8B-B14F-4D97-AF65-F5344CB8AC3E}">
        <p14:creationId xmlns:p14="http://schemas.microsoft.com/office/powerpoint/2010/main" val="3341130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Русская женщина допетровской эпохи оставалась затворницей собственного дома, и ее образованность не имела значения для ее </a:t>
            </a:r>
            <a:r>
              <a:rPr lang="ru-RU" sz="1200" b="0" i="1" kern="1200" dirty="0" err="1" smtClean="0">
                <a:solidFill>
                  <a:schemeClr val="tx1"/>
                </a:solidFill>
                <a:effectLst/>
                <a:latin typeface="+mn-lt"/>
                <a:ea typeface="+mn-ea"/>
                <a:cs typeface="+mn-cs"/>
              </a:rPr>
              <a:t>modus</a:t>
            </a:r>
            <a:r>
              <a:rPr lang="ru-RU" sz="1200" b="0" i="1" kern="1200" dirty="0" smtClean="0">
                <a:solidFill>
                  <a:schemeClr val="tx1"/>
                </a:solidFill>
                <a:effectLst/>
                <a:latin typeface="+mn-lt"/>
                <a:ea typeface="+mn-ea"/>
                <a:cs typeface="+mn-cs"/>
              </a:rPr>
              <a:t> </a:t>
            </a:r>
            <a:r>
              <a:rPr lang="ru-RU" sz="1200" b="0" i="1" kern="1200" dirty="0" err="1" smtClean="0">
                <a:solidFill>
                  <a:schemeClr val="tx1"/>
                </a:solidFill>
                <a:effectLst/>
                <a:latin typeface="+mn-lt"/>
                <a:ea typeface="+mn-ea"/>
                <a:cs typeface="+mn-cs"/>
              </a:rPr>
              <a:t>vivendi</a:t>
            </a:r>
            <a:r>
              <a:rPr lang="ru-RU" sz="1200" b="0" i="0" kern="1200" dirty="0" smtClean="0">
                <a:solidFill>
                  <a:schemeClr val="tx1"/>
                </a:solidFill>
                <a:effectLst/>
                <a:latin typeface="+mn-lt"/>
                <a:ea typeface="+mn-ea"/>
                <a:cs typeface="+mn-cs"/>
              </a:rPr>
              <a:t>. Царь Петр решил создать в России светское общество в духе европейских традиций, и этому должны были служить ассамблеи, учрежденные его указом в 1718 году.</a:t>
            </a:r>
          </a:p>
          <a:p>
            <a:r>
              <a:rPr lang="ru-RU" sz="1200" b="1" i="0" kern="1200" dirty="0" smtClean="0">
                <a:solidFill>
                  <a:schemeClr val="tx1"/>
                </a:solidFill>
                <a:effectLst/>
                <a:latin typeface="+mn-lt"/>
                <a:ea typeface="+mn-ea"/>
                <a:cs typeface="+mn-cs"/>
              </a:rPr>
              <a:t>Первое светское учреждение для женского образования в России появилось в 1764 году по указу Екатерины Великой</a:t>
            </a:r>
            <a:r>
              <a:rPr lang="ru-RU" sz="1200" b="0" i="0" kern="1200" dirty="0" smtClean="0">
                <a:solidFill>
                  <a:schemeClr val="tx1"/>
                </a:solidFill>
                <a:effectLst/>
                <a:latin typeface="+mn-lt"/>
                <a:ea typeface="+mn-ea"/>
                <a:cs typeface="+mn-cs"/>
              </a:rPr>
              <a:t> — Воспитательное общество или Смольный институт для девушек из дворянских семей. Девочек отправляли в заведение с пятилетнего возраста, срок обучения составлял двенадцать лет. За эти годы девиц обучали арифметике, основам экономики, истории, языкам. Педагоги также преподавали этикет и навыки, необходимые для представительниц дворянских семей: танцы, </a:t>
            </a:r>
            <a:r>
              <a:rPr lang="ru-RU" sz="1200" b="0" i="0" kern="1200" dirty="0" err="1" smtClean="0">
                <a:solidFill>
                  <a:schemeClr val="tx1"/>
                </a:solidFill>
                <a:effectLst/>
                <a:latin typeface="+mn-lt"/>
                <a:ea typeface="+mn-ea"/>
                <a:cs typeface="+mn-cs"/>
              </a:rPr>
              <a:t>музицирование</a:t>
            </a:r>
            <a:r>
              <a:rPr lang="ru-RU" sz="1200" b="0" i="0" kern="1200" dirty="0" smtClean="0">
                <a:solidFill>
                  <a:schemeClr val="tx1"/>
                </a:solidFill>
                <a:effectLst/>
                <a:latin typeface="+mn-lt"/>
                <a:ea typeface="+mn-ea"/>
                <a:cs typeface="+mn-cs"/>
              </a:rPr>
              <a:t>, рисование. Помимо этого, воспитанницы должны были научиться вести домашнее хозяйство и шить. </a:t>
            </a:r>
            <a:r>
              <a:rPr lang="ru-RU" sz="1200" b="0" i="0" u="none" strike="noStrike" kern="1200" dirty="0" smtClean="0">
                <a:solidFill>
                  <a:schemeClr val="tx1"/>
                </a:solidFill>
                <a:effectLst/>
                <a:latin typeface="+mn-lt"/>
                <a:ea typeface="+mn-ea"/>
                <a:cs typeface="+mn-cs"/>
                <a:hlinkClick r:id="rId3"/>
              </a:rPr>
              <a:t>1</a:t>
            </a:r>
            <a:endParaRPr lang="ru-RU" sz="1200" b="0" i="0" kern="1200" dirty="0" smtClean="0">
              <a:solidFill>
                <a:schemeClr val="tx1"/>
              </a:solidFill>
              <a:effectLst/>
              <a:latin typeface="+mn-lt"/>
              <a:ea typeface="+mn-ea"/>
              <a:cs typeface="+mn-cs"/>
            </a:endParaRPr>
          </a:p>
          <a:p>
            <a:r>
              <a:rPr lang="ru-RU" sz="1200" b="1" i="0" kern="1200" dirty="0" smtClean="0">
                <a:solidFill>
                  <a:schemeClr val="tx1"/>
                </a:solidFill>
                <a:effectLst/>
                <a:latin typeface="+mn-lt"/>
                <a:ea typeface="+mn-ea"/>
                <a:cs typeface="+mn-cs"/>
              </a:rPr>
              <a:t>До второй половины XIX века девушкам было доступно лишь среднее образование</a:t>
            </a:r>
            <a:r>
              <a:rPr lang="ru-RU" sz="1200" b="0" i="0" kern="1200" dirty="0" smtClean="0">
                <a:solidFill>
                  <a:schemeClr val="tx1"/>
                </a:solidFill>
                <a:effectLst/>
                <a:latin typeface="+mn-lt"/>
                <a:ea typeface="+mn-ea"/>
                <a:cs typeface="+mn-cs"/>
              </a:rPr>
              <a:t>. Его предлагали пансионаты, институты благородных девиц и гимназии для девочек. Уровень получаемого образования в последних сильно отличался от уровня классических мужских гимназий. Точным наукам отводилось второстепенное значение, программы по гуманитарным предметам тоже вводились в упрощённом виде. Преподаватели уделяли центральное внимание домоводству, рукоделию и хорошим манерам. </a:t>
            </a:r>
            <a:r>
              <a:rPr lang="ru-RU" sz="1200" b="0" i="0" u="none" strike="noStrike" kern="1200" dirty="0" smtClean="0">
                <a:solidFill>
                  <a:schemeClr val="tx1"/>
                </a:solidFill>
                <a:effectLst/>
                <a:latin typeface="+mn-lt"/>
                <a:ea typeface="+mn-ea"/>
                <a:cs typeface="+mn-cs"/>
                <a:hlinkClick r:id="rId3"/>
              </a:rPr>
              <a:t>1</a:t>
            </a:r>
            <a:endParaRPr lang="ru-RU" sz="1200" b="0" i="0" kern="1200" dirty="0" smtClean="0">
              <a:solidFill>
                <a:schemeClr val="tx1"/>
              </a:solidFill>
              <a:effectLst/>
              <a:latin typeface="+mn-lt"/>
              <a:ea typeface="+mn-ea"/>
              <a:cs typeface="+mn-cs"/>
            </a:endParaRPr>
          </a:p>
          <a:p>
            <a:r>
              <a:rPr lang="ru-RU" sz="1200" b="1" i="0" kern="1200" dirty="0" smtClean="0">
                <a:solidFill>
                  <a:schemeClr val="tx1"/>
                </a:solidFill>
                <a:effectLst/>
                <a:latin typeface="+mn-lt"/>
                <a:ea typeface="+mn-ea"/>
                <a:cs typeface="+mn-cs"/>
              </a:rPr>
              <a:t>В 1872 году были открыты Московские высшие женские курсы</a:t>
            </a:r>
            <a:r>
              <a:rPr lang="ru-RU" sz="1200" b="0" i="0" kern="1200" dirty="0" smtClean="0">
                <a:solidFill>
                  <a:schemeClr val="tx1"/>
                </a:solidFill>
                <a:effectLst/>
                <a:latin typeface="+mn-lt"/>
                <a:ea typeface="+mn-ea"/>
                <a:cs typeface="+mn-cs"/>
              </a:rPr>
              <a:t>, которые впервые позволили женщинам получать высшее образование в России, хотя и без сдачи официального экзамена перед комиссией и вручения диплома. </a:t>
            </a:r>
            <a:r>
              <a:rPr lang="ru-RU" sz="1200" b="0" i="0" u="none" strike="noStrike" kern="1200" dirty="0" smtClean="0">
                <a:solidFill>
                  <a:schemeClr val="tx1"/>
                </a:solidFill>
                <a:effectLst/>
                <a:latin typeface="+mn-lt"/>
                <a:ea typeface="+mn-ea"/>
                <a:cs typeface="+mn-cs"/>
                <a:hlinkClick r:id="rId4"/>
              </a:rPr>
              <a:t>4</a:t>
            </a:r>
            <a:endParaRPr lang="ru-RU" sz="1200" b="0" i="0" kern="1200" dirty="0" smtClean="0">
              <a:solidFill>
                <a:schemeClr val="tx1"/>
              </a:solidFill>
              <a:effectLst/>
              <a:latin typeface="+mn-lt"/>
              <a:ea typeface="+mn-ea"/>
              <a:cs typeface="+mn-cs"/>
            </a:endParaRPr>
          </a:p>
          <a:p>
            <a:r>
              <a:rPr lang="ru-RU" sz="1200" b="1" i="0" kern="1200" dirty="0" smtClean="0">
                <a:solidFill>
                  <a:schemeClr val="tx1"/>
                </a:solidFill>
                <a:effectLst/>
                <a:latin typeface="+mn-lt"/>
                <a:ea typeface="+mn-ea"/>
                <a:cs typeface="+mn-cs"/>
              </a:rPr>
              <a:t>В 1906 году в Санкт-Петербурге начали работать Женские политехнические курсы</a:t>
            </a:r>
            <a:r>
              <a:rPr lang="ru-RU" sz="1200" b="0" i="0" kern="1200" dirty="0" smtClean="0">
                <a:solidFill>
                  <a:schemeClr val="tx1"/>
                </a:solidFill>
                <a:effectLst/>
                <a:latin typeface="+mn-lt"/>
                <a:ea typeface="+mn-ea"/>
                <a:cs typeface="+mn-cs"/>
              </a:rPr>
              <a:t> — первое в России высшее техническое учебное заведение для девушек. Через 5 лет его юридически приравняли к вузам, с тех пор все выпускницы после сдачи экзамена могли получать дипломы. </a:t>
            </a:r>
            <a:r>
              <a:rPr lang="ru-RU" sz="1200" b="0" i="0" u="none" strike="noStrike" kern="1200" dirty="0" smtClean="0">
                <a:solidFill>
                  <a:schemeClr val="tx1"/>
                </a:solidFill>
                <a:effectLst/>
                <a:latin typeface="+mn-lt"/>
                <a:ea typeface="+mn-ea"/>
                <a:cs typeface="+mn-cs"/>
                <a:hlinkClick r:id="rId4"/>
              </a:rPr>
              <a:t>4</a:t>
            </a:r>
            <a:endParaRPr lang="ru-RU" sz="1200" b="0" i="0" kern="1200" dirty="0" smtClean="0">
              <a:solidFill>
                <a:schemeClr val="tx1"/>
              </a:solidFill>
              <a:effectLst/>
              <a:latin typeface="+mn-lt"/>
              <a:ea typeface="+mn-ea"/>
              <a:cs typeface="+mn-cs"/>
            </a:endParaRPr>
          </a:p>
          <a:p>
            <a:r>
              <a:rPr lang="ru-RU" sz="1200" b="1" i="0" kern="1200" dirty="0" smtClean="0">
                <a:solidFill>
                  <a:schemeClr val="tx1"/>
                </a:solidFill>
                <a:effectLst/>
                <a:latin typeface="+mn-lt"/>
                <a:ea typeface="+mn-ea"/>
                <a:cs typeface="+mn-cs"/>
              </a:rPr>
              <a:t>Полная реформация системы произошла после революции 1917 года</a:t>
            </a:r>
            <a:r>
              <a:rPr lang="ru-RU" sz="1200" b="0" i="0" kern="1200" dirty="0" smtClean="0">
                <a:solidFill>
                  <a:schemeClr val="tx1"/>
                </a:solidFill>
                <a:effectLst/>
                <a:latin typeface="+mn-lt"/>
                <a:ea typeface="+mn-ea"/>
                <a:cs typeface="+mn-cs"/>
              </a:rPr>
              <a:t>: 31 мая 1918 года Народный комиссариат просвещения издал постановление «О введении обязательного совместного обучения», которое позволяло студентам обоих полов учиться на равных условиях. </a:t>
            </a:r>
            <a:r>
              <a:rPr lang="ru-RU" sz="1200" b="0" i="0" u="none" strike="noStrike" kern="1200" dirty="0" smtClean="0">
                <a:solidFill>
                  <a:schemeClr val="tx1"/>
                </a:solidFill>
                <a:effectLst/>
                <a:latin typeface="+mn-lt"/>
                <a:ea typeface="+mn-ea"/>
                <a:cs typeface="+mn-cs"/>
                <a:hlinkClick r:id="rId3"/>
              </a:rPr>
              <a:t>1</a:t>
            </a:r>
            <a:endParaRPr lang="ru-RU" sz="1200" b="0" i="0" kern="1200" dirty="0" smtClean="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10</a:t>
            </a:fld>
            <a:endParaRPr lang="ru-RU"/>
          </a:p>
        </p:txBody>
      </p:sp>
    </p:spTree>
    <p:extLst>
      <p:ext uri="{BB962C8B-B14F-4D97-AF65-F5344CB8AC3E}">
        <p14:creationId xmlns:p14="http://schemas.microsoft.com/office/powerpoint/2010/main" val="129866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Станислав </a:t>
            </a:r>
            <a:r>
              <a:rPr lang="ru-RU" sz="1200" b="0" i="0" kern="1200" dirty="0" err="1" smtClean="0">
                <a:solidFill>
                  <a:schemeClr val="tx1"/>
                </a:solidFill>
                <a:effectLst/>
                <a:latin typeface="+mn-lt"/>
                <a:ea typeface="+mn-ea"/>
                <a:cs typeface="+mn-cs"/>
              </a:rPr>
              <a:t>Хлебовский</a:t>
            </a:r>
            <a:r>
              <a:rPr lang="ru-RU" sz="1200" b="0" i="0" kern="1200" dirty="0" smtClean="0">
                <a:solidFill>
                  <a:schemeClr val="tx1"/>
                </a:solidFill>
                <a:effectLst/>
                <a:latin typeface="+mn-lt"/>
                <a:ea typeface="+mn-ea"/>
                <a:cs typeface="+mn-cs"/>
              </a:rPr>
              <a:t> (1835–1884), «Ассамблея при Петре I» (1858). По указу Петра Великого ассамблеи в зимнее время следовало устраивать по три в неделю. Присутствие женщин было обязательно. Девушкам надлежало танцевать с юношами и вести с ними светские беседы. Желательно, не по-русски</a:t>
            </a:r>
          </a:p>
          <a:p>
            <a:r>
              <a:rPr lang="ru-RU" sz="1200" b="0" i="0" kern="1200" dirty="0" smtClean="0">
                <a:solidFill>
                  <a:schemeClr val="tx1"/>
                </a:solidFill>
                <a:effectLst/>
                <a:latin typeface="+mn-lt"/>
                <a:ea typeface="+mn-ea"/>
                <a:cs typeface="+mn-cs"/>
              </a:rPr>
              <a:t>Источник: </a:t>
            </a:r>
            <a:r>
              <a:rPr lang="ru-RU" sz="1200" b="0" i="0" kern="1200" dirty="0" err="1" smtClean="0">
                <a:solidFill>
                  <a:schemeClr val="tx1"/>
                </a:solidFill>
                <a:effectLst/>
                <a:latin typeface="+mn-lt"/>
                <a:ea typeface="+mn-ea"/>
                <a:cs typeface="+mn-cs"/>
              </a:rPr>
              <a:t>Wikimedia</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Commons</a:t>
            </a:r>
            <a:endParaRPr lang="ru-RU" sz="1200" b="0" i="0" kern="1200" dirty="0" smtClean="0">
              <a:solidFill>
                <a:schemeClr val="tx1"/>
              </a:solidFill>
              <a:effectLst/>
              <a:latin typeface="+mn-lt"/>
              <a:ea typeface="+mn-ea"/>
              <a:cs typeface="+mn-cs"/>
            </a:endParaRPr>
          </a:p>
          <a:p>
            <a:r>
              <a:rPr lang="ru-RU" sz="1200" b="0" i="0" u="none" strike="noStrike" kern="1200" dirty="0" smtClean="0">
                <a:solidFill>
                  <a:schemeClr val="tx1"/>
                </a:solidFill>
                <a:effectLst/>
                <a:latin typeface="+mn-lt"/>
                <a:ea typeface="+mn-ea"/>
                <a:cs typeface="+mn-cs"/>
              </a:rPr>
              <a:t>Посещать эти «вольные собрания, или съезды», как следует из «Объявления каким образом ассамблеи отправлять надлежит», разрешалось «с высших чинов до обер-офицеров и дворян, также знатным купцам и начальным мастеровым людям, также и знатным приказным, тоже, разумеется, и о женском полу, их жен и детей».</a:t>
            </a:r>
          </a:p>
          <a:p>
            <a:endParaRPr lang="ru-RU" sz="1200" b="0" i="0" u="none" strike="noStrike"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59F1F094-BBF4-437E-B2AC-C13B768531C8}" type="slidenum">
              <a:rPr lang="ru-RU" smtClean="0"/>
              <a:t>11</a:t>
            </a:fld>
            <a:endParaRPr lang="ru-RU"/>
          </a:p>
        </p:txBody>
      </p:sp>
    </p:spTree>
    <p:extLst>
      <p:ext uri="{BB962C8B-B14F-4D97-AF65-F5344CB8AC3E}">
        <p14:creationId xmlns:p14="http://schemas.microsoft.com/office/powerpoint/2010/main" val="47166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fontAlgn="base"/>
            <a:r>
              <a:rPr lang="ru-RU" sz="1200" b="0" i="0" kern="1200" dirty="0" smtClean="0">
                <a:solidFill>
                  <a:schemeClr val="tx1"/>
                </a:solidFill>
                <a:effectLst/>
                <a:latin typeface="+mn-lt"/>
                <a:ea typeface="+mn-ea"/>
                <a:cs typeface="+mn-cs"/>
              </a:rPr>
              <a:t>Удивительно и по-русски нелогично место и среда, откуда явился основатель первого русского театра: случилось так, что не в столицах, а в провинциальном городе сын купца смог организовать профессиональный театр, привлечь консервативных зрителей и меценатов, а после поразить выступлением саму императрицу. Сколько же сил и таланта, способностей к образованию и самосовершенствованию, жизненной стойкости было отмерено Федору Волкову судьбой, которую без остатка посвятил он стремлению к сцене?</a:t>
            </a:r>
          </a:p>
          <a:p>
            <a:pPr fontAlgn="base"/>
            <a:r>
              <a:rPr lang="ru-RU" sz="1200" b="0" i="0" kern="1200" dirty="0" smtClean="0">
                <a:solidFill>
                  <a:schemeClr val="tx1"/>
                </a:solidFill>
                <a:effectLst/>
                <a:latin typeface="+mn-lt"/>
                <a:ea typeface="+mn-ea"/>
                <a:cs typeface="+mn-cs"/>
              </a:rPr>
              <a:t>Будущий основатель первого русского профессионального театра родился в Костроме, детство и юность провел в Ярославле. Его отчим, богатый и предприимчивый купец Полушкин, видел в юноше своего приемника и помощника, а потому старался дать основательное образование. Федор три года учился в </a:t>
            </a:r>
            <a:r>
              <a:rPr lang="ru-RU" sz="1200" b="0" i="0" kern="1200" dirty="0" err="1" smtClean="0">
                <a:solidFill>
                  <a:schemeClr val="tx1"/>
                </a:solidFill>
                <a:effectLst/>
                <a:latin typeface="+mn-lt"/>
                <a:ea typeface="+mn-ea"/>
                <a:cs typeface="+mn-cs"/>
              </a:rPr>
              <a:t>Заиконно</a:t>
            </a:r>
            <a:r>
              <a:rPr lang="ru-RU" sz="1200" b="0" i="0" kern="1200" dirty="0" smtClean="0">
                <a:solidFill>
                  <a:schemeClr val="tx1"/>
                </a:solidFill>
                <a:effectLst/>
                <a:latin typeface="+mn-lt"/>
                <a:ea typeface="+mn-ea"/>
                <a:cs typeface="+mn-cs"/>
              </a:rPr>
              <a:t>-Спасской Академии, а по возвращении стал помогать отчиму в торговых и заводских делах. Все он выполнял с усердием и вниманием, но ум и душу его занимало иное – его манили подмостки театра. В душе теплилась искра, зажженная то ли впечатлением от комедии, виденной на городской ярмарке, то ли участием в ученических спектаклях в Академии. Через три года по торговым делам и для обучения коммерческому ремеслу Федор был отправлен в Петербург, где молодому человеку удалось увидеть итальянскую оперу. Здесь он будто бы очутился на небесах, искорка страсти к искусству вспыхнула мыслью создать свой театр. Посещения спектаклей в придворном театре и кадетском корпусе стали для Волкова «университетами», где он познавал искусство сцены.</a:t>
            </a:r>
          </a:p>
          <a:p>
            <a:pPr fontAlgn="base"/>
            <a:r>
              <a:rPr lang="ru-RU" sz="1200" b="0" i="0" kern="1200" dirty="0" smtClean="0">
                <a:solidFill>
                  <a:schemeClr val="tx1"/>
                </a:solidFill>
                <a:effectLst/>
                <a:latin typeface="+mn-lt"/>
                <a:ea typeface="+mn-ea"/>
                <a:cs typeface="+mn-cs"/>
              </a:rPr>
              <a:t>Вскоре после возвращения Федора в Ярославль, его отчим умер, оставив пасынкам управление заводами. Но стремление к сцене заставляло Волкова забывать о торговых делах – не потехи ради задумывал он театр, а хотел достичь сути искусства, чтобы сценическое действо рождало в зрителе трепетные чувства и мысли, делало его добрее, смягчало душу.</a:t>
            </a:r>
          </a:p>
          <a:p>
            <a:pPr fontAlgn="base"/>
            <a:r>
              <a:rPr lang="ru-RU" sz="1200" b="0" i="0" kern="1200" dirty="0" smtClean="0">
                <a:solidFill>
                  <a:schemeClr val="tx1"/>
                </a:solidFill>
                <a:effectLst/>
                <a:latin typeface="+mn-lt"/>
                <a:ea typeface="+mn-ea"/>
                <a:cs typeface="+mn-cs"/>
              </a:rPr>
              <a:t>Сначала он и братья разыгрывали пьесы в своей комнате, а потом они вместе с несколькими молодыми ярославцами устроили театральные подмостки в кожевенном амбаре, соорудили места для зрителей. Федор был вдохновителем и руководителем дела, а также автором музыки и декораций, режиссером, актером и машинистом сцены.</a:t>
            </a:r>
          </a:p>
          <a:p>
            <a:pPr fontAlgn="base"/>
            <a:r>
              <a:rPr lang="ru-RU" sz="1200" b="0" i="0" kern="1200" dirty="0" smtClean="0">
                <a:solidFill>
                  <a:schemeClr val="tx1"/>
                </a:solidFill>
                <a:effectLst/>
                <a:latin typeface="+mn-lt"/>
                <a:ea typeface="+mn-ea"/>
                <a:cs typeface="+mn-cs"/>
              </a:rPr>
              <a:t>В июне 1750 года было дано первое публичное представление. Играли драму «Эсфирь», переведенную Федором с немецкого. Присутствующие были поражены правдивой игрой актеров, которая «проникала в душу», организацией спектакля, двигающимися декорациями.</a:t>
            </a:r>
          </a:p>
          <a:p>
            <a:pPr fontAlgn="base"/>
            <a:r>
              <a:rPr lang="ru-RU" sz="1200" b="0" i="0" kern="1200" dirty="0" smtClean="0">
                <a:solidFill>
                  <a:schemeClr val="tx1"/>
                </a:solidFill>
                <a:effectLst/>
                <a:latin typeface="+mn-lt"/>
                <a:ea typeface="+mn-ea"/>
                <a:cs typeface="+mn-cs"/>
              </a:rPr>
              <a:t>Невиданная забава заинтересовала ярославцев, среди купцов и дворян нашлись меценаты, пожертвовавшие средства на устройство более удобного театра. Присоединив к этим деньгам часть своего состояния, Ф. Волков устроил театр в деревянном доме, вмещавший тысячу зрителей, завел билетное хозяйство. Репертуар театра составляли переводные пьесы и оперы, трагедии </a:t>
            </a:r>
            <a:r>
              <a:rPr lang="ru-RU" sz="1200" b="0" i="0" u="sng" kern="1200" dirty="0" smtClean="0">
                <a:solidFill>
                  <a:schemeClr val="tx1"/>
                </a:solidFill>
                <a:effectLst/>
                <a:latin typeface="+mn-lt"/>
                <a:ea typeface="+mn-ea"/>
                <a:cs typeface="+mn-cs"/>
                <a:hlinkClick r:id="rId3"/>
              </a:rPr>
              <a:t>Сумарокова</a:t>
            </a:r>
            <a:r>
              <a:rPr lang="ru-RU" sz="1200" b="0" i="0" kern="1200" dirty="0" smtClean="0">
                <a:solidFill>
                  <a:schemeClr val="tx1"/>
                </a:solidFill>
                <a:effectLst/>
                <a:latin typeface="+mn-lt"/>
                <a:ea typeface="+mn-ea"/>
                <a:cs typeface="+mn-cs"/>
              </a:rPr>
              <a:t>, бытовые комедии, написанные Федором</a:t>
            </a:r>
            <a:r>
              <a:rPr lang="ru-RU" sz="1200" b="0" i="1" kern="1200" dirty="0" smtClean="0">
                <a:solidFill>
                  <a:schemeClr val="tx1"/>
                </a:solidFill>
                <a:effectLst/>
                <a:latin typeface="+mn-lt"/>
                <a:ea typeface="+mn-ea"/>
                <a:cs typeface="+mn-cs"/>
              </a:rPr>
              <a:t>.</a:t>
            </a:r>
            <a:r>
              <a:rPr lang="ru-RU" sz="1200" b="0" i="0" kern="1200" dirty="0" smtClean="0">
                <a:solidFill>
                  <a:schemeClr val="tx1"/>
                </a:solidFill>
                <a:effectLst/>
                <a:latin typeface="+mn-lt"/>
                <a:ea typeface="+mn-ea"/>
                <a:cs typeface="+mn-cs"/>
              </a:rPr>
              <a:t> Давняя греза стала реальностью – храм Мельпомены процветал на ярославской земле.</a:t>
            </a:r>
          </a:p>
          <a:p>
            <a:pPr fontAlgn="base"/>
            <a:r>
              <a:rPr lang="ru-RU" sz="1200" b="0" i="0" kern="1200" dirty="0" smtClean="0">
                <a:solidFill>
                  <a:schemeClr val="tx1"/>
                </a:solidFill>
                <a:effectLst/>
                <a:latin typeface="+mn-lt"/>
                <a:ea typeface="+mn-ea"/>
                <a:cs typeface="+mn-cs"/>
              </a:rPr>
              <a:t>Молва о провинциальном театре, организованном купцом </a:t>
            </a:r>
            <a:r>
              <a:rPr lang="ru-RU" sz="1200" b="0" i="0" kern="1200" dirty="0" err="1" smtClean="0">
                <a:solidFill>
                  <a:schemeClr val="tx1"/>
                </a:solidFill>
                <a:effectLst/>
                <a:latin typeface="+mn-lt"/>
                <a:ea typeface="+mn-ea"/>
                <a:cs typeface="+mn-cs"/>
              </a:rPr>
              <a:t>Ф.Волковым</a:t>
            </a:r>
            <a:r>
              <a:rPr lang="ru-RU" sz="1200" b="0" i="0" kern="1200" dirty="0" smtClean="0">
                <a:solidFill>
                  <a:schemeClr val="tx1"/>
                </a:solidFill>
                <a:effectLst/>
                <a:latin typeface="+mn-lt"/>
                <a:ea typeface="+mn-ea"/>
                <a:cs typeface="+mn-cs"/>
              </a:rPr>
              <a:t>, достигла ушей императрицы Елизаветы Петровны, и ее велению </a:t>
            </a:r>
            <a:r>
              <a:rPr lang="ru-RU" sz="1200" b="0" i="0" u="sng" kern="1200" dirty="0" smtClean="0">
                <a:solidFill>
                  <a:schemeClr val="tx1"/>
                </a:solidFill>
                <a:effectLst/>
                <a:latin typeface="+mn-lt"/>
                <a:ea typeface="+mn-ea"/>
                <a:cs typeface="+mn-cs"/>
                <a:hlinkClick r:id="rId4"/>
              </a:rPr>
              <a:t>труппу из 14 ярославцев перевезли в Петербург</a:t>
            </a:r>
            <a:r>
              <a:rPr lang="ru-RU" sz="1200" b="0" i="0" kern="1200" dirty="0" smtClean="0">
                <a:solidFill>
                  <a:schemeClr val="tx1"/>
                </a:solidFill>
                <a:effectLst/>
                <a:latin typeface="+mn-lt"/>
                <a:ea typeface="+mn-ea"/>
                <a:cs typeface="+mn-cs"/>
              </a:rPr>
              <a:t>, где они сыграли перед высочайшими очами трагедию «</a:t>
            </a:r>
            <a:r>
              <a:rPr lang="ru-RU" sz="1200" b="0" i="0" kern="1200" dirty="0" err="1" smtClean="0">
                <a:solidFill>
                  <a:schemeClr val="tx1"/>
                </a:solidFill>
                <a:effectLst/>
                <a:latin typeface="+mn-lt"/>
                <a:ea typeface="+mn-ea"/>
                <a:cs typeface="+mn-cs"/>
              </a:rPr>
              <a:t>Хорев</a:t>
            </a:r>
            <a:r>
              <a:rPr lang="ru-RU" sz="1200" b="0" i="0" kern="1200" dirty="0" smtClean="0">
                <a:solidFill>
                  <a:schemeClr val="tx1"/>
                </a:solidFill>
                <a:effectLst/>
                <a:latin typeface="+mn-lt"/>
                <a:ea typeface="+mn-ea"/>
                <a:cs typeface="+mn-cs"/>
              </a:rPr>
              <a:t>». Государыня была очень довольна и повелела оставить актеров при дворе, выдавать жалование и отдать для обучения наукам в кадетский корпус. Вскоре был учрежден русский придворный театр, в труппу которого вошли ярославцы и певчие кадетского корпуса, основное руководство было отдано Сумарокову, а Волков стал главным актером и душой театра. Первый русский профессиональный театр, созданный </a:t>
            </a:r>
            <a:r>
              <a:rPr lang="ru-RU" sz="1200" b="0" i="0" kern="1200" dirty="0" err="1" smtClean="0">
                <a:solidFill>
                  <a:schemeClr val="tx1"/>
                </a:solidFill>
                <a:effectLst/>
                <a:latin typeface="+mn-lt"/>
                <a:ea typeface="+mn-ea"/>
                <a:cs typeface="+mn-cs"/>
              </a:rPr>
              <a:t>волковским</a:t>
            </a:r>
            <a:r>
              <a:rPr lang="ru-RU" sz="1200" b="0" i="0" kern="1200" dirty="0" smtClean="0">
                <a:solidFill>
                  <a:schemeClr val="tx1"/>
                </a:solidFill>
                <a:effectLst/>
                <a:latin typeface="+mn-lt"/>
                <a:ea typeface="+mn-ea"/>
                <a:cs typeface="+mn-cs"/>
              </a:rPr>
              <a:t>  гением в провинции, развивался теперь под государственным покровительством.</a:t>
            </a:r>
          </a:p>
          <a:p>
            <a:pPr fontAlgn="base"/>
            <a:r>
              <a:rPr lang="ru-RU" sz="1200" b="0" i="0" kern="1200" dirty="0" smtClean="0">
                <a:solidFill>
                  <a:schemeClr val="tx1"/>
                </a:solidFill>
                <a:effectLst/>
                <a:latin typeface="+mn-lt"/>
                <a:ea typeface="+mn-ea"/>
                <a:cs typeface="+mn-cs"/>
              </a:rPr>
              <a:t>Так театр Федора Волкова воплотил мысль </a:t>
            </a:r>
            <a:r>
              <a:rPr lang="ru-RU" sz="1200" b="0" i="0" u="sng" kern="1200" dirty="0" smtClean="0">
                <a:solidFill>
                  <a:schemeClr val="tx1"/>
                </a:solidFill>
                <a:effectLst/>
                <a:latin typeface="+mn-lt"/>
                <a:ea typeface="+mn-ea"/>
                <a:cs typeface="+mn-cs"/>
                <a:hlinkClick r:id="rId5"/>
              </a:rPr>
              <a:t>Петра Первого </a:t>
            </a:r>
            <a:r>
              <a:rPr lang="ru-RU" sz="1200" b="0" i="0" kern="1200" dirty="0" smtClean="0">
                <a:solidFill>
                  <a:schemeClr val="tx1"/>
                </a:solidFill>
                <a:effectLst/>
                <a:latin typeface="+mn-lt"/>
                <a:ea typeface="+mn-ea"/>
                <a:cs typeface="+mn-cs"/>
              </a:rPr>
              <a:t>о публичном театре и стал первым общедоступным русским профессиональным  театром, в отличие от частных дворянских и школьных театров. Русская сцена получила первых профессиональных актеров, которые силой своего таланта и священным отношением к искусству снискали уважение современников к сценической деятельности. По сей день русская драматургия стремится к естественности и правдивости актерской игры, трогает сердца, волнует мысли, опираясь на традицию, заложенную Волковым.</a:t>
            </a:r>
          </a:p>
          <a:p>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12</a:t>
            </a:fld>
            <a:endParaRPr lang="ru-RU"/>
          </a:p>
        </p:txBody>
      </p:sp>
    </p:spTree>
    <p:extLst>
      <p:ext uri="{BB962C8B-B14F-4D97-AF65-F5344CB8AC3E}">
        <p14:creationId xmlns:p14="http://schemas.microsoft.com/office/powerpoint/2010/main" val="1665872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smtClean="0">
                <a:solidFill>
                  <a:schemeClr val="tx1"/>
                </a:solidFill>
                <a:effectLst/>
                <a:latin typeface="+mn-lt"/>
                <a:ea typeface="+mn-ea"/>
                <a:cs typeface="+mn-cs"/>
              </a:rPr>
              <a:t>Специальное театральное здание открылось на </a:t>
            </a:r>
            <a:r>
              <a:rPr lang="ru-RU" sz="1200" b="0" i="0" u="none" strike="noStrike" kern="1200" dirty="0" smtClean="0">
                <a:solidFill>
                  <a:schemeClr val="tx1"/>
                </a:solidFill>
                <a:effectLst/>
                <a:latin typeface="+mn-lt"/>
                <a:ea typeface="+mn-ea"/>
                <a:cs typeface="+mn-cs"/>
                <a:hlinkClick r:id="rId3"/>
              </a:rPr>
              <a:t>Никольской улице</a:t>
            </a:r>
            <a:r>
              <a:rPr lang="ru-RU" sz="1200" b="0" i="0" kern="1200" dirty="0" smtClean="0">
                <a:solidFill>
                  <a:schemeClr val="tx1"/>
                </a:solidFill>
                <a:effectLst/>
                <a:latin typeface="+mn-lt"/>
                <a:ea typeface="+mn-ea"/>
                <a:cs typeface="+mn-cs"/>
              </a:rPr>
              <a:t> </a:t>
            </a:r>
            <a:r>
              <a:rPr lang="ru-RU" sz="1200" b="0" i="0" u="none" strike="noStrike" kern="1200" dirty="0" smtClean="0">
                <a:solidFill>
                  <a:schemeClr val="tx1"/>
                </a:solidFill>
                <a:effectLst/>
                <a:latin typeface="+mn-lt"/>
                <a:ea typeface="+mn-ea"/>
                <a:cs typeface="+mn-cs"/>
                <a:hlinkClick r:id="rId4"/>
              </a:rPr>
              <a:t>7 января</a:t>
            </a:r>
            <a:r>
              <a:rPr lang="ru-RU" sz="1200" b="0" i="0" kern="1200" dirty="0" smtClean="0">
                <a:solidFill>
                  <a:schemeClr val="tx1"/>
                </a:solidFill>
                <a:effectLst/>
                <a:latin typeface="+mn-lt"/>
                <a:ea typeface="+mn-ea"/>
                <a:cs typeface="+mn-cs"/>
              </a:rPr>
              <a:t> </a:t>
            </a:r>
            <a:r>
              <a:rPr lang="ru-RU" sz="1200" b="0" i="0" u="none" strike="noStrike" kern="1200" dirty="0" smtClean="0">
                <a:solidFill>
                  <a:schemeClr val="tx1"/>
                </a:solidFill>
                <a:effectLst/>
                <a:latin typeface="+mn-lt"/>
                <a:ea typeface="+mn-ea"/>
                <a:cs typeface="+mn-cs"/>
                <a:hlinkClick r:id="rId5"/>
              </a:rPr>
              <a:t>1751 года</a:t>
            </a:r>
            <a:r>
              <a:rPr lang="ru-RU" sz="1200" b="0" i="0" kern="1200" dirty="0" smtClean="0">
                <a:solidFill>
                  <a:schemeClr val="tx1"/>
                </a:solidFill>
                <a:effectLst/>
                <a:latin typeface="+mn-lt"/>
                <a:ea typeface="+mn-ea"/>
                <a:cs typeface="+mn-cs"/>
              </a:rPr>
              <a:t> Первой постановкой была трагедия </a:t>
            </a:r>
            <a:r>
              <a:rPr lang="ru-RU" sz="1200" b="0" i="0" u="none" strike="noStrike" kern="1200" dirty="0" smtClean="0">
                <a:solidFill>
                  <a:schemeClr val="tx1"/>
                </a:solidFill>
                <a:effectLst/>
                <a:latin typeface="+mn-lt"/>
                <a:ea typeface="+mn-ea"/>
                <a:cs typeface="+mn-cs"/>
                <a:hlinkClick r:id="rId6"/>
              </a:rPr>
              <a:t>А. П. Сумарокова</a:t>
            </a:r>
            <a:r>
              <a:rPr lang="ru-RU" sz="1200" b="0" i="0" kern="1200" dirty="0" smtClean="0">
                <a:solidFill>
                  <a:schemeClr val="tx1"/>
                </a:solidFill>
                <a:effectLst/>
                <a:latin typeface="+mn-lt"/>
                <a:ea typeface="+mn-ea"/>
                <a:cs typeface="+mn-cs"/>
              </a:rPr>
              <a:t> «</a:t>
            </a:r>
            <a:r>
              <a:rPr lang="ru-RU" sz="1200" b="0" i="0" kern="1200" dirty="0" err="1" smtClean="0">
                <a:solidFill>
                  <a:schemeClr val="tx1"/>
                </a:solidFill>
                <a:effectLst/>
                <a:latin typeface="+mn-lt"/>
                <a:ea typeface="+mn-ea"/>
                <a:cs typeface="+mn-cs"/>
              </a:rPr>
              <a:t>Хорев</a:t>
            </a:r>
            <a:r>
              <a:rPr lang="ru-RU" sz="1200" b="0" i="0" kern="1200" dirty="0" smtClean="0">
                <a:solidFill>
                  <a:schemeClr val="tx1"/>
                </a:solidFill>
                <a:effectLst/>
                <a:latin typeface="+mn-lt"/>
                <a:ea typeface="+mn-ea"/>
                <a:cs typeface="+mn-cs"/>
              </a:rPr>
              <a:t>». Для были изготовлены первые костюмы и декорации. Слух о молодых ярославцах дошёл до императрицы </a:t>
            </a:r>
            <a:r>
              <a:rPr lang="ru-RU" sz="1200" b="0" i="0" u="none" strike="noStrike" kern="1200" dirty="0" smtClean="0">
                <a:solidFill>
                  <a:schemeClr val="tx1"/>
                </a:solidFill>
                <a:effectLst/>
                <a:latin typeface="+mn-lt"/>
                <a:ea typeface="+mn-ea"/>
                <a:cs typeface="+mn-cs"/>
                <a:hlinkClick r:id="rId7"/>
              </a:rPr>
              <a:t>Елизаветы Петровны,</a:t>
            </a:r>
            <a:r>
              <a:rPr lang="ru-RU" sz="1200" b="0" i="0" kern="1200" dirty="0" smtClean="0">
                <a:solidFill>
                  <a:schemeClr val="tx1"/>
                </a:solidFill>
                <a:effectLst/>
                <a:latin typeface="+mn-lt"/>
                <a:ea typeface="+mn-ea"/>
                <a:cs typeface="+mn-cs"/>
              </a:rPr>
              <a:t> которая в январе </a:t>
            </a:r>
            <a:r>
              <a:rPr lang="ru-RU" sz="1200" b="0" i="0" u="none" strike="noStrike" kern="1200" dirty="0" smtClean="0">
                <a:solidFill>
                  <a:schemeClr val="tx1"/>
                </a:solidFill>
                <a:effectLst/>
                <a:latin typeface="+mn-lt"/>
                <a:ea typeface="+mn-ea"/>
                <a:cs typeface="+mn-cs"/>
                <a:hlinkClick r:id="rId8"/>
              </a:rPr>
              <a:t>1752 года</a:t>
            </a:r>
            <a:r>
              <a:rPr lang="ru-RU" sz="1200" b="0" i="0" kern="1200" dirty="0" smtClean="0">
                <a:solidFill>
                  <a:schemeClr val="tx1"/>
                </a:solidFill>
                <a:effectLst/>
                <a:latin typeface="+mn-lt"/>
                <a:ea typeface="+mn-ea"/>
                <a:cs typeface="+mn-cs"/>
              </a:rPr>
              <a:t> вызвала их в </a:t>
            </a:r>
            <a:r>
              <a:rPr lang="ru-RU" sz="1200" b="0" i="0" u="none" strike="noStrike" kern="1200" dirty="0" smtClean="0">
                <a:solidFill>
                  <a:schemeClr val="tx1"/>
                </a:solidFill>
                <a:effectLst/>
                <a:latin typeface="+mn-lt"/>
                <a:ea typeface="+mn-ea"/>
                <a:cs typeface="+mn-cs"/>
                <a:hlinkClick r:id="rId9"/>
              </a:rPr>
              <a:t>Петербург</a:t>
            </a:r>
            <a:r>
              <a:rPr lang="ru-RU" sz="1200" b="0" i="0" kern="1200" dirty="0" smtClean="0">
                <a:solidFill>
                  <a:schemeClr val="tx1"/>
                </a:solidFill>
                <a:effectLst/>
                <a:latin typeface="+mn-lt"/>
                <a:ea typeface="+mn-ea"/>
                <a:cs typeface="+mn-cs"/>
              </a:rPr>
              <a:t> специальным указом. С тех пор основатель театра в </a:t>
            </a:r>
            <a:r>
              <a:rPr lang="ru-RU" sz="1200" b="0" i="0" u="none" strike="noStrike" kern="1200" dirty="0" smtClean="0">
                <a:solidFill>
                  <a:schemeClr val="tx1"/>
                </a:solidFill>
                <a:effectLst/>
                <a:latin typeface="+mn-lt"/>
                <a:ea typeface="+mn-ea"/>
                <a:cs typeface="+mn-cs"/>
                <a:hlinkClick r:id="rId10"/>
              </a:rPr>
              <a:t>Ярославль</a:t>
            </a:r>
            <a:r>
              <a:rPr lang="ru-RU" sz="1200" b="0" i="0" kern="1200" dirty="0" smtClean="0">
                <a:solidFill>
                  <a:schemeClr val="tx1"/>
                </a:solidFill>
                <a:effectLst/>
                <a:latin typeface="+mn-lt"/>
                <a:ea typeface="+mn-ea"/>
                <a:cs typeface="+mn-cs"/>
              </a:rPr>
              <a:t> больше не возвращался.</a:t>
            </a:r>
          </a:p>
          <a:p>
            <a:r>
              <a:rPr lang="ru-RU" sz="1200" b="0" i="0" kern="1200" dirty="0" smtClean="0">
                <a:solidFill>
                  <a:schemeClr val="tx1"/>
                </a:solidFill>
                <a:effectLst/>
                <a:latin typeface="+mn-lt"/>
                <a:ea typeface="+mn-ea"/>
                <a:cs typeface="+mn-cs"/>
              </a:rPr>
              <a:t/>
            </a:r>
            <a:br>
              <a:rPr lang="ru-RU" sz="1200" b="0" i="0" kern="1200" dirty="0" smtClean="0">
                <a:solidFill>
                  <a:schemeClr val="tx1"/>
                </a:solidFill>
                <a:effectLst/>
                <a:latin typeface="+mn-lt"/>
                <a:ea typeface="+mn-ea"/>
                <a:cs typeface="+mn-cs"/>
              </a:rPr>
            </a:br>
            <a:endParaRPr lang="ru-RU" sz="1200" b="0" i="0" kern="1200" dirty="0" smtClean="0">
              <a:solidFill>
                <a:schemeClr val="tx1"/>
              </a:solidFill>
              <a:effectLst/>
              <a:latin typeface="+mn-lt"/>
              <a:ea typeface="+mn-ea"/>
              <a:cs typeface="+mn-cs"/>
            </a:endParaRPr>
          </a:p>
          <a:p>
            <a:r>
              <a:rPr lang="ru-RU" sz="1200" b="0" i="0" kern="1200" dirty="0" smtClean="0">
                <a:solidFill>
                  <a:schemeClr val="tx1"/>
                </a:solidFill>
                <a:effectLst/>
                <a:latin typeface="+mn-lt"/>
                <a:ea typeface="+mn-ea"/>
                <a:cs typeface="+mn-cs"/>
              </a:rPr>
              <a:t>Театр Фёдора Волкова в Ярославле принято считать первым русским публичным общедоступным профессиональным театром. Разумеется, в те времена в России существовало немало театральных трупп, прежде всего иностранных, «баловались театром» школяры, нередки были разовые постановки театральных действ «по случаю». Тем не менее, ярославский театр Фёдора Волкова считается первым. Именно он впервые отвечал всем характеристикам, заложенным в определении — Русский Публичный Профессиональный Театр</a:t>
            </a:r>
          </a:p>
          <a:p>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13</a:t>
            </a:fld>
            <a:endParaRPr lang="ru-RU"/>
          </a:p>
        </p:txBody>
      </p:sp>
    </p:spTree>
    <p:extLst>
      <p:ext uri="{BB962C8B-B14F-4D97-AF65-F5344CB8AC3E}">
        <p14:creationId xmlns:p14="http://schemas.microsoft.com/office/powerpoint/2010/main" val="2881551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a:r>
            <a:br>
              <a:rPr lang="ru-RU" dirty="0" smtClean="0"/>
            </a:br>
            <a:r>
              <a:rPr lang="ru-RU" sz="1200" b="0" i="0" kern="1200" dirty="0" smtClean="0">
                <a:solidFill>
                  <a:schemeClr val="tx1"/>
                </a:solidFill>
                <a:effectLst/>
                <a:latin typeface="+mn-lt"/>
                <a:ea typeface="+mn-ea"/>
                <a:cs typeface="+mn-cs"/>
              </a:rPr>
              <a:t>В 1756 году императрица Елизавета Петровна издала указ «Об учреждении Русского для представления трагедий и комедий театра». Указ этот закреплял правительственной поддержкой и «высочайшим» покровительством попытку театральных любителей из Ярославля, объединенных двумя русскими гениальными самородками — Федором Волковым и Иваном Дмитриевским, создать постоянный русский театр.</a:t>
            </a:r>
            <a:endParaRPr lang="ru-RU" dirty="0"/>
          </a:p>
        </p:txBody>
      </p:sp>
      <p:sp>
        <p:nvSpPr>
          <p:cNvPr id="4" name="Номер слайда 3"/>
          <p:cNvSpPr>
            <a:spLocks noGrp="1"/>
          </p:cNvSpPr>
          <p:nvPr>
            <p:ph type="sldNum" sz="quarter" idx="10"/>
          </p:nvPr>
        </p:nvSpPr>
        <p:spPr/>
        <p:txBody>
          <a:bodyPr/>
          <a:lstStyle/>
          <a:p>
            <a:fld id="{59F1F094-BBF4-437E-B2AC-C13B768531C8}" type="slidenum">
              <a:rPr lang="ru-RU" smtClean="0"/>
              <a:t>14</a:t>
            </a:fld>
            <a:endParaRPr lang="ru-RU"/>
          </a:p>
        </p:txBody>
      </p:sp>
    </p:spTree>
    <p:extLst>
      <p:ext uri="{BB962C8B-B14F-4D97-AF65-F5344CB8AC3E}">
        <p14:creationId xmlns:p14="http://schemas.microsoft.com/office/powerpoint/2010/main" val="1280736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84DDF156-91F6-47F7-B082-B73A7CC31496}" type="datetimeFigureOut">
              <a:rPr lang="ru-RU" smtClean="0"/>
              <a:t>12.02.2025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8990044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4DDF156-91F6-47F7-B082-B73A7CC31496}" type="datetimeFigureOut">
              <a:rPr lang="ru-RU" smtClean="0"/>
              <a:t>12.02.2025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532495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7" name="Date Placeholder 6"/>
          <p:cNvSpPr>
            <a:spLocks noGrp="1"/>
          </p:cNvSpPr>
          <p:nvPr>
            <p:ph type="dt" sz="half" idx="10"/>
          </p:nvPr>
        </p:nvSpPr>
        <p:spPr/>
        <p:txBody>
          <a:bodyPr/>
          <a:lstStyle/>
          <a:p>
            <a:fld id="{84DDF156-91F6-47F7-B082-B73A7CC31496}" type="datetimeFigureOut">
              <a:rPr lang="ru-RU" smtClean="0"/>
              <a:t>12.02.2025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30906646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Date Placeholder 7"/>
          <p:cNvSpPr>
            <a:spLocks noGrp="1"/>
          </p:cNvSpPr>
          <p:nvPr>
            <p:ph type="dt" sz="half" idx="10"/>
          </p:nvPr>
        </p:nvSpPr>
        <p:spPr/>
        <p:txBody>
          <a:bodyPr/>
          <a:lstStyle/>
          <a:p>
            <a:fld id="{84DDF156-91F6-47F7-B082-B73A7CC31496}" type="datetimeFigureOut">
              <a:rPr lang="ru-RU" smtClean="0"/>
              <a:t>12.02.2025</a:t>
            </a:fld>
            <a:endParaRPr lang="ru-RU"/>
          </a:p>
        </p:txBody>
      </p:sp>
      <p:sp>
        <p:nvSpPr>
          <p:cNvPr id="9" name="Footer Placeholder 8"/>
          <p:cNvSpPr>
            <a:spLocks noGrp="1"/>
          </p:cNvSpPr>
          <p:nvPr>
            <p:ph type="ftr" sz="quarter" idx="11"/>
          </p:nvPr>
        </p:nvSpPr>
        <p:spPr/>
        <p:txBody>
          <a:bodyPr/>
          <a:lstStyle/>
          <a:p>
            <a:endParaRPr lang="ru-RU"/>
          </a:p>
        </p:txBody>
      </p:sp>
      <p:sp>
        <p:nvSpPr>
          <p:cNvPr id="10" name="Slide Number Placeholder 9"/>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234342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583436" y="3143250"/>
            <a:ext cx="4270248" cy="2596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84DDF156-91F6-47F7-B082-B73A7CC31496}" type="datetimeFigureOut">
              <a:rPr lang="ru-RU" smtClean="0"/>
              <a:t>12.02.2025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C7B2279-1256-4B4A-9078-32B1469551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438768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4DDF156-91F6-47F7-B082-B73A7CC31496}" type="datetimeFigureOut">
              <a:rPr lang="ru-RU" smtClean="0"/>
              <a:t>12.02.2025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2773423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DF156-91F6-47F7-B082-B73A7CC31496}" type="datetimeFigureOut">
              <a:rPr lang="ru-RU" smtClean="0"/>
              <a:t>12.02.2025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3096408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9" name="Date Placeholder 8"/>
          <p:cNvSpPr>
            <a:spLocks noGrp="1"/>
          </p:cNvSpPr>
          <p:nvPr>
            <p:ph type="dt" sz="half" idx="10"/>
          </p:nvPr>
        </p:nvSpPr>
        <p:spPr/>
        <p:txBody>
          <a:bodyPr/>
          <a:lstStyle/>
          <a:p>
            <a:fld id="{84DDF156-91F6-47F7-B082-B73A7CC31496}" type="datetimeFigureOut">
              <a:rPr lang="ru-RU" smtClean="0"/>
              <a:t>12.02.2025</a:t>
            </a:fld>
            <a:endParaRPr lang="ru-RU"/>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ru-RU"/>
          </a:p>
        </p:txBody>
      </p:sp>
      <p:sp>
        <p:nvSpPr>
          <p:cNvPr id="11" name="Slide Number Placeholder 10"/>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2863671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4DDF156-91F6-47F7-B082-B73A7CC31496}" type="datetimeFigureOut">
              <a:rPr lang="ru-RU" smtClean="0"/>
              <a:t>12.02.2025</a:t>
            </a:fld>
            <a:endParaRPr lang="ru-RU"/>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ru-RU"/>
          </a:p>
        </p:txBody>
      </p:sp>
      <p:sp>
        <p:nvSpPr>
          <p:cNvPr id="10" name="Slide Number Placeholder 9"/>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3166636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4DDF156-91F6-47F7-B082-B73A7CC31496}" type="datetimeFigureOut">
              <a:rPr lang="ru-RU" smtClean="0"/>
              <a:t>12.02.2025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3353361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4DDF156-91F6-47F7-B082-B73A7CC31496}" type="datetimeFigureOut">
              <a:rPr lang="ru-RU" smtClean="0"/>
              <a:t>12.02.2025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C7B2279-1256-4B4A-9078-32B1469551F0}" type="slidenum">
              <a:rPr lang="ru-RU" smtClean="0"/>
              <a:t>‹#›</a:t>
            </a:fld>
            <a:endParaRPr lang="ru-RU"/>
          </a:p>
        </p:txBody>
      </p:sp>
    </p:spTree>
    <p:extLst>
      <p:ext uri="{BB962C8B-B14F-4D97-AF65-F5344CB8AC3E}">
        <p14:creationId xmlns:p14="http://schemas.microsoft.com/office/powerpoint/2010/main" val="3769266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4DDF156-91F6-47F7-B082-B73A7CC31496}" type="datetimeFigureOut">
              <a:rPr lang="ru-RU" smtClean="0"/>
              <a:t>12.02.2025</a:t>
            </a:fld>
            <a:endParaRPr lang="ru-RU"/>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ru-RU"/>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7C7B2279-1256-4B4A-9078-32B1469551F0}" type="slidenum">
              <a:rPr lang="ru-RU" smtClean="0"/>
              <a:t>‹#›</a:t>
            </a:fld>
            <a:endParaRPr lang="ru-RU"/>
          </a:p>
        </p:txBody>
      </p:sp>
    </p:spTree>
    <p:extLst>
      <p:ext uri="{BB962C8B-B14F-4D97-AF65-F5344CB8AC3E}">
        <p14:creationId xmlns:p14="http://schemas.microsoft.com/office/powerpoint/2010/main" val="41789602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www.culture.ru/s/zapiski-puteshestvennika/germaniy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Русская</a:t>
            </a:r>
            <a:br>
              <a:rPr lang="ru-RU" dirty="0"/>
            </a:br>
            <a:r>
              <a:rPr lang="ru-RU" dirty="0"/>
              <a:t>культура второй</a:t>
            </a:r>
            <a:br>
              <a:rPr lang="ru-RU" dirty="0"/>
            </a:br>
            <a:r>
              <a:rPr lang="ru-RU" dirty="0"/>
              <a:t>половины XVIII </a:t>
            </a:r>
            <a:r>
              <a:rPr lang="ru-RU" dirty="0" smtClean="0"/>
              <a:t>века</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344885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Михаил </a:t>
            </a:r>
            <a:r>
              <a:rPr lang="ru-RU" dirty="0" err="1" smtClean="0"/>
              <a:t>васильевич</a:t>
            </a:r>
            <a:r>
              <a:rPr lang="ru-RU" dirty="0" smtClean="0"/>
              <a:t> Ломоносов.</a:t>
            </a:r>
            <a:br>
              <a:rPr lang="ru-RU" dirty="0" smtClean="0"/>
            </a:br>
            <a:r>
              <a:rPr lang="ru-RU" dirty="0" smtClean="0"/>
              <a:t>Ученый, просветитель, художник</a:t>
            </a:r>
            <a:endParaRPr lang="ru-RU" dirty="0"/>
          </a:p>
        </p:txBody>
      </p:sp>
      <p:sp>
        <p:nvSpPr>
          <p:cNvPr id="3" name="Объект 2"/>
          <p:cNvSpPr>
            <a:spLocks noGrp="1"/>
          </p:cNvSpPr>
          <p:nvPr>
            <p:ph idx="1"/>
          </p:nvPr>
        </p:nvSpPr>
        <p:spPr>
          <a:xfrm>
            <a:off x="5343525" y="2488107"/>
            <a:ext cx="6131814" cy="3791331"/>
          </a:xfrm>
        </p:spPr>
        <p:txBody>
          <a:bodyPr>
            <a:normAutofit/>
          </a:bodyPr>
          <a:lstStyle/>
          <a:p>
            <a:r>
              <a:rPr lang="ru-RU" i="1" dirty="0"/>
              <a:t>«Ломоносов, являясь европейским ученым, никогда не переставал быть русским; он был им до мозгу костей, и напротив потому только и занял он такое видное место среди европейских ученых, то есть место самостоятельного деятеля в науке, что был как непосредственно, так и сознательно, вполне русским, что верил неколебимо и безгранично в права русской народности…»</a:t>
            </a:r>
            <a:br>
              <a:rPr lang="ru-RU" i="1" dirty="0"/>
            </a:br>
            <a:endParaRPr lang="ru-RU" i="1" dirty="0"/>
          </a:p>
          <a:p>
            <a:r>
              <a:rPr lang="ru-RU" dirty="0"/>
              <a:t>Иван Аксаков</a:t>
            </a:r>
          </a:p>
          <a:p>
            <a:endParaRPr lang="ru-RU" dirty="0"/>
          </a:p>
        </p:txBody>
      </p:sp>
      <p:pic>
        <p:nvPicPr>
          <p:cNvPr id="4" name="Рисунок 3"/>
          <p:cNvPicPr>
            <a:picLocks noChangeAspect="1"/>
          </p:cNvPicPr>
          <p:nvPr/>
        </p:nvPicPr>
        <p:blipFill>
          <a:blip r:embed="rId3"/>
          <a:stretch>
            <a:fillRect/>
          </a:stretch>
        </p:blipFill>
        <p:spPr>
          <a:xfrm>
            <a:off x="2305049" y="2488107"/>
            <a:ext cx="2581275" cy="3231655"/>
          </a:xfrm>
          <a:prstGeom prst="rect">
            <a:avLst/>
          </a:prstGeom>
        </p:spPr>
      </p:pic>
    </p:spTree>
    <p:extLst>
      <p:ext uri="{BB962C8B-B14F-4D97-AF65-F5344CB8AC3E}">
        <p14:creationId xmlns:p14="http://schemas.microsoft.com/office/powerpoint/2010/main" val="7464266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 утверждение наук в отечестве»</a:t>
            </a:r>
            <a:endParaRPr lang="ru-RU"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3"/>
          <a:stretch>
            <a:fillRect/>
          </a:stretch>
        </p:blipFill>
        <p:spPr>
          <a:xfrm>
            <a:off x="1034796" y="2405332"/>
            <a:ext cx="3295649" cy="4126023"/>
          </a:xfrm>
          <a:prstGeom prst="rect">
            <a:avLst/>
          </a:prstGeom>
        </p:spPr>
      </p:pic>
      <p:pic>
        <p:nvPicPr>
          <p:cNvPr id="5" name="Рисунок 4"/>
          <p:cNvPicPr>
            <a:picLocks noChangeAspect="1"/>
          </p:cNvPicPr>
          <p:nvPr/>
        </p:nvPicPr>
        <p:blipFill>
          <a:blip r:embed="rId4"/>
          <a:stretch>
            <a:fillRect/>
          </a:stretch>
        </p:blipFill>
        <p:spPr>
          <a:xfrm>
            <a:off x="4885181" y="2350998"/>
            <a:ext cx="5630419" cy="4180357"/>
          </a:xfrm>
          <a:prstGeom prst="rect">
            <a:avLst/>
          </a:prstGeom>
        </p:spPr>
      </p:pic>
    </p:spTree>
    <p:extLst>
      <p:ext uri="{BB962C8B-B14F-4D97-AF65-F5344CB8AC3E}">
        <p14:creationId xmlns:p14="http://schemas.microsoft.com/office/powerpoint/2010/main" val="1212941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64461" y="517017"/>
            <a:ext cx="7729728" cy="1188720"/>
          </a:xfrm>
        </p:spPr>
        <p:txBody>
          <a:bodyPr>
            <a:normAutofit fontScale="90000"/>
          </a:bodyPr>
          <a:lstStyle/>
          <a:p>
            <a:r>
              <a:rPr lang="ru-RU" b="1" dirty="0"/>
              <a:t>«Европейский ученый» </a:t>
            </a:r>
            <a:r>
              <a:rPr lang="ru-RU" b="1" dirty="0" smtClean="0"/>
              <a:t/>
            </a:r>
            <a:br>
              <a:rPr lang="ru-RU" b="1" dirty="0" smtClean="0"/>
            </a:br>
            <a:r>
              <a:rPr lang="ru-RU" b="1" dirty="0" smtClean="0"/>
              <a:t>Михаил </a:t>
            </a:r>
            <a:r>
              <a:rPr lang="ru-RU" b="1" dirty="0"/>
              <a:t>Ломоносов</a:t>
            </a:r>
            <a:br>
              <a:rPr lang="ru-RU" b="1" dirty="0"/>
            </a:br>
            <a:endParaRPr lang="ru-RU" dirty="0"/>
          </a:p>
        </p:txBody>
      </p:sp>
      <p:sp>
        <p:nvSpPr>
          <p:cNvPr id="3" name="Объект 2"/>
          <p:cNvSpPr>
            <a:spLocks noGrp="1"/>
          </p:cNvSpPr>
          <p:nvPr>
            <p:ph idx="1"/>
          </p:nvPr>
        </p:nvSpPr>
        <p:spPr>
          <a:xfrm>
            <a:off x="373761" y="2666619"/>
            <a:ext cx="6369939" cy="3101983"/>
          </a:xfrm>
        </p:spPr>
        <p:txBody>
          <a:bodyPr/>
          <a:lstStyle/>
          <a:p>
            <a:r>
              <a:rPr lang="ru-RU" dirty="0"/>
              <a:t>В 1736 году в числе лучших студентов Михаил Ломоносов отправился в </a:t>
            </a:r>
            <a:r>
              <a:rPr lang="ru-RU" dirty="0" smtClean="0">
                <a:hlinkClick r:id="rId3"/>
              </a:rPr>
              <a:t>Германию</a:t>
            </a:r>
            <a:r>
              <a:rPr lang="ru-RU" dirty="0">
                <a:hlinkClick r:id="rId3"/>
              </a:rPr>
              <a:t>﻿</a:t>
            </a:r>
            <a:r>
              <a:rPr lang="ru-RU" dirty="0"/>
              <a:t> — изучать физику, химию, металлургию, горное дело. Кроме естественных наук, он занимался иностранными языками, танцами, рисованием, литературой и фехтованием. За границей Ломоносов проучился пять лет: здесь он создал несколько научных работ, перевел сочинения иностранных академиков, написал первые стихотворения﻿ на русском языке.</a:t>
            </a:r>
            <a:endParaRPr lang="ru-RU" dirty="0"/>
          </a:p>
        </p:txBody>
      </p:sp>
      <p:pic>
        <p:nvPicPr>
          <p:cNvPr id="4" name="Рисунок 3"/>
          <p:cNvPicPr>
            <a:picLocks noChangeAspect="1"/>
          </p:cNvPicPr>
          <p:nvPr/>
        </p:nvPicPr>
        <p:blipFill>
          <a:blip r:embed="rId4"/>
          <a:stretch>
            <a:fillRect/>
          </a:stretch>
        </p:blipFill>
        <p:spPr>
          <a:xfrm>
            <a:off x="7648575" y="2161166"/>
            <a:ext cx="3581400" cy="4487284"/>
          </a:xfrm>
          <a:prstGeom prst="rect">
            <a:avLst/>
          </a:prstGeom>
        </p:spPr>
      </p:pic>
    </p:spTree>
    <p:extLst>
      <p:ext uri="{BB962C8B-B14F-4D97-AF65-F5344CB8AC3E}">
        <p14:creationId xmlns:p14="http://schemas.microsoft.com/office/powerpoint/2010/main" val="1819360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600" i="1" dirty="0"/>
              <a:t>«Ломоносов был великий человек. Он создал первый университет. Он, лучше сказать, сам был первым нашим университетом</a:t>
            </a:r>
            <a:r>
              <a:rPr lang="ru-RU" sz="1600" i="1" dirty="0" smtClean="0"/>
              <a:t>»</a:t>
            </a:r>
            <a:r>
              <a:rPr lang="ru-RU" sz="1600" i="1" dirty="0"/>
              <a:t/>
            </a:r>
            <a:br>
              <a:rPr lang="ru-RU" sz="1600" i="1" dirty="0"/>
            </a:br>
            <a:r>
              <a:rPr lang="ru-RU" sz="1600" dirty="0" smtClean="0"/>
              <a:t>(А. С. Пушкин)</a:t>
            </a:r>
            <a:r>
              <a:rPr lang="ru-RU" sz="1600" dirty="0"/>
              <a:t/>
            </a:r>
            <a:br>
              <a:rPr lang="ru-RU" sz="1600" dirty="0"/>
            </a:br>
            <a:endParaRPr lang="ru-RU" sz="1600" dirty="0"/>
          </a:p>
        </p:txBody>
      </p:sp>
      <p:sp>
        <p:nvSpPr>
          <p:cNvPr id="3" name="Объект 2"/>
          <p:cNvSpPr>
            <a:spLocks noGrp="1"/>
          </p:cNvSpPr>
          <p:nvPr>
            <p:ph idx="1"/>
          </p:nvPr>
        </p:nvSpPr>
        <p:spPr/>
        <p:txBody>
          <a:bodyPr/>
          <a:lstStyle/>
          <a:p>
            <a:endParaRPr lang="ru-RU" dirty="0"/>
          </a:p>
        </p:txBody>
      </p:sp>
      <p:pic>
        <p:nvPicPr>
          <p:cNvPr id="4" name="Рисунок 3"/>
          <p:cNvPicPr>
            <a:picLocks noChangeAspect="1"/>
          </p:cNvPicPr>
          <p:nvPr/>
        </p:nvPicPr>
        <p:blipFill>
          <a:blip r:embed="rId3"/>
          <a:stretch>
            <a:fillRect/>
          </a:stretch>
        </p:blipFill>
        <p:spPr>
          <a:xfrm>
            <a:off x="2762250" y="2330637"/>
            <a:ext cx="6667500" cy="4994088"/>
          </a:xfrm>
          <a:prstGeom prst="rect">
            <a:avLst/>
          </a:prstGeom>
        </p:spPr>
      </p:pic>
    </p:spTree>
    <p:extLst>
      <p:ext uri="{BB962C8B-B14F-4D97-AF65-F5344CB8AC3E}">
        <p14:creationId xmlns:p14="http://schemas.microsoft.com/office/powerpoint/2010/main" val="4084704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5886" y="440817"/>
            <a:ext cx="7729728" cy="1188720"/>
          </a:xfrm>
        </p:spPr>
        <p:txBody>
          <a:bodyPr/>
          <a:lstStyle/>
          <a:p>
            <a:r>
              <a:rPr lang="ru-RU" dirty="0" smtClean="0"/>
              <a:t>Ученый и просветитель</a:t>
            </a:r>
            <a:endParaRPr lang="ru-RU" dirty="0"/>
          </a:p>
        </p:txBody>
      </p:sp>
      <p:sp>
        <p:nvSpPr>
          <p:cNvPr id="3" name="Объект 2"/>
          <p:cNvSpPr>
            <a:spLocks noGrp="1"/>
          </p:cNvSpPr>
          <p:nvPr>
            <p:ph idx="1"/>
          </p:nvPr>
        </p:nvSpPr>
        <p:spPr>
          <a:xfrm>
            <a:off x="319460" y="2276094"/>
            <a:ext cx="7729728" cy="4219956"/>
          </a:xfrm>
        </p:spPr>
        <p:txBody>
          <a:bodyPr>
            <a:normAutofit lnSpcReduction="10000"/>
          </a:bodyPr>
          <a:lstStyle/>
          <a:p>
            <a:r>
              <a:rPr lang="ru-RU" dirty="0"/>
              <a:t>К началу 1760-х годов ученый управлял Историческим собранием, Географическим департаментом, гимназией и университетом при Академии наук. </a:t>
            </a:r>
            <a:endParaRPr lang="ru-RU" dirty="0" smtClean="0"/>
          </a:p>
          <a:p>
            <a:r>
              <a:rPr lang="ru-RU" dirty="0" smtClean="0"/>
              <a:t>Одновременно </a:t>
            </a:r>
            <a:r>
              <a:rPr lang="ru-RU" dirty="0"/>
              <a:t>он занимался науками практически: начал составлять Большой атлас Российской империи наук, разработал атомно-корпускулярную теорию строения вещества, объяснил физическую природу цветового зрения и природу космических тел. </a:t>
            </a:r>
            <a:endParaRPr lang="ru-RU" dirty="0" smtClean="0"/>
          </a:p>
          <a:p>
            <a:r>
              <a:rPr lang="ru-RU" dirty="0" smtClean="0"/>
              <a:t>Также </a:t>
            </a:r>
            <a:r>
              <a:rPr lang="ru-RU" dirty="0"/>
              <a:t>Ломоносов создал «Слово о рождении металлов от трясения земли», в котором предположил, что каменный уголь произошел из торфяника при участии подземного огня, а его классификация землетрясений — до сих пор ведущая в науке. </a:t>
            </a:r>
            <a:endParaRPr lang="ru-RU" dirty="0" smtClean="0"/>
          </a:p>
          <a:p>
            <a:r>
              <a:rPr lang="ru-RU" dirty="0" smtClean="0"/>
              <a:t>В</a:t>
            </a:r>
            <a:r>
              <a:rPr lang="ru-RU" dirty="0"/>
              <a:t> своей работе «Рассуждение о большей точности морского пути» ученый объяснил, почему нужно создать по всему миру самопишущие метеорологические обсерватории.</a:t>
            </a:r>
            <a:endParaRPr lang="ru-RU" dirty="0"/>
          </a:p>
        </p:txBody>
      </p:sp>
      <p:pic>
        <p:nvPicPr>
          <p:cNvPr id="4" name="Рисунок 3"/>
          <p:cNvPicPr>
            <a:picLocks noChangeAspect="1"/>
          </p:cNvPicPr>
          <p:nvPr/>
        </p:nvPicPr>
        <p:blipFill>
          <a:blip r:embed="rId3"/>
          <a:stretch>
            <a:fillRect/>
          </a:stretch>
        </p:blipFill>
        <p:spPr>
          <a:xfrm>
            <a:off x="8049188" y="2033588"/>
            <a:ext cx="3632851" cy="4548187"/>
          </a:xfrm>
          <a:prstGeom prst="rect">
            <a:avLst/>
          </a:prstGeom>
        </p:spPr>
      </p:pic>
    </p:spTree>
    <p:extLst>
      <p:ext uri="{BB962C8B-B14F-4D97-AF65-F5344CB8AC3E}">
        <p14:creationId xmlns:p14="http://schemas.microsoft.com/office/powerpoint/2010/main" val="1566471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1136" y="454414"/>
            <a:ext cx="7729728" cy="1188720"/>
          </a:xfrm>
        </p:spPr>
        <p:txBody>
          <a:bodyPr/>
          <a:lstStyle/>
          <a:p>
            <a:r>
              <a:rPr lang="ru-RU" dirty="0" smtClean="0"/>
              <a:t>художник</a:t>
            </a:r>
            <a:endParaRPr lang="ru-RU"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3"/>
          <a:stretch>
            <a:fillRect/>
          </a:stretch>
        </p:blipFill>
        <p:spPr>
          <a:xfrm>
            <a:off x="2231135" y="1866899"/>
            <a:ext cx="3943731" cy="4789958"/>
          </a:xfrm>
          <a:prstGeom prst="rect">
            <a:avLst/>
          </a:prstGeom>
        </p:spPr>
      </p:pic>
      <p:pic>
        <p:nvPicPr>
          <p:cNvPr id="5" name="Рисунок 4"/>
          <p:cNvPicPr>
            <a:picLocks noChangeAspect="1"/>
          </p:cNvPicPr>
          <p:nvPr/>
        </p:nvPicPr>
        <p:blipFill>
          <a:blip r:embed="rId4"/>
          <a:stretch>
            <a:fillRect/>
          </a:stretch>
        </p:blipFill>
        <p:spPr>
          <a:xfrm>
            <a:off x="6360413" y="1866899"/>
            <a:ext cx="3600451" cy="4789958"/>
          </a:xfrm>
          <a:prstGeom prst="rect">
            <a:avLst/>
          </a:prstGeom>
        </p:spPr>
      </p:pic>
    </p:spTree>
    <p:extLst>
      <p:ext uri="{BB962C8B-B14F-4D97-AF65-F5344CB8AC3E}">
        <p14:creationId xmlns:p14="http://schemas.microsoft.com/office/powerpoint/2010/main" val="3827924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3"/>
          <a:stretch>
            <a:fillRect/>
          </a:stretch>
        </p:blipFill>
        <p:spPr>
          <a:xfrm>
            <a:off x="1157287" y="17883"/>
            <a:ext cx="9877425" cy="6840117"/>
          </a:xfrm>
          <a:prstGeom prst="rect">
            <a:avLst/>
          </a:prstGeom>
        </p:spPr>
      </p:pic>
    </p:spTree>
    <p:extLst>
      <p:ext uri="{BB962C8B-B14F-4D97-AF65-F5344CB8AC3E}">
        <p14:creationId xmlns:p14="http://schemas.microsoft.com/office/powerpoint/2010/main" val="1996733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Ломоносов сегодня</a:t>
            </a:r>
            <a:endParaRPr lang="ru-RU" dirty="0"/>
          </a:p>
        </p:txBody>
      </p:sp>
      <p:sp>
        <p:nvSpPr>
          <p:cNvPr id="3" name="Объект 2"/>
          <p:cNvSpPr>
            <a:spLocks noGrp="1"/>
          </p:cNvSpPr>
          <p:nvPr>
            <p:ph idx="1"/>
          </p:nvPr>
        </p:nvSpPr>
        <p:spPr/>
        <p:txBody>
          <a:bodyPr/>
          <a:lstStyle/>
          <a:p>
            <a:r>
              <a:rPr lang="ru-RU" dirty="0"/>
              <a:t>И</a:t>
            </a:r>
            <a:r>
              <a:rPr lang="ru-RU" dirty="0" smtClean="0"/>
              <a:t>мя </a:t>
            </a:r>
            <a:r>
              <a:rPr lang="ru-RU" dirty="0"/>
              <a:t>Ломоносова </a:t>
            </a:r>
            <a:r>
              <a:rPr lang="ru-RU" dirty="0" smtClean="0"/>
              <a:t>носят</a:t>
            </a:r>
            <a:r>
              <a:rPr lang="ru-RU" dirty="0"/>
              <a:t> </a:t>
            </a:r>
            <a:r>
              <a:rPr lang="ru-RU" dirty="0" smtClean="0"/>
              <a:t>многие </a:t>
            </a:r>
            <a:r>
              <a:rPr lang="ru-RU" dirty="0"/>
              <a:t>учреждения науки, образования и культуры России: Московский государственный университет имени М.В. Ломоносова, Московский государственный университет тонких химических технологий имени М. В. Ломоносова, Архангельский театр драмы имени М.В. Ломоносова и др.</a:t>
            </a:r>
          </a:p>
          <a:p>
            <a:r>
              <a:rPr lang="ru-RU" dirty="0"/>
              <a:t>Именем Ломоносова названы город в Ленинградской области, течение в Атлантическом океане, горный хребет на Новой Земле, подводный хребет в Северном Ледовитом океане, полуостров в Приморье на западном побережье Амурского залива, кратер на Луне и кратер на Марсе, а также минерал из группы </a:t>
            </a:r>
            <a:r>
              <a:rPr lang="ru-RU" dirty="0" err="1"/>
              <a:t>силикофосфатов</a:t>
            </a:r>
            <a:r>
              <a:rPr lang="ru-RU" dirty="0"/>
              <a:t> (</a:t>
            </a:r>
            <a:r>
              <a:rPr lang="ru-RU" dirty="0" err="1"/>
              <a:t>ломоносовит</a:t>
            </a:r>
            <a:r>
              <a:rPr lang="ru-RU" dirty="0"/>
              <a:t>).</a:t>
            </a:r>
          </a:p>
          <a:p>
            <a:endParaRPr lang="ru-RU" dirty="0"/>
          </a:p>
        </p:txBody>
      </p:sp>
    </p:spTree>
    <p:extLst>
      <p:ext uri="{BB962C8B-B14F-4D97-AF65-F5344CB8AC3E}">
        <p14:creationId xmlns:p14="http://schemas.microsoft.com/office/powerpoint/2010/main" val="3317968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88236" y="269367"/>
            <a:ext cx="7729728" cy="1188720"/>
          </a:xfrm>
        </p:spPr>
        <p:txBody>
          <a:bodyPr>
            <a:normAutofit fontScale="90000"/>
          </a:bodyPr>
          <a:lstStyle/>
          <a:p>
            <a:r>
              <a:rPr lang="ru-RU" dirty="0"/>
              <a:t>Создание учреждений женского светского </a:t>
            </a:r>
            <a:r>
              <a:rPr lang="ru-RU" dirty="0" smtClean="0"/>
              <a:t>образования. Смольный институт благородных девиц</a:t>
            </a:r>
            <a:endParaRPr lang="ru-RU" dirty="0"/>
          </a:p>
        </p:txBody>
      </p:sp>
      <p:pic>
        <p:nvPicPr>
          <p:cNvPr id="4" name="Объект 3"/>
          <p:cNvPicPr>
            <a:picLocks noGrp="1" noChangeAspect="1"/>
          </p:cNvPicPr>
          <p:nvPr>
            <p:ph idx="1"/>
          </p:nvPr>
        </p:nvPicPr>
        <p:blipFill>
          <a:blip r:embed="rId3"/>
          <a:stretch>
            <a:fillRect/>
          </a:stretch>
        </p:blipFill>
        <p:spPr>
          <a:xfrm>
            <a:off x="1612028" y="1552575"/>
            <a:ext cx="8282144" cy="5654156"/>
          </a:xfrm>
          <a:prstGeom prst="rect">
            <a:avLst/>
          </a:prstGeom>
        </p:spPr>
      </p:pic>
    </p:spTree>
    <p:extLst>
      <p:ext uri="{BB962C8B-B14F-4D97-AF65-F5344CB8AC3E}">
        <p14:creationId xmlns:p14="http://schemas.microsoft.com/office/powerpoint/2010/main" val="13953785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4" name="Рисунок 3"/>
          <p:cNvPicPr>
            <a:picLocks noChangeAspect="1"/>
          </p:cNvPicPr>
          <p:nvPr/>
        </p:nvPicPr>
        <p:blipFill>
          <a:blip r:embed="rId3"/>
          <a:stretch>
            <a:fillRect/>
          </a:stretch>
        </p:blipFill>
        <p:spPr>
          <a:xfrm>
            <a:off x="1076325" y="229553"/>
            <a:ext cx="10020300" cy="6455386"/>
          </a:xfrm>
          <a:prstGeom prst="rect">
            <a:avLst/>
          </a:prstGeom>
        </p:spPr>
      </p:pic>
    </p:spTree>
    <p:extLst>
      <p:ext uri="{BB962C8B-B14F-4D97-AF65-F5344CB8AC3E}">
        <p14:creationId xmlns:p14="http://schemas.microsoft.com/office/powerpoint/2010/main" val="29614067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14450" y="555117"/>
            <a:ext cx="9096375" cy="1768983"/>
          </a:xfrm>
        </p:spPr>
        <p:txBody>
          <a:bodyPr>
            <a:normAutofit fontScale="90000"/>
          </a:bodyPr>
          <a:lstStyle/>
          <a:p>
            <a:r>
              <a:rPr lang="ru-RU" dirty="0"/>
              <a:t>Русский театр второй половины XVIII века. </a:t>
            </a:r>
            <a:r>
              <a:rPr lang="ru-RU" dirty="0" smtClean="0"/>
              <a:t/>
            </a:r>
            <a:br>
              <a:rPr lang="ru-RU" dirty="0" smtClean="0"/>
            </a:br>
            <a:r>
              <a:rPr lang="ru-RU" dirty="0" smtClean="0"/>
              <a:t>Ф</a:t>
            </a:r>
            <a:r>
              <a:rPr lang="ru-RU" dirty="0"/>
              <a:t>. Волков и русский профессиональный театр.</a:t>
            </a:r>
            <a:endParaRPr lang="ru-RU"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3"/>
          <a:stretch>
            <a:fillRect/>
          </a:stretch>
        </p:blipFill>
        <p:spPr>
          <a:xfrm>
            <a:off x="2097786" y="2465201"/>
            <a:ext cx="7729728" cy="4042004"/>
          </a:xfrm>
          <a:prstGeom prst="rect">
            <a:avLst/>
          </a:prstGeom>
        </p:spPr>
      </p:pic>
    </p:spTree>
    <p:extLst>
      <p:ext uri="{BB962C8B-B14F-4D97-AF65-F5344CB8AC3E}">
        <p14:creationId xmlns:p14="http://schemas.microsoft.com/office/powerpoint/2010/main" val="32985233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07311" y="331351"/>
            <a:ext cx="7729728" cy="1188720"/>
          </a:xfrm>
        </p:spPr>
        <p:txBody>
          <a:bodyPr/>
          <a:lstStyle/>
          <a:p>
            <a:r>
              <a:rPr lang="ru-RU" dirty="0" smtClean="0"/>
              <a:t>Первый русский</a:t>
            </a:r>
            <a:endParaRPr lang="ru-RU" dirty="0"/>
          </a:p>
        </p:txBody>
      </p:sp>
      <p:sp>
        <p:nvSpPr>
          <p:cNvPr id="3" name="Объект 2"/>
          <p:cNvSpPr>
            <a:spLocks noGrp="1"/>
          </p:cNvSpPr>
          <p:nvPr>
            <p:ph idx="1"/>
          </p:nvPr>
        </p:nvSpPr>
        <p:spPr>
          <a:xfrm>
            <a:off x="430911" y="1836359"/>
            <a:ext cx="5331714" cy="4381500"/>
          </a:xfrm>
        </p:spPr>
        <p:txBody>
          <a:bodyPr>
            <a:normAutofit fontScale="85000" lnSpcReduction="20000"/>
          </a:bodyPr>
          <a:lstStyle/>
          <a:p>
            <a:r>
              <a:rPr lang="ru-RU" b="1" dirty="0"/>
              <a:t/>
            </a:r>
            <a:br>
              <a:rPr lang="ru-RU" b="1" dirty="0"/>
            </a:br>
            <a:r>
              <a:rPr lang="ru-RU" b="1" dirty="0"/>
              <a:t>Русский</a:t>
            </a:r>
          </a:p>
          <a:p>
            <a:r>
              <a:rPr lang="ru-RU" dirty="0"/>
              <a:t>Русский — потому что здесь русские актёры играли пьесы на русском языке.</a:t>
            </a:r>
          </a:p>
          <a:p>
            <a:r>
              <a:rPr lang="ru-RU" b="1" dirty="0"/>
              <a:t>Публичный</a:t>
            </a:r>
          </a:p>
          <a:p>
            <a:r>
              <a:rPr lang="ru-RU" dirty="0"/>
              <a:t>Публичный — потому что он был общедоступным, в отличие от театров дворцовых, домашних или школьных; ранжир публики в зале зависел именно от цены на билет, а не от социального статуса</a:t>
            </a:r>
          </a:p>
          <a:p>
            <a:r>
              <a:rPr lang="ru-RU" b="1" dirty="0"/>
              <a:t>Профессиональный</a:t>
            </a:r>
          </a:p>
          <a:p>
            <a:r>
              <a:rPr lang="ru-RU" dirty="0"/>
              <a:t>Профессиональный — потому что актёры получали зарплату за свой труд, актёрство стало их профессией.</a:t>
            </a:r>
          </a:p>
          <a:p>
            <a:r>
              <a:rPr lang="ru-RU" b="1" dirty="0"/>
              <a:t>Театр</a:t>
            </a:r>
          </a:p>
          <a:p>
            <a:r>
              <a:rPr lang="ru-RU" dirty="0"/>
              <a:t>Театр — потому что это была не труппа, не отдельная постановка, а именно театр с организационной точки зрения — с постоянным репертуаром, с билетным хозяйством, со всей «</a:t>
            </a:r>
            <a:r>
              <a:rPr lang="ru-RU" dirty="0" err="1"/>
              <a:t>матчастью</a:t>
            </a:r>
            <a:r>
              <a:rPr lang="ru-RU" dirty="0"/>
              <a:t>» — зданием, декорациями, костюмами.</a:t>
            </a:r>
          </a:p>
          <a:p>
            <a:endParaRPr lang="ru-RU" dirty="0"/>
          </a:p>
        </p:txBody>
      </p:sp>
      <p:pic>
        <p:nvPicPr>
          <p:cNvPr id="4" name="Рисунок 3"/>
          <p:cNvPicPr>
            <a:picLocks noChangeAspect="1"/>
          </p:cNvPicPr>
          <p:nvPr/>
        </p:nvPicPr>
        <p:blipFill>
          <a:blip r:embed="rId3"/>
          <a:stretch>
            <a:fillRect/>
          </a:stretch>
        </p:blipFill>
        <p:spPr>
          <a:xfrm>
            <a:off x="6172200" y="2241172"/>
            <a:ext cx="5334000" cy="3571875"/>
          </a:xfrm>
          <a:prstGeom prst="rect">
            <a:avLst/>
          </a:prstGeom>
        </p:spPr>
      </p:pic>
    </p:spTree>
    <p:extLst>
      <p:ext uri="{BB962C8B-B14F-4D97-AF65-F5344CB8AC3E}">
        <p14:creationId xmlns:p14="http://schemas.microsoft.com/office/powerpoint/2010/main" val="19621622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Первый русский</a:t>
            </a:r>
            <a:endParaRPr lang="ru-RU"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3"/>
          <a:stretch>
            <a:fillRect/>
          </a:stretch>
        </p:blipFill>
        <p:spPr>
          <a:xfrm>
            <a:off x="76200" y="2712887"/>
            <a:ext cx="6328784" cy="3202365"/>
          </a:xfrm>
          <a:prstGeom prst="rect">
            <a:avLst/>
          </a:prstGeom>
        </p:spPr>
      </p:pic>
      <p:pic>
        <p:nvPicPr>
          <p:cNvPr id="5" name="Рисунок 4"/>
          <p:cNvPicPr>
            <a:picLocks noChangeAspect="1"/>
          </p:cNvPicPr>
          <p:nvPr/>
        </p:nvPicPr>
        <p:blipFill>
          <a:blip r:embed="rId4"/>
          <a:stretch>
            <a:fillRect/>
          </a:stretch>
        </p:blipFill>
        <p:spPr>
          <a:xfrm>
            <a:off x="6553199" y="2558295"/>
            <a:ext cx="5267325" cy="3511550"/>
          </a:xfrm>
          <a:prstGeom prst="rect">
            <a:avLst/>
          </a:prstGeom>
        </p:spPr>
      </p:pic>
    </p:spTree>
    <p:extLst>
      <p:ext uri="{BB962C8B-B14F-4D97-AF65-F5344CB8AC3E}">
        <p14:creationId xmlns:p14="http://schemas.microsoft.com/office/powerpoint/2010/main" val="1872687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TM10001115[[fn=Посылка]]</Template>
  <TotalTime>1539</TotalTime>
  <Words>3795</Words>
  <Application>Microsoft Office PowerPoint</Application>
  <PresentationFormat>Широкоэкранный</PresentationFormat>
  <Paragraphs>95</Paragraphs>
  <Slides>14</Slides>
  <Notes>12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Corbel</vt:lpstr>
      <vt:lpstr>Gill Sans MT</vt:lpstr>
      <vt:lpstr>Parcel</vt:lpstr>
      <vt:lpstr>Русская культура второй половины XVIII века</vt:lpstr>
      <vt:lpstr>Михаил васильевич Ломоносов. Ученый, просветитель, художник</vt:lpstr>
      <vt:lpstr>«За утверждение наук в отечестве»</vt:lpstr>
      <vt:lpstr>«Европейский ученый»  Михаил Ломоносов </vt:lpstr>
      <vt:lpstr>«Ломоносов был великий человек. Он создал первый университет. Он, лучше сказать, сам был первым нашим университетом» (А. С. Пушкин) </vt:lpstr>
      <vt:lpstr>Ученый и просветитель</vt:lpstr>
      <vt:lpstr>художник</vt:lpstr>
      <vt:lpstr>Презентация PowerPoint</vt:lpstr>
      <vt:lpstr>Ломоносов сегодня</vt:lpstr>
      <vt:lpstr>Создание учреждений женского светского образования. Смольный институт благородных девиц</vt:lpstr>
      <vt:lpstr>Презентация PowerPoint</vt:lpstr>
      <vt:lpstr>Русский театр второй половины XVIII века.  Ф. Волков и русский профессиональный театр.</vt:lpstr>
      <vt:lpstr>Первый русский</vt:lpstr>
      <vt:lpstr>Первый русский</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Ольга</dc:creator>
  <cp:lastModifiedBy>Ольга</cp:lastModifiedBy>
  <cp:revision>7</cp:revision>
  <dcterms:created xsi:type="dcterms:W3CDTF">2025-02-12T06:19:39Z</dcterms:created>
  <dcterms:modified xsi:type="dcterms:W3CDTF">2025-02-13T07:58:44Z</dcterms:modified>
</cp:coreProperties>
</file>