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17"/>
  </p:notesMasterIdLst>
  <p:sldIdLst>
    <p:sldId id="256" r:id="rId2"/>
    <p:sldId id="288" r:id="rId3"/>
    <p:sldId id="265" r:id="rId4"/>
    <p:sldId id="274" r:id="rId5"/>
    <p:sldId id="286" r:id="rId6"/>
    <p:sldId id="290" r:id="rId7"/>
    <p:sldId id="293" r:id="rId8"/>
    <p:sldId id="294" r:id="rId9"/>
    <p:sldId id="295" r:id="rId10"/>
    <p:sldId id="296" r:id="rId11"/>
    <p:sldId id="277" r:id="rId12"/>
    <p:sldId id="278" r:id="rId13"/>
    <p:sldId id="285" r:id="rId14"/>
    <p:sldId id="281" r:id="rId15"/>
    <p:sldId id="284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FF92"/>
    <a:srgbClr val="81FF9F"/>
    <a:srgbClr val="5BFFA5"/>
    <a:srgbClr val="FFCF9F"/>
    <a:srgbClr val="CDEEFF"/>
    <a:srgbClr val="A7E2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DE547-9EE0-4DE0-9602-680849214F09}" type="datetimeFigureOut">
              <a:rPr lang="ru-RU" smtClean="0"/>
              <a:pPr/>
              <a:t>19.02.2025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48112-94B9-4330-A345-A2D99D063B1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6B0D08-C1A4-4BCC-9B27-557EF6964363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02839-26EC-407F-803E-0B7D60645B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80430F-C70C-4004-BD4E-45D132C04212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31B017-B303-466C-948A-4A6EEB6EB05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10755C8-20B6-4B83-8C2D-448786E03B56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6977EE-38DF-4F20-87E5-D7AFBF8634A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989F84-A463-4B55-A9A9-297A931112A1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5E8F3C-2BA8-4613-B817-6968CDEE82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4C85C6-2D29-4833-BA62-D6F3FA7D6131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C902E6-D830-4ADF-B430-69BEA76FD7D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809683-F128-4373-90FB-007E6C8EC3E5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61D309-8F8D-468B-90B0-59A3510B70C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63AC27-A7FC-4F28-9C00-EAF0CD3A8043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FEF363-3B6B-4E6A-907D-D3BCE6DF37E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C9F17-19D6-49F3-B444-E70F16DE9874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EB2E51-A480-45DE-8E6B-C6BD60295AA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022F5EA-4AE1-4414-AE0D-7824C2FF6411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CC59D5-9A77-4CCF-8DFD-CF5A7436785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35EB1C1-CF5C-4462-9FFA-79D25F47F7CA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8E19AD-C6A6-43A5-89D9-B862EAC301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2BCA3E3-C7C5-48CC-8CE7-58AC690C405E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C554EB5-BA03-4D10-BA94-818D55B7488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0381EC-3E58-46C7-9A84-42FBDC425462}" type="datetimeFigureOut">
              <a:rPr lang="ru-RU" smtClean="0"/>
              <a:pPr>
                <a:defRPr/>
              </a:pPr>
              <a:t>19.02.2025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21826-46EC-449A-9E27-B95D2EF8C7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9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14290"/>
            <a:ext cx="9144000" cy="3500462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К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. Г. Паустовский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/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«Корзина </a:t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с еловыми шишками»</a:t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4 класс </a:t>
            </a:r>
            <a:b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</a:b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</a:rPr>
              <a:t>УМК «Школа России»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0" y="4214819"/>
            <a:ext cx="9144000" cy="2286015"/>
          </a:xfrm>
          <a:prstGeom prst="rect">
            <a:avLst/>
          </a:prstGeom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уч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итель 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начальных классов </a:t>
            </a:r>
            <a:endParaRPr lang="ru-RU" sz="2800" b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+mj-ea"/>
              <a:cs typeface="+mj-cs"/>
            </a:endParaRPr>
          </a:p>
          <a:p>
            <a:pPr algn="ctr" fontAlgn="auto">
              <a:spcAft>
                <a:spcPts val="0"/>
              </a:spcAft>
              <a:defRPr/>
            </a:pP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Бубнова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rPr>
              <a:t> Л.А.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8" descr="1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9009">
            <a:off x="6026135" y="3118461"/>
            <a:ext cx="3007877" cy="281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8" descr="10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319009">
            <a:off x="-247234" y="3922646"/>
            <a:ext cx="3007877" cy="281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357166"/>
            <a:ext cx="3786214" cy="44798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Скругленный прямоугольник 6"/>
          <p:cNvSpPr/>
          <p:nvPr/>
        </p:nvSpPr>
        <p:spPr>
          <a:xfrm>
            <a:off x="4572000" y="642918"/>
            <a:ext cx="4000528" cy="450059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solidFill>
                  <a:srgbClr val="002060"/>
                </a:solidFill>
              </a:rPr>
              <a:t>К. Г. Паустовский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BAB24A-8B36-41DD-86CD-57C0E7443884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pic>
        <p:nvPicPr>
          <p:cNvPr id="4" name="Содержимое 5" descr="c0e47dd6e394616cb3fd5a52f5618a3d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48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 advClick="0" advTm="10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корзин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1472" y="428604"/>
            <a:ext cx="8135938" cy="5905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мка 8"/>
          <p:cNvSpPr/>
          <p:nvPr/>
        </p:nvSpPr>
        <p:spPr bwMode="auto">
          <a:xfrm>
            <a:off x="285750" y="285750"/>
            <a:ext cx="8572500" cy="6286500"/>
          </a:xfrm>
          <a:prstGeom prst="frame">
            <a:avLst>
              <a:gd name="adj1" fmla="val 3906"/>
            </a:avLst>
          </a:prstGeom>
          <a:blipFill dpi="0" rotWithShape="1">
            <a:blip r:embed="rId2" cstate="screen">
              <a:alphaModFix amt="45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247" name="Прямоугольник 4"/>
          <p:cNvSpPr>
            <a:spLocks noChangeArrowheads="1"/>
          </p:cNvSpPr>
          <p:nvPr/>
        </p:nvSpPr>
        <p:spPr bwMode="auto">
          <a:xfrm>
            <a:off x="5940425" y="1357298"/>
            <a:ext cx="2735263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Эдвард Григ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(1843-1907) </a:t>
            </a:r>
            <a:br>
              <a:rPr lang="ru-RU" sz="3200" dirty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норвежский композитор</a:t>
            </a:r>
          </a:p>
        </p:txBody>
      </p:sp>
      <p:pic>
        <p:nvPicPr>
          <p:cNvPr id="7" name="Picture 5" descr="Gri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428604"/>
            <a:ext cx="4143404" cy="592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8" descr="10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319009">
            <a:off x="5611213" y="3462668"/>
            <a:ext cx="2689892" cy="2817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CF5F08-E035-4B45-AD2C-DB8D1FA6CAB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/>
          <p:cNvSpPr/>
          <p:nvPr/>
        </p:nvSpPr>
        <p:spPr bwMode="auto">
          <a:xfrm>
            <a:off x="285750" y="285750"/>
            <a:ext cx="8572500" cy="6286500"/>
          </a:xfrm>
          <a:prstGeom prst="frame">
            <a:avLst>
              <a:gd name="adj1" fmla="val 3906"/>
            </a:avLst>
          </a:prstGeom>
          <a:blipFill dpi="0" rotWithShape="1">
            <a:blip r:embed="rId2" cstate="screen">
              <a:alphaModFix amt="45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76250"/>
            <a:ext cx="813593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4356100" y="1628775"/>
            <a:ext cx="0" cy="17287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2555875" y="1628775"/>
            <a:ext cx="1801813" cy="1587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2555875" y="1628775"/>
            <a:ext cx="1588" cy="17287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555875" y="3357563"/>
            <a:ext cx="1784350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875" y="1628775"/>
            <a:ext cx="18605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5" name="TextBox 16"/>
          <p:cNvSpPr txBox="1">
            <a:spLocks noChangeArrowheads="1"/>
          </p:cNvSpPr>
          <p:nvPr/>
        </p:nvSpPr>
        <p:spPr bwMode="auto">
          <a:xfrm>
            <a:off x="3203575" y="476250"/>
            <a:ext cx="2663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latin typeface="Times New Roman" pitchFamily="18" charset="0"/>
                <a:cs typeface="Times New Roman" pitchFamily="18" charset="0"/>
              </a:rPr>
              <a:t>Норвегия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/>
          <p:cNvSpPr/>
          <p:nvPr/>
        </p:nvSpPr>
        <p:spPr bwMode="auto">
          <a:xfrm>
            <a:off x="285750" y="285750"/>
            <a:ext cx="8572500" cy="6286500"/>
          </a:xfrm>
          <a:prstGeom prst="frame">
            <a:avLst>
              <a:gd name="adj1" fmla="val 3906"/>
            </a:avLst>
          </a:prstGeom>
          <a:blipFill dpi="0" rotWithShape="1">
            <a:blip r:embed="rId2" cstate="screen">
              <a:alphaModFix amt="45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12293" name="Рисунок 2" descr="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571500"/>
            <a:ext cx="8064500" cy="573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3"/>
          <p:cNvSpPr txBox="1">
            <a:spLocks noChangeArrowheads="1"/>
          </p:cNvSpPr>
          <p:nvPr/>
        </p:nvSpPr>
        <p:spPr bwMode="auto">
          <a:xfrm>
            <a:off x="2484438" y="692150"/>
            <a:ext cx="45942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Норвегия г. Берген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468313" y="476250"/>
            <a:ext cx="8135937" cy="5905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мка 8"/>
          <p:cNvSpPr/>
          <p:nvPr/>
        </p:nvSpPr>
        <p:spPr bwMode="auto">
          <a:xfrm>
            <a:off x="285750" y="285750"/>
            <a:ext cx="8572500" cy="6286500"/>
          </a:xfrm>
          <a:prstGeom prst="frame">
            <a:avLst>
              <a:gd name="adj1" fmla="val 3906"/>
            </a:avLst>
          </a:prstGeom>
          <a:blipFill dpi="0" rotWithShape="1">
            <a:blip r:embed="rId2" cstate="screen">
              <a:alphaModFix amt="45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539750" y="527050"/>
            <a:ext cx="80645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АККОРД – </a:t>
            </a:r>
          </a:p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сочетание нескольких музыкальных звуков различной высоты, воспринимаемых как звуковое единство.</a:t>
            </a:r>
          </a:p>
          <a:p>
            <a:pPr algn="just" eaLnBrk="0" hangingPunct="0"/>
            <a:endParaRPr lang="ru-RU" sz="28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eaLnBrk="0" hangingPunct="0"/>
            <a:endParaRPr lang="ru-RU"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539750" y="2967038"/>
            <a:ext cx="80645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СИМФОНИЧЕСКИЙ – </a:t>
            </a:r>
          </a:p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слова «симфония» - большое музыкальное произведение для оркестра.</a:t>
            </a:r>
            <a:endParaRPr lang="ru-RU" sz="2800"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Рисунок 13" descr="filarmoniya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9338" y="3933825"/>
            <a:ext cx="3779837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68313" y="476250"/>
            <a:ext cx="8135937" cy="5832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Рамка 8"/>
          <p:cNvSpPr/>
          <p:nvPr/>
        </p:nvSpPr>
        <p:spPr bwMode="auto">
          <a:xfrm>
            <a:off x="285750" y="285750"/>
            <a:ext cx="8572500" cy="6286500"/>
          </a:xfrm>
          <a:prstGeom prst="frame">
            <a:avLst>
              <a:gd name="adj1" fmla="val 3906"/>
            </a:avLst>
          </a:prstGeom>
          <a:blipFill dpi="0" rotWithShape="1">
            <a:blip r:embed="rId2" cstate="screen">
              <a:alphaModFix amt="45000"/>
            </a:blip>
            <a:srcRect/>
            <a:stretch>
              <a:fillRect/>
            </a:stretch>
          </a:blipFill>
          <a:ln>
            <a:noFill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>
            <a:spLocks noChangeArrowheads="1"/>
          </p:cNvSpPr>
          <p:nvPr/>
        </p:nvSpPr>
        <p:spPr bwMode="auto">
          <a:xfrm>
            <a:off x="539750" y="2274888"/>
            <a:ext cx="806450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ПАРЧА – </a:t>
            </a:r>
          </a:p>
          <a:p>
            <a:pPr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плотная узорчатая шёлковая ткань с переплетающимися золотыми, </a:t>
            </a:r>
          </a:p>
          <a:p>
            <a:pPr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серебряными нитями.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539750" y="620713"/>
            <a:ext cx="7993063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БОТФОРТЫ – </a:t>
            </a:r>
          </a:p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высокие кавалерийские сапоги.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39750" y="4724400"/>
            <a:ext cx="8064500" cy="138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ФЕТРОВАЯ ШЛЯПА – </a:t>
            </a:r>
          </a:p>
          <a:p>
            <a:pPr eaLnBrk="0" hangingPunct="0"/>
            <a:r>
              <a:rPr lang="ru-RU" sz="28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фетр – плотный вяленый материал из высококачественных сортов шерсти.</a:t>
            </a:r>
          </a:p>
        </p:txBody>
      </p:sp>
      <p:pic>
        <p:nvPicPr>
          <p:cNvPr id="6" name="Рисунок 5" descr="e3144cbb94a5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620713"/>
            <a:ext cx="1493837" cy="172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2584.jpe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325" y="2852738"/>
            <a:ext cx="2189163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t_henschel_shlapa_5165_40_183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3663" y="4508500"/>
            <a:ext cx="210820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CF5F08-E035-4B45-AD2C-DB8D1FA6CAB0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7" name="Блок-схема: альтернативный процесс 6"/>
          <p:cNvSpPr/>
          <p:nvPr/>
        </p:nvSpPr>
        <p:spPr>
          <a:xfrm>
            <a:off x="684213" y="188913"/>
            <a:ext cx="7523162" cy="782637"/>
          </a:xfrm>
          <a:prstGeom prst="flowChartAlternateProcess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u="sng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Работа по содержанию</a:t>
            </a:r>
            <a:endParaRPr lang="ru-RU" sz="4000" b="1" u="sng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95536" y="1484784"/>
            <a:ext cx="8568952" cy="38478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Font typeface="Arial" charset="0"/>
              <a:buNone/>
              <a:defRPr/>
            </a:pPr>
            <a:endParaRPr lang="ru-RU" sz="2800" b="1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1.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Где и как познакомились главные герои произведения К. Паустовского?</a:t>
            </a:r>
          </a:p>
          <a:p>
            <a:pPr marL="514350" indent="-514350"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2.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«По ролям» прочитайте диалог </a:t>
            </a:r>
            <a:r>
              <a:rPr lang="ru-RU" sz="2800" b="1" dirty="0" err="1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Дагни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и 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Грига.</a:t>
            </a:r>
            <a:endParaRPr lang="ru-RU" sz="2800" b="1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3.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Найдите в тексте 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сравнения и олицетворения. </a:t>
            </a:r>
            <a:endParaRPr lang="ru-RU" sz="2800" b="1" dirty="0">
              <a:ln w="1905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" name="Содержимое 5"/>
          <p:cNvGraphicFramePr>
            <a:graphicFrameLocks noGrp="1"/>
          </p:cNvGraphicFramePr>
          <p:nvPr>
            <p:ph idx="1"/>
          </p:nvPr>
        </p:nvGraphicFramePr>
        <p:xfrm>
          <a:off x="468313" y="2565400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Олицетворение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Сравнение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Эпитет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A06AA-30C0-4EC2-8BAE-BAAD963DA6D8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4294967295"/>
          </p:nvPr>
        </p:nvGraphicFramePr>
        <p:xfrm>
          <a:off x="0" y="2571750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Олицетворение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Сравнение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Эпитет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357158" y="714356"/>
            <a:ext cx="8072494" cy="514183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4.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Каких 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слушателей больше всего ценил Григ? За что они были дороги ему?</a:t>
            </a:r>
          </a:p>
          <a:p>
            <a:pPr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</a:t>
            </a: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Что </a:t>
            </a:r>
            <a:r>
              <a:rPr lang="ru-RU" sz="28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«расцвело на 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солнце» у </a:t>
            </a: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Дагни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 Найди главные слова во 2 части. 6.Ппочему </a:t>
            </a: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Дагни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покинула дом?</a:t>
            </a:r>
          </a:p>
          <a:p>
            <a:pPr>
              <a:defRPr/>
            </a:pP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7.Перескажите главу от имени </a:t>
            </a: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Дагни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  </a:t>
            </a:r>
          </a:p>
          <a:p>
            <a:pPr>
              <a:defRPr/>
            </a:pP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8.Нарисуй словами портрет девушки </a:t>
            </a: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Дагни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пришедшей на концерт.</a:t>
            </a:r>
          </a:p>
          <a:p>
            <a:pPr>
              <a:defRPr/>
            </a:pP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FA06AA-30C0-4EC2-8BAE-BAAD963DA6D8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34" y="714356"/>
            <a:ext cx="8316416" cy="43245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charset="0"/>
              <a:buNone/>
              <a:defRPr/>
            </a:pPr>
            <a:endParaRPr lang="ru-RU" sz="2800" b="1" dirty="0" smtClean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>
              <a:buFont typeface="Arial" charset="0"/>
              <a:buNone/>
              <a:defRPr/>
            </a:pPr>
            <a:endParaRPr lang="ru-RU" sz="2800" b="1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>
              <a:defRPr/>
            </a:pP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9.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Найди в тексте слова при помощи которых автор передаёт всю гамму чувств    </a:t>
            </a:r>
            <a:r>
              <a:rPr lang="ru-RU" sz="2800" b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Дагни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на концерте.</a:t>
            </a:r>
          </a:p>
          <a:p>
            <a:pPr>
              <a:defRPr/>
            </a:pP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10.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Что услышала девушка в музыке? 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>
              <a:defRPr/>
            </a:pPr>
            <a:r>
              <a:rPr lang="ru-RU" sz="36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11.</a:t>
            </a:r>
            <a:r>
              <a:rPr lang="ru-RU" sz="28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Передайте состояние девушки, её душевные качества составив коллаж.</a:t>
            </a:r>
            <a:endParaRPr lang="ru-RU" sz="2800" b="1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Содержимое 6" descr="Григ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643174" y="2000240"/>
            <a:ext cx="1428750" cy="1897062"/>
          </a:xfrm>
          <a:ln w="190500" cap="sq">
            <a:solidFill>
              <a:srgbClr val="C8C6BD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EB6ADC5-26E1-4A6E-BF0E-8E50A2CF0D5D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4214810" y="1928802"/>
            <a:ext cx="928687" cy="642937"/>
          </a:xfrm>
          <a:prstGeom prst="straightConnector1">
            <a:avLst/>
          </a:prstGeom>
          <a:ln w="25400" cmpd="dbl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943" name="Picture 3" descr="D:\Documents and Settings\Admin\Рабочий стол\Фото норвегии\0_58a5a_cbdcaebb_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196752"/>
            <a:ext cx="3603625" cy="3232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25" name="Прямая со стрелкой 24"/>
          <p:cNvCxnSpPr/>
          <p:nvPr/>
        </p:nvCxnSpPr>
        <p:spPr>
          <a:xfrm>
            <a:off x="4143372" y="4643446"/>
            <a:ext cx="1071570" cy="571504"/>
          </a:xfrm>
          <a:prstGeom prst="straightConnector1">
            <a:avLst/>
          </a:prstGeom>
          <a:ln w="25400" cmpd="dbl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1259631" y="1"/>
            <a:ext cx="7272809" cy="995422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Чем должен жить человек?</a:t>
            </a:r>
            <a:endParaRPr lang="ru-RU" sz="40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1142985"/>
            <a:ext cx="4714908" cy="7150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Красота природы 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786314" y="5143513"/>
            <a:ext cx="4357686" cy="1243905"/>
          </a:xfrm>
          <a:prstGeom prst="roundRect">
            <a:avLst>
              <a:gd name="adj" fmla="val 2364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Человеческие отношения</a:t>
            </a:r>
          </a:p>
        </p:txBody>
      </p:sp>
      <p:pic>
        <p:nvPicPr>
          <p:cNvPr id="4098" name="Picture 2" descr="http://molot.info/wp-content/uploads/2016/04/30-1024x514.jpg"/>
          <p:cNvPicPr>
            <a:picLocks noChangeAspect="1" noChangeArrowheads="1"/>
          </p:cNvPicPr>
          <p:nvPr/>
        </p:nvPicPr>
        <p:blipFill>
          <a:blip r:embed="rId6"/>
          <a:srcRect r="22466"/>
          <a:stretch>
            <a:fillRect/>
          </a:stretch>
        </p:blipFill>
        <p:spPr bwMode="auto">
          <a:xfrm>
            <a:off x="285720" y="4071942"/>
            <a:ext cx="3734548" cy="25606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Содержимое 15"/>
          <p:cNvSpPr>
            <a:spLocks noGrp="1"/>
          </p:cNvSpPr>
          <p:nvPr>
            <p:ph sz="quarter" idx="4"/>
          </p:nvPr>
        </p:nvSpPr>
        <p:spPr>
          <a:xfrm flipV="1">
            <a:off x="4645025" y="6126162"/>
            <a:ext cx="4041775" cy="4571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V="1">
            <a:off x="1500166" y="3143237"/>
            <a:ext cx="1071566" cy="928705"/>
          </a:xfrm>
          <a:prstGeom prst="straightConnector1">
            <a:avLst/>
          </a:prstGeom>
          <a:ln w="25400" cmpd="dbl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214810" y="3786190"/>
            <a:ext cx="1785950" cy="1285884"/>
          </a:xfrm>
          <a:prstGeom prst="straightConnector1">
            <a:avLst/>
          </a:prstGeom>
          <a:ln w="25400" cmpd="dbl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571604" y="1928802"/>
            <a:ext cx="1000128" cy="571493"/>
          </a:xfrm>
          <a:prstGeom prst="straightConnector1">
            <a:avLst/>
          </a:prstGeom>
          <a:ln w="25400" cmpd="dbl">
            <a:solidFill>
              <a:srgbClr val="7030A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://i.allday.ru/42/e4/03/1292789327_xmas_frame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b="1" i="1" dirty="0" smtClean="0">
                <a:ln w="1905"/>
                <a:solidFill>
                  <a:srgbClr val="00206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Домашнее задание.</a:t>
            </a:r>
          </a:p>
        </p:txBody>
      </p:sp>
      <p:sp>
        <p:nvSpPr>
          <p:cNvPr id="48131" name="Содержимое 2"/>
          <p:cNvSpPr>
            <a:spLocks noGrp="1"/>
          </p:cNvSpPr>
          <p:nvPr>
            <p:ph idx="1"/>
          </p:nvPr>
        </p:nvSpPr>
        <p:spPr>
          <a:xfrm>
            <a:off x="642909" y="1557338"/>
            <a:ext cx="7786743" cy="4464050"/>
          </a:xfrm>
        </p:spPr>
        <p:txBody>
          <a:bodyPr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>
              <a:buFont typeface="Arial" charset="0"/>
              <a:buNone/>
              <a:defRPr/>
            </a:pPr>
            <a:r>
              <a:rPr lang="ru-RU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</a:t>
            </a:r>
          </a:p>
          <a:p>
            <a:pPr marL="0" algn="ctr">
              <a:spcBef>
                <a:spcPts val="0"/>
              </a:spcBef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С.47 – 58,чит.,</a:t>
            </a:r>
          </a:p>
          <a:p>
            <a:pPr marL="0" algn="ctr">
              <a:spcBef>
                <a:spcPts val="0"/>
              </a:spcBef>
              <a:buNone/>
              <a:defRPr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</a:rPr>
              <a:t>Выполнить задание 7 на стр.58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97372C-4D0B-4184-B0C1-EF211AC1F73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533</TotalTime>
  <Words>232</Words>
  <Application>Microsoft Office PowerPoint</Application>
  <PresentationFormat>Экран (4:3)</PresentationFormat>
  <Paragraphs>52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К. Г. Паустовский «Корзина  с еловыми шишками» 4 класс  УМК «Школа России»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Домашнее задание.</vt:lpstr>
    </vt:vector>
  </TitlesOfParts>
  <Company>МОУ гимназия №1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К. Г. Паустовский «Корзина  с еловыми шишками» 4 класс  УМК «Гармония»</dc:title>
  <dc:creator>Понятовская Ю.Н.</dc:creator>
  <cp:lastModifiedBy>user</cp:lastModifiedBy>
  <cp:revision>51</cp:revision>
  <dcterms:created xsi:type="dcterms:W3CDTF">2009-11-29T13:32:46Z</dcterms:created>
  <dcterms:modified xsi:type="dcterms:W3CDTF">2025-02-19T16:29:28Z</dcterms:modified>
</cp:coreProperties>
</file>