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media/image1.png" ContentType="image/png"/>
  <Override PartName="/ppt/media/image7.tif" ContentType="image/tiff"/>
  <Override PartName="/ppt/media/image2.png" ContentType="image/png"/>
  <Override PartName="/ppt/media/image8.tif" ContentType="image/tiff"/>
  <Override PartName="/ppt/media/image3.jpeg" ContentType="image/jpeg"/>
  <Override PartName="/ppt/media/image4.tif" ContentType="image/tiff"/>
  <Override PartName="/ppt/media/image5.jpeg" ContentType="image/jpeg"/>
  <Override PartName="/ppt/media/image6.tif" ContentType="image/tiff"/>
  <Override PartName="/ppt/media/image9.png" ContentType="image/png"/>
  <Override PartName="/ppt/media/image10.png" ContentType="image/png"/>
  <Override PartName="/ppt/media/image11.tif" ContentType="image/tiff"/>
  <Override PartName="/ppt/media/image12.tif" ContentType="image/tiff"/>
  <Override PartName="/ppt/media/image13.tif" ContentType="image/tiff"/>
  <Override PartName="/ppt/media/image14.tif" ContentType="image/tiff"/>
  <Override PartName="/ppt/media/image15.tif" ContentType="image/tiff"/>
  <Override PartName="/ppt/media/image16.tif" ContentType="image/tiff"/>
  <Override PartName="/ppt/media/image17.jpeg" ContentType="image/jpeg"/>
  <Override PartName="/ppt/media/image18.jpeg" ContentType="image/jpeg"/>
  <Override PartName="/ppt/media/image19.png" ContentType="image/png"/>
  <Override PartName="/ppt/media/image20.tif" ContentType="image/tiff"/>
  <Override PartName="/ppt/media/image21.tif" ContentType="image/tiff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70" r:id="rId11"/>
    <p:sldMasterId id="2147483672" r:id="rId12"/>
    <p:sldMasterId id="2147483674" r:id="rId13"/>
    <p:sldMasterId id="2147483676" r:id="rId14"/>
    <p:sldMasterId id="2147483678" r:id="rId15"/>
    <p:sldMasterId id="2147483680" r:id="rId16"/>
    <p:sldMasterId id="2147483682" r:id="rId17"/>
    <p:sldMasterId id="2147483684" r:id="rId18"/>
  </p:sldMasterIdLst>
  <p:notesMasterIdLst>
    <p:notesMasterId r:id="rId19"/>
  </p:notes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notesMaster" Target="notesMasters/notesMaster1.xml"/><Relationship Id="rId20" Type="http://schemas.openxmlformats.org/officeDocument/2006/relationships/slide" Target="slides/slide1.xml"/><Relationship Id="rId21" Type="http://schemas.openxmlformats.org/officeDocument/2006/relationships/slide" Target="slides/slide2.xml"/><Relationship Id="rId22" Type="http://schemas.openxmlformats.org/officeDocument/2006/relationships/slide" Target="slides/slide3.xml"/><Relationship Id="rId23" Type="http://schemas.openxmlformats.org/officeDocument/2006/relationships/slide" Target="slides/slide4.xml"/><Relationship Id="rId24" Type="http://schemas.openxmlformats.org/officeDocument/2006/relationships/slide" Target="slides/slide5.xml"/><Relationship Id="rId25" Type="http://schemas.openxmlformats.org/officeDocument/2006/relationships/slide" Target="slides/slide6.xml"/><Relationship Id="rId26" Type="http://schemas.openxmlformats.org/officeDocument/2006/relationships/slide" Target="slides/slide7.xml"/><Relationship Id="rId27" Type="http://schemas.openxmlformats.org/officeDocument/2006/relationships/slide" Target="slides/slide8.xml"/><Relationship Id="rId28" Type="http://schemas.openxmlformats.org/officeDocument/2006/relationships/slide" Target="slides/slide9.xml"/><Relationship Id="rId29" Type="http://schemas.openxmlformats.org/officeDocument/2006/relationships/slide" Target="slides/slide10.xml"/><Relationship Id="rId30" Type="http://schemas.openxmlformats.org/officeDocument/2006/relationships/slide" Target="slides/slide11.xml"/><Relationship Id="rId31" Type="http://schemas.openxmlformats.org/officeDocument/2006/relationships/slide" Target="slides/slide12.xml"/><Relationship Id="rId3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uFillTx/>
                <a:latin typeface="Trebuchet MS"/>
              </a:rPr>
              <a:t>Для перемещения страницы щёлкните мышью</a:t>
            </a:r>
            <a:endParaRPr b="0" lang="en-US" sz="18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Для правки формата примечаний щёлкните мышью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&lt;верхний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 type="dt" idx="5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9" name="PlaceHolder 5"/>
          <p:cNvSpPr>
            <a:spLocks noGrp="1"/>
          </p:cNvSpPr>
          <p:nvPr>
            <p:ph type="ftr" idx="5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0" name="PlaceHolder 6"/>
          <p:cNvSpPr>
            <a:spLocks noGrp="1"/>
          </p:cNvSpPr>
          <p:nvPr>
            <p:ph type="sldNum" idx="5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04E853C-6890-4A8C-9C5B-7845AFEF4339}" type="slidenum"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FC61D78-077C-4049-844D-CC5795B63119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subTitle"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496D9AB-6390-4B0F-A4B2-4BED0DE7C0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D1DDC18-50BA-4578-8BE1-72066A085C0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D956CE6-155C-4629-92EA-0122403A4CA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FB9C63D-D17B-4DAD-A34F-A84E8A59C7D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7F766B3-BA3F-4C4F-96E6-B29F019207D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9D2F1703-CA5B-4D3A-AA73-6F54E706290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4BE8A4E4-D19D-43A0-A361-D2A0BE996AA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B4BD4D7F-C48B-45E9-BA54-F43388318A8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F803DA3D-785F-4490-B989-247AC3BFD03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45D75292-C678-435D-B15D-91E08E8750B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61EC987B-8837-41E3-91BC-6156CF2E7B3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9BAF6F61-13D2-4472-B438-EB79F9B7C4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0E272F0D-CABD-4506-83A7-017DBEF3080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500878C-D863-44FD-BDBA-641B5F67FB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D41FD12-E8BA-4223-9D7A-27A6DD8E0D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685800" y="2063520"/>
            <a:ext cx="5072400" cy="33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6012360" y="2063520"/>
            <a:ext cx="5072400" cy="33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8962D57C-C9A9-4D3B-8A95-4ED3E1CB3DE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4ACEAC20-B3E1-4A01-93A3-8510B804D2E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C62B466F-6AE6-4C59-85F5-E9CC4E191AF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3FF2BCB9-49C6-4124-968C-D93A86A39F0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0CFC3E63-0F97-426A-B8B3-CC914E815B7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524C9714-74F6-4570-9899-C9325C3331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4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5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6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7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8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9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20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2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1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2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3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6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7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11" name="Group 6"/>
          <p:cNvGrpSpPr/>
          <p:nvPr/>
        </p:nvGrpSpPr>
        <p:grpSpPr>
          <a:xfrm>
            <a:off x="360" y="-8640"/>
            <a:ext cx="12191400" cy="6866640"/>
            <a:chOff x="360" y="-8640"/>
            <a:chExt cx="12191400" cy="6866640"/>
          </a:xfrm>
        </p:grpSpPr>
        <p:cxnSp>
          <p:nvCxnSpPr>
            <p:cNvPr id="12" name="Straight Connector 31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13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14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6" name="Isosceles Triangle 26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8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9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0" name="Isosceles Triangle 30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1" name="Isosceles Triangle 18"/>
            <p:cNvSpPr/>
            <p:nvPr/>
          </p:nvSpPr>
          <p:spPr>
            <a:xfrm rot="10800000">
              <a:off x="360" y="360"/>
              <a:ext cx="842400" cy="566568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r" defTabSz="457200">
              <a:lnSpc>
                <a:spcPct val="100000"/>
              </a:lnSpc>
              <a:buNone/>
            </a:pPr>
            <a:r>
              <a:rPr b="0" lang="ru-RU" sz="54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54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dt" idx="1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 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ftr" idx="2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3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CDF524B-9804-4B46-AAA5-8BCE4E4705C8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1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Для правки структуры щёлкните мышью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 структуры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 структуры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Четвёртый уровень структуры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 структуры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Шестой уровень структуры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Седьмой уровень структуры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30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31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32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3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4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5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6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7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8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9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340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44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77160" y="4470480"/>
            <a:ext cx="8596440" cy="1570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dt" idx="4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ftr" idx="5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sldNum" idx="6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7D37382-E898-4B9D-9F54-4E5052D56F74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46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47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48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9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0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51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52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3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4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5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931320" y="609480"/>
            <a:ext cx="8093880" cy="302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44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1366200" y="3632040"/>
            <a:ext cx="7224120" cy="38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>
                    <a:lumMod val="50000"/>
                    <a:lumOff val="50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77160" y="4470480"/>
            <a:ext cx="8596440" cy="1570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dt" idx="7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ftr" idx="8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sldNum" idx="9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CB5E3E5-0D3A-40C5-A73D-A35642555243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" name="TextBox 19"/>
          <p:cNvSpPr/>
          <p:nvPr/>
        </p:nvSpPr>
        <p:spPr>
          <a:xfrm>
            <a:off x="541800" y="79020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457200">
              <a:lnSpc>
                <a:spcPct val="100000"/>
              </a:lnSpc>
            </a:pPr>
            <a:r>
              <a:rPr b="0" lang="en-US" sz="80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Arial"/>
              </a:rPr>
              <a:t>“</a:t>
            </a:r>
            <a:endParaRPr b="0" lang="ru-RU" sz="8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" name="TextBox 21"/>
          <p:cNvSpPr/>
          <p:nvPr/>
        </p:nvSpPr>
        <p:spPr>
          <a:xfrm>
            <a:off x="8893080" y="288648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457200">
              <a:lnSpc>
                <a:spcPct val="100000"/>
              </a:lnSpc>
            </a:pPr>
            <a:r>
              <a:rPr b="0" lang="en-US" sz="80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Arial"/>
              </a:rPr>
              <a:t>”</a:t>
            </a:r>
            <a:endParaRPr b="0" lang="ru-RU" sz="8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65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66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67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8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9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70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71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2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3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4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77160" y="1932120"/>
            <a:ext cx="8596440" cy="2595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44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77160" y="4527360"/>
            <a:ext cx="8596440" cy="151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dt" idx="10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ftr" idx="11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sldNum" idx="12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413C4AF-CE8C-413D-A7A6-87EECCA8DEB6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81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82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83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4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5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86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87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8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9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0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931320" y="609480"/>
            <a:ext cx="8093880" cy="302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44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77160" y="4013280"/>
            <a:ext cx="8596440" cy="51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2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77160" y="4527360"/>
            <a:ext cx="8596440" cy="151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>
                    <a:lumMod val="50000"/>
                    <a:lumOff val="50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dt" idx="13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ftr" idx="14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sldNum" idx="15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11F167D-8AE7-4A95-A6EB-C6BEE3266DF8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" name="TextBox 23"/>
          <p:cNvSpPr/>
          <p:nvPr/>
        </p:nvSpPr>
        <p:spPr>
          <a:xfrm>
            <a:off x="541800" y="79020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457200">
              <a:lnSpc>
                <a:spcPct val="100000"/>
              </a:lnSpc>
            </a:pPr>
            <a:r>
              <a:rPr b="0" lang="en-US" sz="80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Arial"/>
              </a:rPr>
              <a:t>“</a:t>
            </a:r>
            <a:endParaRPr b="0" lang="ru-RU" sz="8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TextBox 24"/>
          <p:cNvSpPr/>
          <p:nvPr/>
        </p:nvSpPr>
        <p:spPr>
          <a:xfrm>
            <a:off x="8893080" y="288648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457200">
              <a:lnSpc>
                <a:spcPct val="100000"/>
              </a:lnSpc>
            </a:pPr>
            <a:r>
              <a:rPr b="0" lang="en-US" sz="8000" strike="noStrike" u="none">
                <a:solidFill>
                  <a:schemeClr val="accent1">
                    <a:lumMod val="60000"/>
                    <a:lumOff val="40000"/>
                  </a:schemeClr>
                </a:solidFill>
                <a:uFillTx/>
                <a:latin typeface="Arial"/>
              </a:rPr>
              <a:t>”</a:t>
            </a:r>
            <a:endParaRPr b="0" lang="ru-RU" sz="8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100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101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102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3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4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05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06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7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8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9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8587800" cy="302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44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77160" y="4013280"/>
            <a:ext cx="8596440" cy="51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accent1"/>
                </a:solidFill>
                <a:uFillTx/>
                <a:latin typeface="Trebuchet MS"/>
              </a:rPr>
              <a:t>Образец текста</a:t>
            </a:r>
            <a:endParaRPr b="0" lang="en-US" sz="2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77160" y="4527360"/>
            <a:ext cx="8596440" cy="1513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>
                    <a:lumMod val="50000"/>
                    <a:lumOff val="50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dt" idx="16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ftr" idx="17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sldNum" idx="18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700EC08-6E67-49D6-9D3B-99DC2E9D4F69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117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118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119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20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21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2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3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24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25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26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36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36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dt" idx="19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ftr" idx="20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sldNum" idx="21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B82B797-68EE-452E-9866-CF01D567817E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133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134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135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36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37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8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9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40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41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42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7967520" y="609480"/>
            <a:ext cx="1304280" cy="52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36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36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77160" y="609480"/>
            <a:ext cx="7059960" cy="52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dt" idx="22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ftr" idx="23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sldNum" idx="24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2982C03-3135-480C-B6C8-38F410576415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149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150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151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2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3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4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5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6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7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8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36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36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dt" idx="25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ftr" idx="26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sldNum" idx="27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D5FD3B6-257D-4B87-8723-DBA5E7C2825C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  <p:sldLayoutId id="2147483666" r:id="rId3"/>
    <p:sldLayoutId id="2147483667" r:id="rId4"/>
    <p:sldLayoutId id="2147483668" r:id="rId5"/>
    <p:sldLayoutId id="2147483669" r:id="rId6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169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170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171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2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3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4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5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6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7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8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36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36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8596440" cy="388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dt" idx="28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ftr" idx="29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3" name="PlaceHolder 5"/>
          <p:cNvSpPr>
            <a:spLocks noGrp="1"/>
          </p:cNvSpPr>
          <p:nvPr>
            <p:ph type="sldNum" idx="30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F13DDD3-65F6-4F53-B69D-ED59C043DB8D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187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188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189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90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91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92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93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94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95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96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77160" y="2700720"/>
            <a:ext cx="8596440" cy="182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40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40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77160" y="4527360"/>
            <a:ext cx="8596440" cy="860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>
                    <a:lumMod val="50000"/>
                    <a:lumOff val="50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dt" idx="31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ftr" idx="32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 type="sldNum" idx="33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BD2E522-3DF0-4061-AD18-7FA4CC887B77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203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204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205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06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07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8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9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10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11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12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36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36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77160" y="2160720"/>
            <a:ext cx="4183560" cy="388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090040" y="2160720"/>
            <a:ext cx="4183560" cy="388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dt" idx="34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7" name="PlaceHolder 5"/>
          <p:cNvSpPr>
            <a:spLocks noGrp="1"/>
          </p:cNvSpPr>
          <p:nvPr>
            <p:ph type="ftr" idx="35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8" name="PlaceHolder 6"/>
          <p:cNvSpPr>
            <a:spLocks noGrp="1"/>
          </p:cNvSpPr>
          <p:nvPr>
            <p:ph type="sldNum" idx="36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24D19A3-A365-4D59-9E6B-EC86A51E433B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223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224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225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26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27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8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9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0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1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32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36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36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4185360" cy="576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2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675720" y="2737080"/>
            <a:ext cx="4185360" cy="330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5088240" y="2161080"/>
            <a:ext cx="4185360" cy="576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2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37" name="PlaceHolder 5"/>
          <p:cNvSpPr>
            <a:spLocks noGrp="1"/>
          </p:cNvSpPr>
          <p:nvPr>
            <p:ph type="body"/>
          </p:nvPr>
        </p:nvSpPr>
        <p:spPr>
          <a:xfrm>
            <a:off x="5088240" y="2737080"/>
            <a:ext cx="4185360" cy="330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38" name="PlaceHolder 6"/>
          <p:cNvSpPr>
            <a:spLocks noGrp="1"/>
          </p:cNvSpPr>
          <p:nvPr>
            <p:ph type="dt" idx="37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9" name="PlaceHolder 7"/>
          <p:cNvSpPr>
            <a:spLocks noGrp="1"/>
          </p:cNvSpPr>
          <p:nvPr>
            <p:ph type="ftr" idx="38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0" name="PlaceHolder 8"/>
          <p:cNvSpPr>
            <a:spLocks noGrp="1"/>
          </p:cNvSpPr>
          <p:nvPr>
            <p:ph type="sldNum" idx="39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C1566A1-F0F0-4232-9770-FF05CA57FB48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242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243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244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5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6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47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48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49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50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51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36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36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dt" idx="40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ftr" idx="41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sldNum" idx="42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8CF4846-D4EF-49BA-85D9-FAD24ABA73B2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258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259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260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61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62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63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64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65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66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67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68" name="PlaceHolder 1"/>
          <p:cNvSpPr>
            <a:spLocks noGrp="1"/>
          </p:cNvSpPr>
          <p:nvPr>
            <p:ph type="dt" idx="43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ftr" idx="44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 idx="45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901FFFC-E4BB-4079-9672-6B6FBF280E27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272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273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274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75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76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77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78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79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80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81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677160" y="1498680"/>
            <a:ext cx="3854160" cy="1278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0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20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4760640" y="514800"/>
            <a:ext cx="4513320" cy="5526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8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6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Второй уровень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Третий уровень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Четвертый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Пятый уровень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677160" y="2777040"/>
            <a:ext cx="3854160" cy="258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4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dt" idx="46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6" name="PlaceHolder 5"/>
          <p:cNvSpPr>
            <a:spLocks noGrp="1"/>
          </p:cNvSpPr>
          <p:nvPr>
            <p:ph type="ftr" idx="47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7" name="PlaceHolder 6"/>
          <p:cNvSpPr>
            <a:spLocks noGrp="1"/>
          </p:cNvSpPr>
          <p:nvPr>
            <p:ph type="sldNum" idx="48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7CB0A01-B660-4D51-B6CC-2CCECBD92C2F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roup 6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289" name="Straight Connector 19"/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290" name="Straight Connector 20"/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291" name="Rectangle 23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92" name="Rectangle 2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93" name="Isosceles Triangle 23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94" name="Rectangle 2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95" name="Rectangle 2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96" name="Rectangle 2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97" name="Isosceles Triangle 27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298" name="Isosceles Triangle 28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677160" y="4800600"/>
            <a:ext cx="85964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457200">
              <a:lnSpc>
                <a:spcPct val="100000"/>
              </a:lnSpc>
              <a:buNone/>
            </a:pPr>
            <a:r>
              <a:rPr b="0" lang="ru-RU" sz="2400" strike="noStrike" u="none">
                <a:solidFill>
                  <a:schemeClr val="accent1"/>
                </a:solidFill>
                <a:uFillTx/>
                <a:latin typeface="Trebuchet MS"/>
              </a:rPr>
              <a:t>Образец заголовка</a:t>
            </a:r>
            <a:endParaRPr b="0" lang="en-US" sz="24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677160" y="609480"/>
            <a:ext cx="8596440" cy="3845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ctr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Trebuchet MS"/>
              </a:rPr>
              <a:t>Вставка рисунка</a:t>
            </a:r>
            <a:endParaRPr b="0" lang="en-US" sz="16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677160" y="5367240"/>
            <a:ext cx="8596440" cy="673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rebuchet MS"/>
              </a:rPr>
              <a:t>Образец текста</a:t>
            </a:r>
            <a:endParaRPr b="0" lang="en-US" sz="12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dt" idx="49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b="0" lang="ru-RU" sz="900" strike="noStrike" u="none">
                <a:solidFill>
                  <a:schemeClr val="dk1">
                    <a:tint val="75000"/>
                  </a:schemeClr>
                </a:solidFill>
                <a:uFillTx/>
                <a:latin typeface="Trebuchet MS"/>
              </a:rPr>
              <a:t>&lt;дата/время&gt;</a:t>
            </a:r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3" name="PlaceHolder 5"/>
          <p:cNvSpPr>
            <a:spLocks noGrp="1"/>
          </p:cNvSpPr>
          <p:nvPr>
            <p:ph type="ftr" idx="50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4" name="PlaceHolder 6"/>
          <p:cNvSpPr>
            <a:spLocks noGrp="1"/>
          </p:cNvSpPr>
          <p:nvPr>
            <p:ph type="sldNum" idx="51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RU" sz="900" strike="noStrike" u="none">
                <a:solidFill>
                  <a:schemeClr val="accent1"/>
                </a:solidFill>
                <a:uFillTx/>
                <a:latin typeface="Trebuchet M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B5378A8-4093-454C-B099-9E813004BCD5}" type="slidenum">
              <a:rPr b="0" lang="ru-RU" sz="900" strike="noStrike" u="none">
                <a:solidFill>
                  <a:schemeClr val="accent1"/>
                </a:solidFill>
                <a:uFillTx/>
                <a:latin typeface="Trebuchet MS"/>
              </a:rPr>
              <a:t>&lt;номер&gt;</a:t>
            </a:fld>
            <a:endParaRPr b="0" lang="ru-RU" sz="9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tif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tif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tif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tif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tif"/><Relationship Id="rId2" Type="http://schemas.openxmlformats.org/officeDocument/2006/relationships/image" Target="../media/image12.tif"/><Relationship Id="rId3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tif"/><Relationship Id="rId2" Type="http://schemas.openxmlformats.org/officeDocument/2006/relationships/image" Target="../media/image14.tif"/><Relationship Id="rId3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tif"/><Relationship Id="rId2" Type="http://schemas.openxmlformats.org/officeDocument/2006/relationships/image" Target="../media/image16.tif"/><Relationship Id="rId3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8.jpeg"/><Relationship Id="rId5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tif"/><Relationship Id="rId3" Type="http://schemas.openxmlformats.org/officeDocument/2006/relationships/image" Target="../media/image21.tif"/><Relationship Id="rId4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cxnSp>
          <p:nvCxnSpPr>
            <p:cNvPr id="312" name="Straight Connector 1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9370800" y="0"/>
              <a:ext cx="1219680" cy="6858360"/>
            </a:xfrm>
            <a:prstGeom prst="straightConnector1">
              <a:avLst/>
            </a:prstGeom>
            <a:ln cap="rnd" w="9525">
              <a:solidFill>
                <a:srgbClr val="ffffff">
                  <a:lumMod val="75000"/>
                </a:srgbClr>
              </a:solidFill>
              <a:round/>
            </a:ln>
          </p:spPr>
        </p:cxnSp>
        <p:cxnSp>
          <p:nvCxnSpPr>
            <p:cNvPr id="313" name="Straight Connector 1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7425000" y="3681360"/>
              <a:ext cx="4763880" cy="3177000"/>
            </a:xfrm>
            <a:prstGeom prst="straightConnector1">
              <a:avLst/>
            </a:prstGeom>
            <a:ln cap="rnd" w="9525">
              <a:solidFill>
                <a:srgbClr val="ffffff">
                  <a:lumMod val="85000"/>
                </a:srgbClr>
              </a:solidFill>
              <a:round/>
            </a:ln>
          </p:spPr>
        </p:cxnSp>
        <p:sp>
          <p:nvSpPr>
            <p:cNvPr id="314" name="Rectangle 2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>
                <a:gd name="textAreaLeft" fmla="*/ 0 w 3007080"/>
                <a:gd name="textAreaRight" fmla="*/ 3007440 w 3007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15" name="Rectangle 2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>
                <a:gd name="textAreaLeft" fmla="*/ 0 w 2588040"/>
                <a:gd name="textAreaRight" fmla="*/ 2588400 w 258804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16" name="Isosceles Triangle 1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17" name="Rectangle 2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>
                <a:gd name="textAreaLeft" fmla="*/ 0 w 2854080"/>
                <a:gd name="textAreaRight" fmla="*/ 2854440 w 28540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18" name="Rectangle 2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>
                <a:gd name="textAreaLeft" fmla="*/ 0 w 1289880"/>
                <a:gd name="textAreaRight" fmla="*/ 1290240 w 128988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19" name="Rectangle 2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>
                <a:gd name="textAreaLeft" fmla="*/ 0 w 1249560"/>
                <a:gd name="textAreaRight" fmla="*/ 1249920 w 1249560"/>
                <a:gd name="textAreaTop" fmla="*/ 0 h 6866280"/>
                <a:gd name="textAreaBottom" fmla="*/ 6866640 h 6866280"/>
              </a:gdLst>
              <a:ahLst/>
              <a:rect l="textAreaLeft" t="textAreaTop" r="textAreaRight" b="textAreaBottom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20" name="Isosceles Triangle 2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21" name="Isosceles Triangle 2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6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322" name="Рисунок 6"/>
          <p:cNvSpPr/>
          <p:nvPr/>
        </p:nvSpPr>
        <p:spPr>
          <a:xfrm>
            <a:off x="4269960" y="0"/>
            <a:ext cx="7921800" cy="6857640"/>
          </a:xfrm>
          <a:custGeom>
            <a:avLst/>
            <a:gdLst>
              <a:gd name="textAreaLeft" fmla="*/ 0 w 7921800"/>
              <a:gd name="textAreaRight" fmla="*/ 7922160 w 7921800"/>
              <a:gd name="textAreaTop" fmla="*/ 0 h 6857640"/>
              <a:gd name="textAreaBottom" fmla="*/ 6858000 h 6857640"/>
            </a:gdLst>
            <a:ahLst/>
            <a:rect l="textAreaLeft" t="textAreaTop" r="textAreaRight" b="textAreaBottom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677160" y="259560"/>
            <a:ext cx="3850920" cy="1779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algn="ctr" defTabSz="457200">
              <a:lnSpc>
                <a:spcPct val="100000"/>
              </a:lnSpc>
              <a:buNone/>
            </a:pPr>
            <a:br>
              <a:rPr sz="1600"/>
            </a:br>
            <a:r>
              <a:rPr b="0" lang="ru-RU" sz="1600" strike="noStrike" u="none">
                <a:solidFill>
                  <a:srgbClr val="002060"/>
                </a:solidFill>
                <a:uFillTx/>
                <a:latin typeface="Times New Roman"/>
              </a:rPr>
              <a:t>Муниципальное учреждение дополнительного образования </a:t>
            </a:r>
            <a:br>
              <a:rPr sz="1600"/>
            </a:br>
            <a:r>
              <a:rPr b="0" lang="ru-RU" sz="1600" strike="noStrike" u="none">
                <a:solidFill>
                  <a:srgbClr val="002060"/>
                </a:solidFill>
                <a:uFillTx/>
                <a:latin typeface="Times New Roman"/>
              </a:rPr>
              <a:t>«Центр эстетического воспитания детей»</a:t>
            </a:r>
            <a:br>
              <a:rPr sz="1600"/>
            </a:br>
            <a:r>
              <a:rPr b="0" lang="ru-RU" sz="1600" strike="noStrike" u="none">
                <a:solidFill>
                  <a:srgbClr val="002060"/>
                </a:solidFill>
                <a:uFillTx/>
                <a:latin typeface="Times New Roman"/>
              </a:rPr>
              <a:t>Республика Мордовия, город Саранск</a:t>
            </a:r>
            <a:br>
              <a:rPr sz="5400"/>
            </a:br>
            <a:br>
              <a:rPr sz="1600"/>
            </a:br>
            <a:endParaRPr b="0" lang="en-US" sz="16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subTitle"/>
          </p:nvPr>
        </p:nvSpPr>
        <p:spPr>
          <a:xfrm>
            <a:off x="677160" y="2160720"/>
            <a:ext cx="3850920" cy="4607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2060"/>
                </a:solidFill>
                <a:uFillTx/>
                <a:latin typeface="Times New Roman"/>
              </a:rPr>
              <a:t>Тема урока: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3200" strike="noStrike" u="none">
                <a:solidFill>
                  <a:srgbClr val="c00000"/>
                </a:solidFill>
                <a:uFillTx/>
                <a:latin typeface="Times New Roman"/>
              </a:rPr>
              <a:t>«Натюрморт в графике»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2060"/>
                </a:solidFill>
                <a:uFillTx/>
                <a:latin typeface="Times New Roman"/>
              </a:rPr>
              <a:t>Подготовила: педагог изобразительного искусства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2060"/>
                </a:solidFill>
                <a:uFillTx/>
                <a:latin typeface="Times New Roman"/>
              </a:rPr>
              <a:t>Калиниченко Татьяна Александровна</a:t>
            </a:r>
            <a:br>
              <a:rPr sz="1800"/>
            </a:br>
            <a:br>
              <a:rPr sz="1800"/>
            </a:b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2060"/>
                </a:solidFill>
                <a:uFillTx/>
                <a:latin typeface="Times New Roman"/>
              </a:rPr>
              <a:t>Саранск 2024 г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cxnSp>
        <p:nvCxnSpPr>
          <p:cNvPr id="325" name="Straight Connector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370800" y="0"/>
            <a:ext cx="1219680" cy="6858360"/>
          </a:xfrm>
          <a:prstGeom prst="straightConnector1">
            <a:avLst/>
          </a:prstGeom>
          <a:ln cap="rnd" w="9525">
            <a:solidFill>
              <a:srgbClr val="ffffff">
                <a:lumMod val="75000"/>
              </a:srgbClr>
            </a:solidFill>
            <a:round/>
          </a:ln>
        </p:spPr>
      </p:cxnSp>
      <p:cxnSp>
        <p:nvCxnSpPr>
          <p:cNvPr id="326" name="Straight Connector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425000" y="3681360"/>
            <a:ext cx="4763880" cy="3177000"/>
          </a:xfrm>
          <a:prstGeom prst="straightConnector1">
            <a:avLst/>
          </a:prstGeom>
          <a:ln cap="rnd" w="9525">
            <a:solidFill>
              <a:srgbClr val="ffffff">
                <a:lumMod val="85000"/>
              </a:srgbClr>
            </a:solidFill>
            <a:round/>
          </a:ln>
        </p:spPr>
      </p:cxnSp>
      <p:sp>
        <p:nvSpPr>
          <p:cNvPr id="327" name="Rectangl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81440" y="-8640"/>
            <a:ext cx="3007080" cy="6866280"/>
          </a:xfrm>
          <a:custGeom>
            <a:avLst/>
            <a:gdLst>
              <a:gd name="textAreaLeft" fmla="*/ 0 w 3007080"/>
              <a:gd name="textAreaRight" fmla="*/ 3007440 w 300708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8" name="Rectangl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3360" y="-8640"/>
            <a:ext cx="2588040" cy="6866280"/>
          </a:xfrm>
          <a:custGeom>
            <a:avLst/>
            <a:gdLst>
              <a:gd name="textAreaLeft" fmla="*/ 0 w 2588040"/>
              <a:gd name="textAreaRight" fmla="*/ 2588400 w 258804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9" name="Isosceles Triangl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3232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0" name="Rectangl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34440" y="-8640"/>
            <a:ext cx="2854080" cy="6866280"/>
          </a:xfrm>
          <a:custGeom>
            <a:avLst/>
            <a:gdLst>
              <a:gd name="textAreaLeft" fmla="*/ 0 w 2854080"/>
              <a:gd name="textAreaRight" fmla="*/ 2854440 w 285408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1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98640" y="-8640"/>
            <a:ext cx="1289880" cy="6866280"/>
          </a:xfrm>
          <a:custGeom>
            <a:avLst/>
            <a:gdLst>
              <a:gd name="textAreaLeft" fmla="*/ 0 w 1289880"/>
              <a:gd name="textAreaRight" fmla="*/ 1290240 w 128988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2" name="Rectangl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38960" y="-8640"/>
            <a:ext cx="1249560" cy="6866280"/>
          </a:xfrm>
          <a:custGeom>
            <a:avLst/>
            <a:gdLst>
              <a:gd name="textAreaLeft" fmla="*/ 0 w 1249560"/>
              <a:gd name="textAreaRight" fmla="*/ 1249920 w 124956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3" name="Isosceles Triangl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160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/>
          </p:nvPr>
        </p:nvSpPr>
        <p:spPr>
          <a:xfrm>
            <a:off x="5286600" y="482040"/>
            <a:ext cx="4932000" cy="620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Тема занятия:  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«Натюрморт в графике»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Цель: 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Формирование изобразительных навыков в процессе рисования графического натюрморта.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Задачи: 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Познакомить с историей появления натюрморта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Формировать понятие о натюрморте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Научить последовательности в работе над натюрмортом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Умения находить тональные отношения различных форм и предметов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Умения использовать различные выразительные средства графики (штрих, линия, пятно)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Научить компоновать предметы на плоскости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Воспитывать наблюдательность учащихся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3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335" name="Рисунок 1"/>
          <p:cNvSpPr/>
          <p:nvPr/>
        </p:nvSpPr>
        <p:spPr>
          <a:xfrm>
            <a:off x="0" y="0"/>
            <a:ext cx="5394600" cy="6857640"/>
          </a:xfrm>
          <a:custGeom>
            <a:avLst/>
            <a:gdLst>
              <a:gd name="textAreaLeft" fmla="*/ 0 w 5394600"/>
              <a:gd name="textAreaRight" fmla="*/ 5394960 w 5394600"/>
              <a:gd name="textAreaTop" fmla="*/ 0 h 6857640"/>
              <a:gd name="textAreaBottom" fmla="*/ 6858000 h 6857640"/>
            </a:gdLst>
            <a:ahLst/>
            <a:rect l="textAreaLeft" t="textAreaTop" r="textAreaRight" b="textAreaBottom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6" name="Isosceles Tri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60" y="360"/>
            <a:ext cx="842400" cy="5665680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7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Trebuchet MS"/>
            </a:endParaRPr>
          </a:p>
        </p:txBody>
      </p:sp>
      <p:sp useBgFill="1">
        <p:nvSpPr>
          <p:cNvPr id="338" name="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Trebuchet MS"/>
            </a:endParaRPr>
          </a:p>
        </p:txBody>
      </p:sp>
      <p:cxnSp>
        <p:nvCxnSpPr>
          <p:cNvPr id="339" name="Straight Connector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111280" y="0"/>
            <a:ext cx="1219320" cy="6858360"/>
          </a:xfrm>
          <a:prstGeom prst="straightConnector1">
            <a:avLst/>
          </a:prstGeom>
          <a:ln cap="rnd" w="9525">
            <a:solidFill>
              <a:srgbClr val="90c226">
                <a:lumMod val="75000"/>
              </a:srgbClr>
            </a:solidFill>
            <a:round/>
          </a:ln>
        </p:spPr>
      </p:cxnSp>
      <p:cxnSp>
        <p:nvCxnSpPr>
          <p:cNvPr id="340" name="Straight Connector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290760" y="3681360"/>
            <a:ext cx="4763880" cy="3177000"/>
          </a:xfrm>
          <a:prstGeom prst="straightConnector1">
            <a:avLst/>
          </a:prstGeom>
          <a:ln cap="rnd" w="9525">
            <a:solidFill>
              <a:srgbClr val="000000">
                <a:lumMod val="50000"/>
                <a:lumOff val="50000"/>
                <a:alpha val="80000"/>
              </a:srgbClr>
            </a:solidFill>
            <a:round/>
          </a:ln>
        </p:spPr>
      </p:cxnSp>
      <p:sp>
        <p:nvSpPr>
          <p:cNvPr id="341" name="Rectangl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82720" y="-8640"/>
            <a:ext cx="3007080" cy="6866280"/>
          </a:xfrm>
          <a:custGeom>
            <a:avLst/>
            <a:gdLst>
              <a:gd name="textAreaLeft" fmla="*/ 0 w 3007080"/>
              <a:gd name="textAreaRight" fmla="*/ 3007440 w 300708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2" name="Rectangl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4640" y="-8640"/>
            <a:ext cx="2588040" cy="6866280"/>
          </a:xfrm>
          <a:custGeom>
            <a:avLst/>
            <a:gdLst>
              <a:gd name="textAreaLeft" fmla="*/ 0 w 2588040"/>
              <a:gd name="textAreaRight" fmla="*/ 2588400 w 258804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3" name="Isosceles Triangl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33600" y="3048120"/>
            <a:ext cx="3259440" cy="380952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4" name="Rectangl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5720" y="-8640"/>
            <a:ext cx="2854080" cy="6866280"/>
          </a:xfrm>
          <a:custGeom>
            <a:avLst/>
            <a:gdLst>
              <a:gd name="textAreaLeft" fmla="*/ 0 w 2854080"/>
              <a:gd name="textAreaRight" fmla="*/ 2854440 w 285408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5" name="Isosceles Triangl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72880" y="3589920"/>
            <a:ext cx="1816920" cy="326772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6" name="Freeform: Shape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7760" y="-8640"/>
            <a:ext cx="5994000" cy="6866280"/>
          </a:xfrm>
          <a:custGeom>
            <a:avLst/>
            <a:gdLst>
              <a:gd name="textAreaLeft" fmla="*/ 0 w 5994000"/>
              <a:gd name="textAreaRight" fmla="*/ 5994360 w 5994000"/>
              <a:gd name="textAreaTop" fmla="*/ 0 h 6866280"/>
              <a:gd name="textAreaBottom" fmla="*/ 6866640 h 6866280"/>
            </a:gdLst>
            <a:ahLst/>
            <a:rect l="textAreaLeft" t="textAreaTop" r="textAreaRight" b="textAreaBottom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Trebuchet MS"/>
            </a:endParaRPr>
          </a:p>
        </p:txBody>
      </p:sp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7181640" y="257400"/>
            <a:ext cx="4512600" cy="761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План работы</a:t>
            </a:r>
            <a:endParaRPr b="0" lang="en-US" sz="20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/>
          </p:nvPr>
        </p:nvSpPr>
        <p:spPr>
          <a:xfrm>
            <a:off x="7181640" y="1488240"/>
            <a:ext cx="4622760" cy="5112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Необходимо самостоятельно организовывать рабочее место в соответствии с особенностями используемого материала и поддерживать порядок на нем во время работы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Выбор формата листа:  горизонтально или вертикально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Создание композиции или правильно расположить  рисунок (тонкими линиями)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Выполнения работы графическими материалами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9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Длительность занятия  составляет 3 занятия по 2 часа</a:t>
            </a:r>
            <a:br>
              <a:rPr sz="2000"/>
            </a:br>
            <a:r>
              <a:rPr b="0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 </a:t>
            </a:r>
            <a:br>
              <a:rPr sz="2000"/>
            </a:br>
            <a:r>
              <a:rPr b="0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 </a:t>
            </a:r>
            <a:br>
              <a:rPr sz="2000"/>
            </a:br>
            <a:r>
              <a:rPr b="0" lang="ru-RU" sz="20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pic>
        <p:nvPicPr>
          <p:cNvPr id="349" name="Picture 2" descr="Äåêàíó ÑÔ"/>
          <p:cNvPicPr/>
          <p:nvPr/>
        </p:nvPicPr>
        <p:blipFill>
          <a:blip r:embed="rId1"/>
          <a:stretch/>
        </p:blipFill>
        <p:spPr>
          <a:xfrm>
            <a:off x="1350360" y="1176840"/>
            <a:ext cx="2748240" cy="4092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677160" y="178560"/>
            <a:ext cx="8046000" cy="46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Теоретическая часть</a:t>
            </a:r>
            <a:endParaRPr b="0" lang="en-US" sz="20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189360" y="809280"/>
            <a:ext cx="9448560" cy="5869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Натюрморт, выполненный простым карандашом называется </a:t>
            </a:r>
            <a:r>
              <a:rPr b="1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натюрморт в графике.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Простой карандаш имеет графитовый грифель и «деревянную рубашку» из кедра, ольхи или липы. Карандаши бывают </a:t>
            </a: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твердые 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и </a:t>
            </a: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мягкие. 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Буква Т (или Н) означает твердый, буква М (или В) - мягкий карандаш. Лучше пользоваться твердо-мягким карандашом для нанесения набросков и мягким для нанесения теней.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Своим существованием простой карандаш обязан одной расколотой чашке</a:t>
            </a:r>
            <a:r>
              <a:rPr b="1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Однажды человек уронил глиняную чашку. Осколки чашки, пролетая, коснулись нечаянно бумаги и оставили на ней четкий, черный след. Уронивший чашку человек заинтересовался таким удивительным явлением. Он выяснил, что в глину для изготовления посуды был добавлен графит. Значит, если в графит добавить глины, стержень карандаша будет тверже, прочнее, не будет ломаться и крошиться, как это происходило с чисто графитовыми карандашами. Так появился простой карандаш. Это произошло двести лет назад.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Кстати, человека этого звали </a:t>
            </a: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Йозеф Гартмут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. Позднее Гартмут основал знаменитую фабрику, известную до сих пор великолепными чертежными карандашами.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pic>
        <p:nvPicPr>
          <p:cNvPr id="352" name="Рисунок 3" descr=""/>
          <p:cNvPicPr/>
          <p:nvPr/>
        </p:nvPicPr>
        <p:blipFill>
          <a:blip r:embed="rId1"/>
          <a:stretch/>
        </p:blipFill>
        <p:spPr>
          <a:xfrm>
            <a:off x="10021320" y="178560"/>
            <a:ext cx="1981080" cy="1721520"/>
          </a:xfrm>
          <a:prstGeom prst="rect">
            <a:avLst/>
          </a:prstGeom>
          <a:ln w="0">
            <a:noFill/>
          </a:ln>
        </p:spPr>
      </p:pic>
      <p:pic>
        <p:nvPicPr>
          <p:cNvPr id="353" name="Рисунок 5" descr="Изображение выглядит как фотография, мужчина, черный, в позе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10021320" y="4275360"/>
            <a:ext cx="1981080" cy="2403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677160" y="105120"/>
            <a:ext cx="8596440" cy="5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Практическая часть</a:t>
            </a:r>
            <a:endParaRPr b="0" lang="en-US" sz="20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367920" y="588600"/>
            <a:ext cx="3678120" cy="603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Выбор формат листа (вертикально или горизонтально)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Нанесение набросков (составление композиции на листе)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Соблюдение пропорций предметов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Разметка светотени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Определение самого светлого и самого темного места (блики, тень, светотень);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Окончательная доводка тонов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sp>
        <p:nvSpPr>
          <p:cNvPr id="356" name="Rectangle 3"/>
          <p:cNvSpPr/>
          <p:nvPr/>
        </p:nvSpPr>
        <p:spPr>
          <a:xfrm>
            <a:off x="4648680" y="1742040"/>
            <a:ext cx="1485720" cy="10051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algn="ctr" defTabSz="457200">
              <a:lnSpc>
                <a:spcPct val="100000"/>
              </a:lnSpc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Times New Roman"/>
              </a:rPr>
              <a:t>Горизонтально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7" name="Rectangle 3"/>
          <p:cNvSpPr/>
          <p:nvPr/>
        </p:nvSpPr>
        <p:spPr>
          <a:xfrm>
            <a:off x="4798800" y="3785040"/>
            <a:ext cx="118584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algn="ctr" defTabSz="457200">
              <a:lnSpc>
                <a:spcPct val="100000"/>
              </a:lnSpc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Times New Roman"/>
              </a:rPr>
              <a:t>Вертикально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58" name="Рисунок 5" descr=""/>
          <p:cNvPicPr/>
          <p:nvPr/>
        </p:nvPicPr>
        <p:blipFill>
          <a:blip r:embed="rId1"/>
          <a:stretch/>
        </p:blipFill>
        <p:spPr>
          <a:xfrm>
            <a:off x="6548400" y="890640"/>
            <a:ext cx="5451120" cy="4890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/>
          </p:nvPr>
        </p:nvSpPr>
        <p:spPr>
          <a:xfrm>
            <a:off x="220680" y="241560"/>
            <a:ext cx="5202360" cy="6495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Задача состоит в том, чтобы в процессе рисования не нарушать замысла, который у вас сложился. Поэтому нельзя рисовать, начиная с отдельного предмета, постепенно пририсовывая к нему остальную часть изображения. В этом случае неизбежно будут нарушены сравнительные размеры предметов, рисунок может не уложиться в лист или оказаться значительно меньше, чем нужно.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Начинают с наброска всей группы – ее нужно </a:t>
            </a: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закомпоновать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 в листе легкими беглыми линиями, очертить весь натюрморт, устанавливая на листе места, где располагаются предметы. В этой работе вы встретитесь с задачей установить правильные соотношения размеров предметов. 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pic>
        <p:nvPicPr>
          <p:cNvPr id="360" name="Рисунок 3" descr=""/>
          <p:cNvPicPr/>
          <p:nvPr/>
        </p:nvPicPr>
        <p:blipFill>
          <a:blip r:embed="rId1"/>
          <a:stretch/>
        </p:blipFill>
        <p:spPr>
          <a:xfrm>
            <a:off x="6672600" y="305280"/>
            <a:ext cx="4858200" cy="6244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/>
          </p:nvPr>
        </p:nvSpPr>
        <p:spPr>
          <a:xfrm>
            <a:off x="210240" y="410040"/>
            <a:ext cx="5885640" cy="608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Прежде всего, надо понять, что основная задача – </a:t>
            </a: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изобразить форму предметов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. Часто многие этого не понимают и считают, что если срисовать только контур предмета, то рисунок передаст и форму. На самом деле это не так.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Построение предмета: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Размечаем правую, левую, нижнюю и верхнюю границы рамки, в которую войдет кувшин.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Данный кувшин симметричен (правая и лева часть одинаковые). Поэтому проводим линию по центру (центральную линию). 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algn="just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pic>
        <p:nvPicPr>
          <p:cNvPr id="362" name="Рисунок 4" descr=""/>
          <p:cNvPicPr/>
          <p:nvPr/>
        </p:nvPicPr>
        <p:blipFill>
          <a:blip r:embed="rId1"/>
          <a:stretch/>
        </p:blipFill>
        <p:spPr>
          <a:xfrm>
            <a:off x="768960" y="4462560"/>
            <a:ext cx="5326560" cy="2226960"/>
          </a:xfrm>
          <a:prstGeom prst="rect">
            <a:avLst/>
          </a:prstGeom>
          <a:ln w="0">
            <a:noFill/>
          </a:ln>
        </p:spPr>
      </p:pic>
      <p:pic>
        <p:nvPicPr>
          <p:cNvPr id="363" name="Рисунок 7" descr="Изображение выглядит как рисунок, фотография, белый, стол&#10;&#10;Автоматически созданное описание"/>
          <p:cNvPicPr/>
          <p:nvPr/>
        </p:nvPicPr>
        <p:blipFill>
          <a:blip r:embed="rId2"/>
          <a:stretch/>
        </p:blipFill>
        <p:spPr>
          <a:xfrm>
            <a:off x="6765480" y="262800"/>
            <a:ext cx="2397600" cy="3078000"/>
          </a:xfrm>
          <a:prstGeom prst="rect">
            <a:avLst/>
          </a:prstGeom>
          <a:ln w="0">
            <a:noFill/>
          </a:ln>
        </p:spPr>
      </p:pic>
      <p:pic>
        <p:nvPicPr>
          <p:cNvPr id="364" name="Рисунок 9" descr="Изображение выглядит как здание, стол, рисунок, вино&#10;&#10;Автоматически созданное описание"/>
          <p:cNvPicPr/>
          <p:nvPr/>
        </p:nvPicPr>
        <p:blipFill>
          <a:blip r:embed="rId3"/>
          <a:stretch/>
        </p:blipFill>
        <p:spPr>
          <a:xfrm>
            <a:off x="7846560" y="3669480"/>
            <a:ext cx="3773880" cy="2925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/>
          </p:nvPr>
        </p:nvSpPr>
        <p:spPr>
          <a:xfrm>
            <a:off x="388800" y="441360"/>
            <a:ext cx="5706720" cy="6337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Разбиваем  кувшин (или другой любой предмет) на составные части. После того как мы наметили на листе положение и границы кувшина, внимательно анализируем из каких простых геометрических фигур можно составить кувшин. Кувшин состоит из трех основных частей: горлышко, тулово и донышко. В каждую часть можно вписать геометрическую фигуру.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pic>
        <p:nvPicPr>
          <p:cNvPr id="366" name="Рисунок 3" descr=""/>
          <p:cNvPicPr/>
          <p:nvPr/>
        </p:nvPicPr>
        <p:blipFill>
          <a:blip r:embed="rId1"/>
          <a:stretch/>
        </p:blipFill>
        <p:spPr>
          <a:xfrm>
            <a:off x="840240" y="3429000"/>
            <a:ext cx="4490280" cy="3169440"/>
          </a:xfrm>
          <a:prstGeom prst="rect">
            <a:avLst/>
          </a:prstGeom>
          <a:ln w="0">
            <a:noFill/>
          </a:ln>
        </p:spPr>
      </p:pic>
      <p:pic>
        <p:nvPicPr>
          <p:cNvPr id="367" name="Рисунок 4" descr=""/>
          <p:cNvPicPr/>
          <p:nvPr/>
        </p:nvPicPr>
        <p:blipFill>
          <a:blip r:embed="rId2"/>
          <a:stretch/>
        </p:blipFill>
        <p:spPr>
          <a:xfrm>
            <a:off x="6734520" y="725040"/>
            <a:ext cx="5068440" cy="573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/>
          </p:nvPr>
        </p:nvSpPr>
        <p:spPr>
          <a:xfrm>
            <a:off x="430920" y="395280"/>
            <a:ext cx="5275800" cy="5931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Дно кувшина представляет собой круг, горлышко тоже имеет его в своей основе. Легкими движениями, в пределах первоначального наброска, наносим эти круги (конечно, сокращая их в перспективе). Необходимо проверить, достаточно ли устойчиво на листе «стоит» кувшин, не «перекосился» ли он. Это легко проверить, сравнивая расположение частей, главным образом верха и низа.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algn="just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Не надо торопиться, не надо «хвататься» за первое впечатление – сначала нужно построить основное, все предметы целиком, соблюдая пропорции, высоту, ширину предметов, их связь между собой. Лишь после этого переходят к более мелким деталям и уточнению формы предметов.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pic>
        <p:nvPicPr>
          <p:cNvPr id="369" name="Объект 3" descr=""/>
          <p:cNvPicPr/>
          <p:nvPr/>
        </p:nvPicPr>
        <p:blipFill>
          <a:blip r:embed="rId1"/>
          <a:stretch/>
        </p:blipFill>
        <p:spPr>
          <a:xfrm>
            <a:off x="7321320" y="234720"/>
            <a:ext cx="3516480" cy="2680920"/>
          </a:xfrm>
          <a:prstGeom prst="rect">
            <a:avLst/>
          </a:prstGeom>
          <a:ln w="0">
            <a:noFill/>
          </a:ln>
        </p:spPr>
      </p:pic>
      <p:pic>
        <p:nvPicPr>
          <p:cNvPr id="370" name="Рисунок 4" descr=""/>
          <p:cNvPicPr/>
          <p:nvPr/>
        </p:nvPicPr>
        <p:blipFill>
          <a:blip r:embed="rId2"/>
          <a:stretch/>
        </p:blipFill>
        <p:spPr>
          <a:xfrm>
            <a:off x="6095880" y="3203640"/>
            <a:ext cx="5751000" cy="3506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/>
          </p:nvPr>
        </p:nvSpPr>
        <p:spPr>
          <a:xfrm>
            <a:off x="273240" y="383040"/>
            <a:ext cx="6053760" cy="6343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Внимание!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При выполнении рисунка мы должны стремиться передать: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объем предметов натюрморта (штриховать по форме)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фактуру предметов (их материальность);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плановость натюрморта (передний, средний и дальний планы).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Новые понятия: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Блик</a:t>
            </a:r>
            <a:r>
              <a:rPr b="0" lang="ru-RU" sz="2000" strike="noStrike" u="none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Times New Roman"/>
              </a:rPr>
              <a:t> 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- самое освещенное место в рисунке.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Рефлекс</a:t>
            </a:r>
            <a:r>
              <a:rPr b="1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 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– это оптический эффект отражённого света, изменение тона или увеличение силы окраски предмета, возникающие при отражении света, падающего от окружающих его предметов. </a:t>
            </a: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Падающая тень 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- самое тёмное пятно - выполняется мягким карандашом.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  <a:tabLst>
                <a:tab algn="l" pos="0"/>
              </a:tabLst>
            </a:pPr>
            <a:r>
              <a:rPr b="0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Собственная тень </a:t>
            </a:r>
            <a:r>
              <a:rPr b="0" lang="ru-RU" sz="2000" strike="noStrike" u="none">
                <a:solidFill>
                  <a:srgbClr val="002060"/>
                </a:solidFill>
                <a:uFillTx/>
                <a:latin typeface="Times New Roman"/>
              </a:rPr>
              <a:t>- темное пятно - плоскость стола.</a:t>
            </a:r>
            <a:endParaRPr b="0" lang="en-US" sz="20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  <a:p>
            <a:pPr indent="0" defTabSz="4572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800" strike="noStrike" u="none">
              <a:solidFill>
                <a:schemeClr val="dk1">
                  <a:lumMod val="75000"/>
                  <a:lumOff val="25000"/>
                </a:schemeClr>
              </a:solidFill>
              <a:uFillTx/>
              <a:latin typeface="Trebuchet MS"/>
            </a:endParaRPr>
          </a:p>
        </p:txBody>
      </p:sp>
      <p:pic>
        <p:nvPicPr>
          <p:cNvPr id="372" name="Рисунок 4" descr=""/>
          <p:cNvPicPr/>
          <p:nvPr/>
        </p:nvPicPr>
        <p:blipFill>
          <a:blip r:embed="rId1"/>
          <a:stretch/>
        </p:blipFill>
        <p:spPr>
          <a:xfrm>
            <a:off x="7738200" y="240120"/>
            <a:ext cx="2535480" cy="3087000"/>
          </a:xfrm>
          <a:prstGeom prst="rect">
            <a:avLst/>
          </a:prstGeom>
          <a:ln w="0">
            <a:noFill/>
          </a:ln>
        </p:spPr>
      </p:pic>
      <p:pic>
        <p:nvPicPr>
          <p:cNvPr id="373" name="Рисунок 3" descr=""/>
          <p:cNvPicPr/>
          <p:nvPr/>
        </p:nvPicPr>
        <p:blipFill>
          <a:blip r:embed="rId2"/>
          <a:stretch/>
        </p:blipFill>
        <p:spPr>
          <a:xfrm>
            <a:off x="6327360" y="3129480"/>
            <a:ext cx="5788080" cy="348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1520640" y="234720"/>
            <a:ext cx="8596440" cy="65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Поэтапное выполнение натюрморта</a:t>
            </a:r>
            <a:endParaRPr b="0" lang="en-US" sz="20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pic>
        <p:nvPicPr>
          <p:cNvPr id="375" name="Picture 2" descr="C:\Users\Дом\Desktop\unnamed (2).jpg"/>
          <p:cNvPicPr/>
          <p:nvPr/>
        </p:nvPicPr>
        <p:blipFill>
          <a:blip r:embed="rId1"/>
          <a:srcRect l="3605" t="23623" r="0" b="40943"/>
          <a:stretch/>
        </p:blipFill>
        <p:spPr>
          <a:xfrm>
            <a:off x="873360" y="877320"/>
            <a:ext cx="5222160" cy="2797560"/>
          </a:xfrm>
          <a:prstGeom prst="rect">
            <a:avLst/>
          </a:prstGeom>
          <a:ln w="0">
            <a:noFill/>
          </a:ln>
        </p:spPr>
      </p:pic>
      <p:pic>
        <p:nvPicPr>
          <p:cNvPr id="376" name="Picture 3" descr="C:\Users\Дом\Desktop\unnamed (2).jpg"/>
          <p:cNvPicPr/>
          <p:nvPr/>
        </p:nvPicPr>
        <p:blipFill>
          <a:blip r:embed="rId2"/>
          <a:srcRect l="0" t="63495" r="1679" b="0"/>
          <a:stretch/>
        </p:blipFill>
        <p:spPr>
          <a:xfrm>
            <a:off x="104040" y="3869280"/>
            <a:ext cx="5337000" cy="2932200"/>
          </a:xfrm>
          <a:prstGeom prst="rect">
            <a:avLst/>
          </a:prstGeom>
          <a:ln w="0">
            <a:noFill/>
          </a:ln>
        </p:spPr>
      </p:pic>
      <p:pic>
        <p:nvPicPr>
          <p:cNvPr id="377" name="Picture 2" descr="C:\Users\Дом\Desktop\unnamed (1).jpg"/>
          <p:cNvPicPr/>
          <p:nvPr/>
        </p:nvPicPr>
        <p:blipFill>
          <a:blip r:embed="rId3"/>
          <a:srcRect l="0" t="0" r="0" b="57184"/>
          <a:stretch/>
        </p:blipFill>
        <p:spPr>
          <a:xfrm>
            <a:off x="5819040" y="754920"/>
            <a:ext cx="5043600" cy="2988720"/>
          </a:xfrm>
          <a:prstGeom prst="rect">
            <a:avLst/>
          </a:prstGeom>
          <a:ln w="0">
            <a:noFill/>
          </a:ln>
        </p:spPr>
      </p:pic>
      <p:pic>
        <p:nvPicPr>
          <p:cNvPr id="378" name="Picture 3" descr="C:\Users\Дом\Desktop\unnamed (1).jpg"/>
          <p:cNvPicPr/>
          <p:nvPr/>
        </p:nvPicPr>
        <p:blipFill>
          <a:blip r:embed="rId4"/>
          <a:srcRect l="0" t="45778" r="0" b="8453"/>
          <a:stretch/>
        </p:blipFill>
        <p:spPr>
          <a:xfrm>
            <a:off x="7342200" y="3812400"/>
            <a:ext cx="4361760" cy="2988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677160" y="231120"/>
            <a:ext cx="8762760" cy="81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rgbClr val="c00000"/>
                </a:solidFill>
                <a:uFillTx/>
                <a:latin typeface="Times New Roman"/>
              </a:rPr>
              <a:t>Поэтапное выполнение кувшина</a:t>
            </a:r>
            <a:endParaRPr b="0" lang="en-US" sz="2000" strike="noStrike" u="none">
              <a:solidFill>
                <a:schemeClr val="dk1"/>
              </a:solidFill>
              <a:uFillTx/>
              <a:latin typeface="Trebuchet MS"/>
            </a:endParaRPr>
          </a:p>
        </p:txBody>
      </p:sp>
      <p:pic>
        <p:nvPicPr>
          <p:cNvPr id="380" name="Рисунок 10" descr="Изображение выглядит как сидит, фотография, стол, белый&#10;&#10;Автоматически созданное описание"/>
          <p:cNvPicPr/>
          <p:nvPr/>
        </p:nvPicPr>
        <p:blipFill>
          <a:blip r:embed="rId1"/>
          <a:stretch/>
        </p:blipFill>
        <p:spPr>
          <a:xfrm>
            <a:off x="395280" y="896040"/>
            <a:ext cx="6636240" cy="2692800"/>
          </a:xfrm>
          <a:prstGeom prst="rect">
            <a:avLst/>
          </a:prstGeom>
          <a:ln w="0">
            <a:noFill/>
          </a:ln>
        </p:spPr>
      </p:pic>
      <p:pic>
        <p:nvPicPr>
          <p:cNvPr id="381" name="Рисунок 11" descr=""/>
          <p:cNvPicPr/>
          <p:nvPr/>
        </p:nvPicPr>
        <p:blipFill>
          <a:blip r:embed="rId2"/>
          <a:stretch/>
        </p:blipFill>
        <p:spPr>
          <a:xfrm>
            <a:off x="7925400" y="525600"/>
            <a:ext cx="3871080" cy="5806440"/>
          </a:xfrm>
          <a:prstGeom prst="rect">
            <a:avLst/>
          </a:prstGeom>
          <a:ln w="0">
            <a:noFill/>
          </a:ln>
        </p:spPr>
      </p:pic>
      <p:pic>
        <p:nvPicPr>
          <p:cNvPr id="382" name="Рисунок 12" descr=""/>
          <p:cNvPicPr/>
          <p:nvPr/>
        </p:nvPicPr>
        <p:blipFill>
          <a:blip r:embed="rId3"/>
          <a:stretch/>
        </p:blipFill>
        <p:spPr>
          <a:xfrm>
            <a:off x="1165680" y="3693960"/>
            <a:ext cx="4929840" cy="293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 pitchFamily="0" charset="1"/>
        <a:ea typeface=""/>
        <a:cs typeface=""/>
      </a:majorFont>
      <a:minorFont>
        <a:latin typeface="Trebuchet MS" panose="020B0603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  <a:tileRect l="0" t="0" r="0" b="0"/>
        </a:gradFill>
      </a:fillStyleLst>
      <a:lnStyleLst>
        <a:ln w="12700" cap="rnd" cmpd="sng" algn="ctr">
          <a:prstDash val="solid"/>
        </a:ln>
        <a:ln w="19050" cap="rnd" cmpd="sng" algn="ctr">
          <a:prstDash val="solid"/>
        </a:ln>
        <a:ln w="25400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LibreOffice/24.8.3.2$Windows_X86_64 LibreOffice_project/48a6bac9e7e268aeb4c3483fcf825c94556d9f92</Application>
  <AppVersion>15.0000</AppVersion>
  <Words>841</Words>
  <Paragraphs>67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2020-05-14T14:10:39Z</dcterms:created>
  <dc:creator>Microsoft Office User</dc:creator>
  <dc:description/>
  <dc:language>ru-RU</dc:language>
  <cp:lastModifiedBy/>
  <dcterms:modified xsi:type="dcterms:W3CDTF">2024-12-23T08:28:16Z</dcterms:modified>
  <cp:revision>5</cp:revision>
  <dc:subject/>
  <dc:title>Дистанционное обучение по дополнительной общеобразовательной программе «Рисунок. Живопись. Композиция» (возраст с 9 – 14 лет) 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20</vt:i4>
  </property>
</Properties>
</file>