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5"/>
  </p:notesMasterIdLst>
  <p:sldIdLst>
    <p:sldId id="265" r:id="rId2"/>
    <p:sldId id="268" r:id="rId3"/>
    <p:sldId id="269" r:id="rId4"/>
    <p:sldId id="259" r:id="rId5"/>
    <p:sldId id="261" r:id="rId6"/>
    <p:sldId id="256" r:id="rId7"/>
    <p:sldId id="283" r:id="rId8"/>
    <p:sldId id="270" r:id="rId9"/>
    <p:sldId id="289" r:id="rId10"/>
    <p:sldId id="264" r:id="rId11"/>
    <p:sldId id="282" r:id="rId12"/>
    <p:sldId id="275" r:id="rId13"/>
    <p:sldId id="286" r:id="rId1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29" autoAdjust="0"/>
    <p:restoredTop sz="94660"/>
  </p:normalViewPr>
  <p:slideViewPr>
    <p:cSldViewPr>
      <p:cViewPr>
        <p:scale>
          <a:sx n="50" d="100"/>
          <a:sy n="50" d="100"/>
        </p:scale>
        <p:origin x="-996" y="-4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3D07F95-0B52-4C6D-8D5F-BB83FF46CABE}" type="datetimeFigureOut">
              <a:rPr lang="ru-RU"/>
              <a:pPr>
                <a:defRPr/>
              </a:pPr>
              <a:t>10.10.2013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8EE0164-AE08-4178-867B-B1180EA14E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09508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911383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6" name="Прямоугольник 15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Овал 16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Овал 17"/>
          <p:cNvSpPr/>
          <p:nvPr/>
        </p:nvSpPr>
        <p:spPr bwMode="auto">
          <a:xfrm>
            <a:off x="1309688" y="4867275"/>
            <a:ext cx="641350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663700" y="5788025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" name="Овал 20"/>
          <p:cNvSpPr/>
          <p:nvPr/>
        </p:nvSpPr>
        <p:spPr>
          <a:xfrm>
            <a:off x="1905000" y="4495800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22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463" y="1174750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61D286-6489-4144-9C98-708B90C782B1}" type="datetimeFigureOut">
              <a:rPr lang="ru-RU"/>
              <a:pPr>
                <a:defRPr/>
              </a:pPr>
              <a:t>10.10.2013</a:t>
            </a:fld>
            <a:endParaRPr lang="ru-RU"/>
          </a:p>
        </p:txBody>
      </p:sp>
      <p:sp>
        <p:nvSpPr>
          <p:cNvPr id="23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81475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4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63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32C73B-25A9-4A32-BE55-95B1DC6CA9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74900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newsfla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9E4C827A-6A31-43CF-9598-A994300C51A6}" type="datetimeFigureOut">
              <a:rPr lang="ru-RU"/>
              <a:pPr>
                <a:defRPr/>
              </a:pPr>
              <a:t>10.10.2013</a:t>
            </a:fld>
            <a:endParaRPr lang="ru-RU"/>
          </a:p>
        </p:txBody>
      </p:sp>
      <p:sp>
        <p:nvSpPr>
          <p:cNvPr id="5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B245B617-5B4A-4A73-8AA2-A7FF3F8C4C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9230426"/>
      </p:ext>
    </p:extLst>
  </p:cSld>
  <p:clrMapOvr>
    <a:masterClrMapping/>
  </p:clrMapOvr>
  <p:transition spd="slow">
    <p:newsfla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Овал 13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Овал 14"/>
          <p:cNvSpPr/>
          <p:nvPr/>
        </p:nvSpPr>
        <p:spPr bwMode="auto">
          <a:xfrm>
            <a:off x="1323975" y="4867275"/>
            <a:ext cx="642938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Овал 15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Овал 16"/>
          <p:cNvSpPr/>
          <p:nvPr/>
        </p:nvSpPr>
        <p:spPr bwMode="auto">
          <a:xfrm>
            <a:off x="1663700" y="5791200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Овал 17"/>
          <p:cNvSpPr/>
          <p:nvPr/>
        </p:nvSpPr>
        <p:spPr bwMode="auto">
          <a:xfrm>
            <a:off x="1879600" y="4479925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9097963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2875" y="1169988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2D818D-691C-491D-AD6D-0D724288041B}" type="datetimeFigureOut">
              <a:rPr lang="ru-RU"/>
              <a:pPr>
                <a:defRPr/>
              </a:pPr>
              <a:t>10.10.2013</a:t>
            </a:fld>
            <a:endParaRPr lang="ru-RU"/>
          </a:p>
        </p:txBody>
      </p:sp>
      <p:sp>
        <p:nvSpPr>
          <p:cNvPr id="21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78300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39850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1929F7-0EC8-4BBA-AB5A-AE1A5B7B62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6010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newsfla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0B3933-B21D-4E94-A842-09E80C261190}" type="datetimeFigureOut">
              <a:rPr lang="ru-RU"/>
              <a:pPr>
                <a:defRPr/>
              </a:pPr>
              <a:t>10.10.2013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3B90B7-737A-4776-B0FB-77CC28EEF5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0641342"/>
      </p:ext>
    </p:extLst>
  </p:cSld>
  <p:clrMapOvr>
    <a:masterClrMapping/>
  </p:clrMapOvr>
  <p:transition spd="slow">
    <p:newsfla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E7E3CA-CABA-4642-AAEA-3118974711B7}" type="datetimeFigureOut">
              <a:rPr lang="ru-RU"/>
              <a:pPr>
                <a:defRPr/>
              </a:pPr>
              <a:t>10.10.2013</a:t>
            </a:fld>
            <a:endParaRPr lang="ru-RU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6A1564-E6B3-4D13-98F4-3ACB2A71DF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9052278"/>
      </p:ext>
    </p:extLst>
  </p:cSld>
  <p:clrMapOvr>
    <a:masterClrMapping/>
  </p:clrMapOvr>
  <p:transition spd="slow">
    <p:newsfla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7FDD580C-2463-4853-BB29-9FA76D351437}" type="datetimeFigureOut">
              <a:rPr lang="ru-RU"/>
              <a:pPr>
                <a:defRPr/>
              </a:pPr>
              <a:t>10.10.2013</a:t>
            </a:fld>
            <a:endParaRPr lang="ru-RU"/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67B9FF86-A274-4A00-B6BE-5300E44B18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7648666"/>
      </p:ext>
    </p:extLst>
  </p:cSld>
  <p:clrMapOvr>
    <a:masterClrMapping/>
  </p:clrMapOvr>
  <p:transition spd="slow">
    <p:newsfla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268C65-3B1C-41A5-99DF-A0024ADA593C}" type="datetimeFigureOut">
              <a:rPr lang="ru-RU"/>
              <a:pPr>
                <a:defRPr/>
              </a:pPr>
              <a:t>10.10.2013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B1FD7A-0C85-4E19-8558-B479EBE4D02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1313038"/>
      </p:ext>
    </p:extLst>
  </p:cSld>
  <p:clrMapOvr>
    <a:masterClrMapping/>
  </p:clrMapOvr>
  <p:transition spd="slow">
    <p:newsfla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6" name="Прямая соединительная линия 5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/>
          <a:lstStyle>
            <a:lvl1pPr algn="l">
              <a:buNone/>
              <a:defRPr sz="2000" b="1" cap="sm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2" name="Дата 20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B83E27E9-579D-41A7-8855-2C0080B90494}" type="datetimeFigureOut">
              <a:rPr lang="ru-RU"/>
              <a:pPr>
                <a:defRPr/>
              </a:pPr>
              <a:t>10.10.2013</a:t>
            </a:fld>
            <a:endParaRPr lang="ru-RU"/>
          </a:p>
        </p:txBody>
      </p:sp>
      <p:sp>
        <p:nvSpPr>
          <p:cNvPr id="13" name="Номер слайда 2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815AB5E8-173D-4687-8F10-ECC5A2B5FC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4" name="Нижний колонтитул 22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48852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newsfla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Прямоугольник 7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spcCol="274320" rtlCol="0" fromWordArt="0" forceAA="0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ADB28866-D52A-40F2-84EB-31E8C5971191}" type="datetimeFigureOut">
              <a:rPr lang="ru-RU"/>
              <a:pPr>
                <a:defRPr/>
              </a:pPr>
              <a:t>10.10.2013</a:t>
            </a:fld>
            <a:endParaRPr lang="ru-RU"/>
          </a:p>
        </p:txBody>
      </p:sp>
      <p:sp>
        <p:nvSpPr>
          <p:cNvPr id="13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25A6A7E6-7C50-4D1C-AADC-68EDF4F00C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4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4463332"/>
      </p:ext>
    </p:extLst>
  </p:cSld>
  <p:clrMapOvr>
    <a:masterClrMapping/>
  </p:clrMapOvr>
  <p:transition spd="slow">
    <p:newsfla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75C66A-4D5A-44FD-98B4-09B0EE8BF963}" type="datetimeFigureOut">
              <a:rPr lang="ru-RU"/>
              <a:pPr>
                <a:defRPr/>
              </a:pPr>
              <a:t>10.10.2013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91B437-86ED-4960-A034-E5A6DE60CC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8894859"/>
      </p:ext>
    </p:extLst>
  </p:cSld>
  <p:clrMapOvr>
    <a:masterClrMapping/>
  </p:clrMapOvr>
  <p:transition spd="slow">
    <p:newsfla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DBD0D1-CDC6-4180-B32D-8159A7CE4364}" type="datetimeFigureOut">
              <a:rPr lang="ru-RU"/>
              <a:pPr>
                <a:defRPr/>
              </a:pPr>
              <a:t>10.10.2013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7EC559-F514-4E31-A9EC-F6582CA292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12214"/>
      </p:ext>
    </p:extLst>
  </p:cSld>
  <p:clrMapOvr>
    <a:masterClrMapping/>
  </p:clrMapOvr>
  <p:transition spd="slow">
    <p:newsfla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28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87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045" y="1081881"/>
            <a:ext cx="2011362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D4EB9153-7F17-4B97-B754-5DC57C3C1A11}" type="datetimeFigureOut">
              <a:rPr lang="ru-RU"/>
              <a:pPr>
                <a:defRPr/>
              </a:pPr>
              <a:t>10.10.2013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 vert="horz" anchor="ctr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b="1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627F5111-D26F-49FF-A93C-EFD15BAE64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43" r:id="rId4"/>
    <p:sldLayoutId id="2147483744" r:id="rId5"/>
    <p:sldLayoutId id="2147483751" r:id="rId6"/>
    <p:sldLayoutId id="2147483745" r:id="rId7"/>
    <p:sldLayoutId id="2147483752" r:id="rId8"/>
    <p:sldLayoutId id="2147483753" r:id="rId9"/>
    <p:sldLayoutId id="2147483746" r:id="rId10"/>
    <p:sldLayoutId id="2147483747" r:id="rId11"/>
  </p:sldLayoutIdLst>
  <p:transition spd="slow">
    <p:newsflash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kern="1200" cap="small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563" algn="l" rtl="0" eaLnBrk="0" fontAlgn="base" hangingPunct="0">
        <a:spcBef>
          <a:spcPct val="20000"/>
        </a:spcBef>
        <a:spcAft>
          <a:spcPct val="0"/>
        </a:spcAft>
        <a:buClr>
          <a:srgbClr val="E0752F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182563" algn="l" rtl="0" eaLnBrk="0" fontAlgn="base" hangingPunct="0">
        <a:spcBef>
          <a:spcPct val="20000"/>
        </a:spcBef>
        <a:spcAft>
          <a:spcPct val="0"/>
        </a:spcAft>
        <a:buClr>
          <a:srgbClr val="FEC3AE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182563" algn="l" rtl="0" eaLnBrk="0" fontAlgn="base" hangingPunct="0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63" y="428625"/>
            <a:ext cx="7886700" cy="1143000"/>
          </a:xfrm>
        </p:spPr>
        <p:txBody>
          <a:bodyPr>
            <a:noAutofit/>
          </a:bodyPr>
          <a:lstStyle/>
          <a:p>
            <a:pPr algn="ctr" eaLnBrk="1" fontAlgn="auto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endParaRPr lang="ru-RU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19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57250" y="1124744"/>
            <a:ext cx="7529513" cy="5090319"/>
          </a:xfrm>
        </p:spPr>
        <p:txBody>
          <a:bodyPr/>
          <a:lstStyle/>
          <a:p>
            <a:pPr eaLnBrk="1" hangingPunct="1"/>
            <a:r>
              <a:rPr lang="ru-RU" sz="6000" dirty="0" smtClean="0">
                <a:latin typeface="Arial" charset="0"/>
                <a:cs typeface="Arial" charset="0"/>
              </a:rPr>
              <a:t>Правильное питание</a:t>
            </a:r>
            <a:r>
              <a:rPr lang="ru-RU" sz="4000" dirty="0" smtClean="0">
                <a:latin typeface="Arial" charset="0"/>
                <a:cs typeface="Arial" charset="0"/>
              </a:rPr>
              <a:t/>
            </a:r>
            <a:br>
              <a:rPr lang="ru-RU" sz="4000" dirty="0" smtClean="0">
                <a:latin typeface="Arial" charset="0"/>
                <a:cs typeface="Arial" charset="0"/>
              </a:rPr>
            </a:br>
            <a:r>
              <a:rPr lang="ru-RU" sz="2800" dirty="0" smtClean="0">
                <a:latin typeface="Arial" charset="0"/>
                <a:cs typeface="Arial" charset="0"/>
              </a:rPr>
              <a:t/>
            </a:r>
            <a:br>
              <a:rPr lang="ru-RU" sz="2800" dirty="0" smtClean="0">
                <a:latin typeface="Arial" charset="0"/>
                <a:cs typeface="Arial" charset="0"/>
              </a:rPr>
            </a:br>
            <a:r>
              <a:rPr lang="ru-RU" sz="4000" b="0" dirty="0" smtClean="0">
                <a:latin typeface="Arial" charset="0"/>
                <a:cs typeface="Arial" charset="0"/>
              </a:rPr>
              <a:t> </a:t>
            </a:r>
            <a:r>
              <a:rPr lang="ru-RU" sz="2800" dirty="0" smtClean="0">
                <a:latin typeface="Arial" charset="0"/>
                <a:cs typeface="Arial" charset="0"/>
              </a:rPr>
              <a:t/>
            </a:r>
            <a:br>
              <a:rPr lang="ru-RU" sz="2800" dirty="0" smtClean="0">
                <a:latin typeface="Arial" charset="0"/>
                <a:cs typeface="Arial" charset="0"/>
              </a:rPr>
            </a:br>
            <a:endParaRPr lang="ru-RU" sz="2800" dirty="0" smtClean="0">
              <a:latin typeface="Arial" charset="0"/>
              <a:cs typeface="Arial" charset="0"/>
            </a:endParaRPr>
          </a:p>
        </p:txBody>
      </p:sp>
      <p:pic>
        <p:nvPicPr>
          <p:cNvPr id="8197" name="Picture 2" descr="I:\картинки\пит. тема.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2343150"/>
            <a:ext cx="4825231" cy="39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Содержимое 2"/>
          <p:cNvSpPr>
            <a:spLocks noGrp="1"/>
          </p:cNvSpPr>
          <p:nvPr>
            <p:ph sz="quarter" idx="1"/>
          </p:nvPr>
        </p:nvSpPr>
        <p:spPr>
          <a:xfrm>
            <a:off x="285750" y="500063"/>
            <a:ext cx="5286375" cy="5973762"/>
          </a:xfrm>
        </p:spPr>
        <p:txBody>
          <a:bodyPr/>
          <a:lstStyle/>
          <a:p>
            <a:pPr eaLnBrk="1" hangingPunct="1">
              <a:buFont typeface="Arial" charset="0"/>
              <a:buChar char="•"/>
            </a:pPr>
            <a:r>
              <a:rPr lang="ru-RU" smtClean="0"/>
              <a:t> </a:t>
            </a:r>
            <a:r>
              <a:rPr lang="ru-RU" smtClean="0">
                <a:latin typeface="Arial" charset="0"/>
                <a:cs typeface="Arial" charset="0"/>
              </a:rPr>
              <a:t> </a:t>
            </a:r>
            <a:r>
              <a:rPr lang="ru-RU" sz="2800" smtClean="0">
                <a:latin typeface="Arial" charset="0"/>
                <a:cs typeface="Arial" charset="0"/>
              </a:rPr>
              <a:t>Здоровье человека, а в частности и его вес, зависят от многих факторов: </a:t>
            </a:r>
          </a:p>
          <a:p>
            <a:pPr eaLnBrk="1" hangingPunct="1">
              <a:buFont typeface="Arial" charset="0"/>
              <a:buChar char="•"/>
            </a:pPr>
            <a:r>
              <a:rPr lang="ru-RU" sz="2800" smtClean="0">
                <a:latin typeface="Arial" charset="0"/>
                <a:cs typeface="Arial" charset="0"/>
              </a:rPr>
              <a:t>стрессы, </a:t>
            </a:r>
          </a:p>
          <a:p>
            <a:pPr eaLnBrk="1" hangingPunct="1">
              <a:buFont typeface="Arial" charset="0"/>
              <a:buChar char="•"/>
            </a:pPr>
            <a:r>
              <a:rPr lang="ru-RU" sz="2800" smtClean="0">
                <a:latin typeface="Arial" charset="0"/>
                <a:cs typeface="Arial" charset="0"/>
              </a:rPr>
              <a:t>экология, </a:t>
            </a:r>
          </a:p>
          <a:p>
            <a:pPr eaLnBrk="1" hangingPunct="1">
              <a:buFont typeface="Arial" charset="0"/>
              <a:buChar char="•"/>
            </a:pPr>
            <a:r>
              <a:rPr lang="ru-RU" sz="2800" smtClean="0">
                <a:latin typeface="Arial" charset="0"/>
                <a:cs typeface="Arial" charset="0"/>
              </a:rPr>
              <a:t>наследственность, </a:t>
            </a:r>
          </a:p>
          <a:p>
            <a:pPr eaLnBrk="1" hangingPunct="1">
              <a:buFont typeface="Arial" charset="0"/>
              <a:buChar char="•"/>
            </a:pPr>
            <a:r>
              <a:rPr lang="ru-RU" sz="2800" smtClean="0">
                <a:latin typeface="Arial" charset="0"/>
                <a:cs typeface="Arial" charset="0"/>
              </a:rPr>
              <a:t>образ жизни, </a:t>
            </a:r>
          </a:p>
          <a:p>
            <a:pPr eaLnBrk="1" hangingPunct="1">
              <a:buFont typeface="Arial" charset="0"/>
              <a:buChar char="•"/>
            </a:pPr>
            <a:r>
              <a:rPr lang="ru-RU" sz="2800" smtClean="0">
                <a:latin typeface="Arial" charset="0"/>
                <a:cs typeface="Arial" charset="0"/>
              </a:rPr>
              <a:t>питание. </a:t>
            </a:r>
          </a:p>
          <a:p>
            <a:pPr eaLnBrk="1" hangingPunct="1">
              <a:buFont typeface="Wingdings" pitchFamily="2" charset="2"/>
              <a:buNone/>
            </a:pPr>
            <a:endParaRPr lang="ru-RU" sz="2800" smtClean="0">
              <a:latin typeface="Arial" charset="0"/>
              <a:cs typeface="Arial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ru-RU" sz="2800" smtClean="0">
                <a:latin typeface="Arial" charset="0"/>
                <a:cs typeface="Arial" charset="0"/>
              </a:rPr>
              <a:t>«</a:t>
            </a:r>
            <a:r>
              <a:rPr lang="ru-RU" sz="2800" b="1" smtClean="0">
                <a:latin typeface="Arial" charset="0"/>
                <a:cs typeface="Arial" charset="0"/>
              </a:rPr>
              <a:t>Человек – это то, что он ест»</a:t>
            </a:r>
          </a:p>
        </p:txBody>
      </p:sp>
      <p:pic>
        <p:nvPicPr>
          <p:cNvPr id="9219" name="imgb" descr="http://images.mhealth.ru/upload/menshealth/2008/oct/4th_wmar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9625" y="928688"/>
            <a:ext cx="46038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2" descr="\\Master\учителя\Алексинская\картинки\пит.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0" y="357188"/>
            <a:ext cx="3263900" cy="6215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strips dir="r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63" y="357188"/>
            <a:ext cx="7467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  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0" y="188913"/>
            <a:ext cx="8820150" cy="2520007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ru-RU" dirty="0" smtClean="0"/>
              <a:t>	</a:t>
            </a:r>
            <a:r>
              <a:rPr lang="ru-RU" dirty="0">
                <a:latin typeface="Arial" pitchFamily="34" charset="0"/>
                <a:cs typeface="Arial" pitchFamily="34" charset="0"/>
              </a:rPr>
              <a:t>Питание – это то, что объединяет каждого из нас. Вне зависимости от пола, возраста, национальности, вероисповедания, культуры и прочих факторов, организм каждого человека устроен одинаково; устроен таким образом, что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основную </a:t>
            </a:r>
            <a:r>
              <a:rPr lang="ru-RU" dirty="0">
                <a:latin typeface="Arial" pitchFamily="34" charset="0"/>
                <a:cs typeface="Arial" pitchFamily="34" charset="0"/>
              </a:rPr>
              <a:t>массу всех необходимых веществ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он </a:t>
            </a:r>
            <a:r>
              <a:rPr lang="ru-RU" dirty="0">
                <a:latin typeface="Arial" pitchFamily="34" charset="0"/>
                <a:cs typeface="Arial" pitchFamily="34" charset="0"/>
              </a:rPr>
              <a:t>получает именно из пищи.</a:t>
            </a:r>
          </a:p>
        </p:txBody>
      </p:sp>
      <p:pic>
        <p:nvPicPr>
          <p:cNvPr id="10244" name="Picture 2" descr="http://t0.gstatic.com/images?q=tbn:ANd9GcSU2Py7O0nF5FGzD_Jyh6XpExxgAzTHi3zBY2QxT6sMhk_s-ZIi2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5563" y="9572625"/>
            <a:ext cx="60325" cy="4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4" descr="http://i073.radikal.ru/0903/17/412025fbee9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1175" y="6858000"/>
            <a:ext cx="68263" cy="5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Picture 1" descr="\\Master\учителя\Алексинская\картинки\пит № 3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1" t="8927" r="4237"/>
          <a:stretch/>
        </p:blipFill>
        <p:spPr bwMode="auto">
          <a:xfrm>
            <a:off x="647700" y="2564904"/>
            <a:ext cx="7639050" cy="453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7" name="Прямоугольник 6"/>
          <p:cNvSpPr>
            <a:spLocks noChangeArrowheads="1"/>
          </p:cNvSpPr>
          <p:nvPr/>
        </p:nvSpPr>
        <p:spPr bwMode="auto">
          <a:xfrm>
            <a:off x="214313" y="500063"/>
            <a:ext cx="8429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endParaRPr lang="ru-RU">
              <a:latin typeface="Century Schoolbook" pitchFamily="18" charset="0"/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Содержимое 2"/>
          <p:cNvSpPr>
            <a:spLocks noGrp="1"/>
          </p:cNvSpPr>
          <p:nvPr>
            <p:ph sz="quarter" idx="1"/>
          </p:nvPr>
        </p:nvSpPr>
        <p:spPr>
          <a:xfrm>
            <a:off x="4572000" y="357188"/>
            <a:ext cx="4143375" cy="6116637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dirty="0" smtClean="0">
                <a:latin typeface="Arial" charset="0"/>
                <a:cs typeface="Arial" charset="0"/>
              </a:rPr>
              <a:t>	</a:t>
            </a:r>
            <a:endParaRPr lang="ru-RU" dirty="0" smtClean="0">
              <a:latin typeface="Arial" charset="0"/>
              <a:cs typeface="Arial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ru-RU" sz="2800" dirty="0">
                <a:latin typeface="Arial" charset="0"/>
                <a:cs typeface="Arial" charset="0"/>
              </a:rPr>
              <a:t> </a:t>
            </a:r>
            <a:r>
              <a:rPr lang="ru-RU" sz="2800" dirty="0" smtClean="0">
                <a:latin typeface="Arial" charset="0"/>
                <a:cs typeface="Arial" charset="0"/>
              </a:rPr>
              <a:t> </a:t>
            </a:r>
            <a:r>
              <a:rPr lang="ru-RU" sz="2800" dirty="0" smtClean="0">
                <a:latin typeface="Arial" charset="0"/>
                <a:cs typeface="Arial" charset="0"/>
              </a:rPr>
              <a:t>Все </a:t>
            </a:r>
            <a:r>
              <a:rPr lang="ru-RU" sz="2800" dirty="0" smtClean="0">
                <a:latin typeface="Arial" charset="0"/>
                <a:cs typeface="Arial" charset="0"/>
              </a:rPr>
              <a:t>жизненные процессы в организме человека находятся в большой зависимости от того, из чего составляется его питание с первых дней жизни, а также от режима питания. </a:t>
            </a:r>
          </a:p>
        </p:txBody>
      </p:sp>
      <p:pic>
        <p:nvPicPr>
          <p:cNvPr id="11267" name="Picture 2" descr="http://lojechka.ru/wp-content/uploads/2009/06/baby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428625"/>
            <a:ext cx="4214812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Содержимое 2"/>
          <p:cNvSpPr>
            <a:spLocks noGrp="1"/>
          </p:cNvSpPr>
          <p:nvPr>
            <p:ph sz="quarter" idx="1"/>
          </p:nvPr>
        </p:nvSpPr>
        <p:spPr>
          <a:xfrm>
            <a:off x="285750" y="0"/>
            <a:ext cx="8501063" cy="64738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mtClean="0"/>
              <a:t> </a:t>
            </a:r>
          </a:p>
        </p:txBody>
      </p:sp>
      <p:pic>
        <p:nvPicPr>
          <p:cNvPr id="13315" name="Picture 2" descr="I:\картинки\пит.№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" y="481508"/>
            <a:ext cx="5580063" cy="604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6" name="Прямоугольник 1"/>
          <p:cNvSpPr>
            <a:spLocks noChangeArrowheads="1"/>
          </p:cNvSpPr>
          <p:nvPr/>
        </p:nvSpPr>
        <p:spPr bwMode="auto">
          <a:xfrm>
            <a:off x="5643563" y="928688"/>
            <a:ext cx="3022600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2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800" dirty="0">
                <a:ea typeface="Calibri" pitchFamily="34" charset="0"/>
                <a:cs typeface="Arial" charset="0"/>
              </a:rPr>
              <a:t>Распределение продуктов по часам приема очень сильно зависит от состава и энергетического потенциала.</a:t>
            </a:r>
            <a:endParaRPr lang="ru-RU" sz="2800" dirty="0">
              <a:cs typeface="Arial" charset="0"/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34" y="214290"/>
            <a:ext cx="8643966" cy="714379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4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   Нормы  питания</a:t>
            </a:r>
            <a:endParaRPr lang="ru-RU" sz="440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4340" name="AutoShape 2" descr="http://www.eda-life.ru/_Files_/Image/N_9/20071023_3(2).jpg"/>
          <p:cNvSpPr>
            <a:spLocks noChangeAspect="1" noChangeArrowheads="1"/>
          </p:cNvSpPr>
          <p:nvPr/>
        </p:nvSpPr>
        <p:spPr bwMode="auto">
          <a:xfrm>
            <a:off x="155575" y="-1608138"/>
            <a:ext cx="5715000" cy="3362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>
              <a:latin typeface="Century Schoolbook" pitchFamily="18" charset="0"/>
            </a:endParaRPr>
          </a:p>
        </p:txBody>
      </p:sp>
      <p:pic>
        <p:nvPicPr>
          <p:cNvPr id="14341" name="imgb" descr="http://www.eda-life.ru/_Files_/Image/N_9/20071023_3(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000124"/>
            <a:ext cx="6990454" cy="5525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9900" y="331788"/>
            <a:ext cx="8289925" cy="1728787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/>
              <a:t>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Витамины, присутствующие 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в ничтожных количествах в продуктах питания, но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имеющие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огромное значение для нормального обмена веществ и жизнедеятельности</a:t>
            </a:r>
          </a:p>
        </p:txBody>
      </p:sp>
      <p:pic>
        <p:nvPicPr>
          <p:cNvPr id="15363" name="Picture 2" descr="I:\картинки\витамины №2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1560" y="2205038"/>
            <a:ext cx="7813303" cy="4464050"/>
          </a:xfrm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Прямоугольник 5"/>
          <p:cNvSpPr>
            <a:spLocks noChangeArrowheads="1"/>
          </p:cNvSpPr>
          <p:nvPr/>
        </p:nvSpPr>
        <p:spPr bwMode="auto">
          <a:xfrm>
            <a:off x="428625" y="357188"/>
            <a:ext cx="36433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2400">
                <a:latin typeface="Century Schoolbook" pitchFamily="18" charset="0"/>
              </a:rPr>
              <a:t>.</a:t>
            </a:r>
          </a:p>
        </p:txBody>
      </p:sp>
      <p:sp>
        <p:nvSpPr>
          <p:cNvPr id="16388" name="Прямоугольник 1"/>
          <p:cNvSpPr>
            <a:spLocks noChangeArrowheads="1"/>
          </p:cNvSpPr>
          <p:nvPr/>
        </p:nvSpPr>
        <p:spPr bwMode="auto">
          <a:xfrm>
            <a:off x="5364089" y="819150"/>
            <a:ext cx="3456062" cy="4832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ru-RU" sz="2800" dirty="0">
                <a:cs typeface="Arial" charset="0"/>
              </a:rPr>
              <a:t>Основное количество витаминов поступает в организм с пищей, и только некоторые синтезируются в кишечнике обитающими в нём полезными </a:t>
            </a:r>
            <a:r>
              <a:rPr lang="ru-RU" sz="2800" dirty="0" smtClean="0">
                <a:cs typeface="Arial" charset="0"/>
              </a:rPr>
              <a:t>микроорганизмами</a:t>
            </a:r>
            <a:r>
              <a:rPr lang="ru-RU" sz="2800" dirty="0">
                <a:cs typeface="Arial" charset="0"/>
              </a:rPr>
              <a:t>.</a:t>
            </a:r>
            <a:endParaRPr lang="ru-RU" sz="2800" dirty="0">
              <a:cs typeface="Arial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56" y="819150"/>
            <a:ext cx="5202138" cy="5202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825" y="333375"/>
            <a:ext cx="8401050" cy="11430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sz="3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Заболевания связанные с неправильным питанием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139952" y="1600200"/>
            <a:ext cx="3784848" cy="4873625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ru-RU" dirty="0" smtClean="0"/>
              <a:t>           </a:t>
            </a:r>
            <a:r>
              <a:rPr lang="ru-RU" dirty="0" smtClean="0"/>
              <a:t>         </a:t>
            </a:r>
            <a:endParaRPr lang="ru-RU" dirty="0"/>
          </a:p>
        </p:txBody>
      </p:sp>
      <p:pic>
        <p:nvPicPr>
          <p:cNvPr id="2355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3079115"/>
            <a:ext cx="3960440" cy="327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4139953" y="1490008"/>
            <a:ext cx="4752527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3050" lvl="0" indent="-273050" eaLnBrk="0" hangingPunct="0">
              <a:spcBef>
                <a:spcPts val="600"/>
              </a:spcBef>
              <a:buClr>
                <a:srgbClr val="FE8637"/>
              </a:buClr>
              <a:buSzPct val="70000"/>
              <a:buFont typeface="Wingdings" pitchFamily="2" charset="2"/>
              <a:buChar char=""/>
            </a:pPr>
            <a:r>
              <a:rPr lang="ru-RU" sz="28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1. Ожирение</a:t>
            </a:r>
          </a:p>
          <a:p>
            <a:pPr marL="273050" lvl="0" indent="-273050" eaLnBrk="0" hangingPunct="0">
              <a:spcBef>
                <a:spcPts val="600"/>
              </a:spcBef>
              <a:buClr>
                <a:srgbClr val="FE8637"/>
              </a:buClr>
              <a:buSzPct val="70000"/>
              <a:buFont typeface="Wingdings" pitchFamily="2" charset="2"/>
              <a:buChar char=""/>
            </a:pPr>
            <a:r>
              <a:rPr lang="ru-RU" sz="28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2. Сахарный диабет</a:t>
            </a:r>
          </a:p>
          <a:p>
            <a:pPr marL="273050" lvl="0" indent="-273050" eaLnBrk="0" hangingPunct="0">
              <a:spcBef>
                <a:spcPts val="600"/>
              </a:spcBef>
              <a:buClr>
                <a:srgbClr val="FE8637"/>
              </a:buClr>
              <a:buSzPct val="70000"/>
              <a:buFont typeface="Wingdings" pitchFamily="2" charset="2"/>
              <a:buChar char=""/>
            </a:pPr>
            <a:r>
              <a:rPr lang="ru-RU" sz="28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3. Язва и гастрит</a:t>
            </a:r>
          </a:p>
          <a:p>
            <a:pPr marL="273050" lvl="0" indent="-273050" eaLnBrk="0" hangingPunct="0">
              <a:spcBef>
                <a:spcPts val="600"/>
              </a:spcBef>
              <a:buClr>
                <a:srgbClr val="FE8637"/>
              </a:buClr>
              <a:buSzPct val="70000"/>
              <a:buFont typeface="Wingdings" pitchFamily="2" charset="2"/>
              <a:buChar char=""/>
            </a:pPr>
            <a:r>
              <a:rPr lang="ru-RU" sz="28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4. Сердечно-сосудистые заболевания</a:t>
            </a:r>
          </a:p>
          <a:p>
            <a:pPr marL="273050" lvl="0" indent="-273050" eaLnBrk="0" hangingPunct="0">
              <a:spcBef>
                <a:spcPts val="600"/>
              </a:spcBef>
              <a:buClr>
                <a:srgbClr val="FE8637"/>
              </a:buClr>
              <a:buSzPct val="70000"/>
              <a:buFont typeface="Wingdings" pitchFamily="2" charset="2"/>
              <a:buChar char=""/>
            </a:pPr>
            <a:r>
              <a:rPr lang="ru-RU" sz="28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5. Дистрофия и анорексия</a:t>
            </a:r>
          </a:p>
          <a:p>
            <a:pPr marL="273050" lvl="0" indent="-273050" eaLnBrk="0" hangingPunct="0">
              <a:spcBef>
                <a:spcPts val="600"/>
              </a:spcBef>
              <a:buClr>
                <a:srgbClr val="FE8637"/>
              </a:buClr>
              <a:buSzPct val="70000"/>
              <a:buFont typeface="Wingdings" pitchFamily="2" charset="2"/>
              <a:buChar char=""/>
            </a:pPr>
            <a:r>
              <a:rPr lang="ru-RU" sz="28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6, Булимия</a:t>
            </a:r>
          </a:p>
          <a:p>
            <a:pPr marL="273050" lvl="0" indent="-273050" eaLnBrk="0" hangingPunct="0">
              <a:spcBef>
                <a:spcPts val="600"/>
              </a:spcBef>
              <a:buClr>
                <a:srgbClr val="FE8637"/>
              </a:buClr>
              <a:buSzPct val="70000"/>
              <a:buFont typeface="Wingdings" pitchFamily="2" charset="2"/>
              <a:buChar char=""/>
            </a:pPr>
            <a:r>
              <a:rPr lang="ru-RU" sz="28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7. Почечная недостаточность</a:t>
            </a:r>
          </a:p>
        </p:txBody>
      </p:sp>
    </p:spTree>
    <p:extLst>
      <p:ext uri="{BB962C8B-B14F-4D97-AF65-F5344CB8AC3E}">
        <p14:creationId xmlns:p14="http://schemas.microsoft.com/office/powerpoint/2010/main" val="1090852236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Содержимое 2"/>
          <p:cNvSpPr>
            <a:spLocks noGrp="1"/>
          </p:cNvSpPr>
          <p:nvPr>
            <p:ph sz="quarter" idx="1"/>
          </p:nvPr>
        </p:nvSpPr>
        <p:spPr>
          <a:xfrm>
            <a:off x="250825" y="319088"/>
            <a:ext cx="8713788" cy="63119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z="2800" dirty="0" smtClean="0">
                <a:latin typeface="Arial" charset="0"/>
                <a:cs typeface="Arial" charset="0"/>
              </a:rPr>
              <a:t>Последствия 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800" dirty="0" smtClean="0">
                <a:latin typeface="Arial" charset="0"/>
                <a:cs typeface="Arial" charset="0"/>
              </a:rPr>
              <a:t>неправильного 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800" dirty="0" smtClean="0">
                <a:latin typeface="Arial" charset="0"/>
                <a:cs typeface="Arial" charset="0"/>
              </a:rPr>
              <a:t>питания</a:t>
            </a:r>
          </a:p>
          <a:p>
            <a:pPr eaLnBrk="1" hangingPunct="1">
              <a:buFont typeface="Wingdings" pitchFamily="2" charset="2"/>
              <a:buNone/>
            </a:pPr>
            <a:endParaRPr lang="ru-RU" sz="2800" dirty="0" smtClean="0"/>
          </a:p>
          <a:p>
            <a:pPr eaLnBrk="1" hangingPunct="1">
              <a:buFont typeface="Wingdings" pitchFamily="2" charset="2"/>
              <a:buNone/>
            </a:pPr>
            <a:endParaRPr lang="ru-RU" sz="2800" dirty="0" smtClean="0"/>
          </a:p>
          <a:p>
            <a:pPr eaLnBrk="1" hangingPunct="1">
              <a:buFont typeface="Wingdings" pitchFamily="2" charset="2"/>
              <a:buNone/>
            </a:pPr>
            <a:endParaRPr lang="ru-RU" sz="2800" dirty="0" smtClean="0"/>
          </a:p>
          <a:p>
            <a:pPr eaLnBrk="1" hangingPunct="1">
              <a:buFont typeface="Wingdings" pitchFamily="2" charset="2"/>
              <a:buNone/>
            </a:pPr>
            <a:endParaRPr lang="ru-RU" sz="2800" dirty="0" smtClean="0"/>
          </a:p>
          <a:p>
            <a:pPr eaLnBrk="1" hangingPunct="1">
              <a:buFont typeface="Wingdings" pitchFamily="2" charset="2"/>
              <a:buNone/>
            </a:pPr>
            <a:endParaRPr lang="ru-RU" sz="2800" dirty="0" smtClean="0"/>
          </a:p>
          <a:p>
            <a:pPr eaLnBrk="1" hangingPunct="1">
              <a:buFont typeface="Wingdings" pitchFamily="2" charset="2"/>
              <a:buNone/>
            </a:pPr>
            <a:endParaRPr lang="ru-RU" sz="2800" dirty="0" smtClean="0"/>
          </a:p>
          <a:p>
            <a:pPr eaLnBrk="1" hangingPunct="1">
              <a:buFont typeface="Wingdings" pitchFamily="2" charset="2"/>
              <a:buNone/>
            </a:pPr>
            <a:endParaRPr lang="ru-RU" sz="2800" dirty="0" smtClean="0"/>
          </a:p>
          <a:p>
            <a:pPr eaLnBrk="1" hangingPunct="1">
              <a:buFont typeface="Wingdings" pitchFamily="2" charset="2"/>
              <a:buNone/>
            </a:pPr>
            <a:r>
              <a:rPr lang="ru-RU" sz="2800" dirty="0" smtClean="0">
                <a:latin typeface="Arial" charset="0"/>
                <a:cs typeface="Arial" charset="0"/>
              </a:rPr>
              <a:t>                                                    </a:t>
            </a:r>
            <a:r>
              <a:rPr lang="ru-RU" sz="3600" dirty="0" smtClean="0">
                <a:latin typeface="Arial" charset="0"/>
                <a:cs typeface="Arial" charset="0"/>
              </a:rPr>
              <a:t>ожирение</a:t>
            </a:r>
          </a:p>
        </p:txBody>
      </p:sp>
      <p:pic>
        <p:nvPicPr>
          <p:cNvPr id="21507" name="Picture 2" descr="http://pics.livejournal.com/goout_ua/pic/000ke94h/s320x24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204" y="1929065"/>
            <a:ext cx="3965748" cy="4672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8" name="Picture 2" descr="I:\картинки\d9b9e46bcf61e0bcd92fb72f3109f50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74651"/>
            <a:ext cx="4608637" cy="4422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"/>
          <p:cNvSpPr>
            <a:spLocks noChangeArrowheads="1"/>
          </p:cNvSpPr>
          <p:nvPr/>
        </p:nvSpPr>
        <p:spPr bwMode="auto">
          <a:xfrm flipV="1">
            <a:off x="285750" y="4784725"/>
            <a:ext cx="460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eaLnBrk="0" hangingPunct="0"/>
            <a:endParaRPr lang="ru-RU" sz="2000" b="1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ru-RU" sz="2000">
                <a:latin typeface="Calibri" pitchFamily="34" charset="0"/>
                <a:cs typeface="Times New Roman" pitchFamily="18" charset="0"/>
              </a:rPr>
              <a:t>-</a:t>
            </a:r>
            <a:endParaRPr lang="ru-RU" sz="2000"/>
          </a:p>
        </p:txBody>
      </p:sp>
      <p:sp>
        <p:nvSpPr>
          <p:cNvPr id="22531" name="Прямоугольник 1"/>
          <p:cNvSpPr>
            <a:spLocks noChangeArrowheads="1"/>
          </p:cNvSpPr>
          <p:nvPr/>
        </p:nvSpPr>
        <p:spPr bwMode="auto">
          <a:xfrm>
            <a:off x="356990" y="666750"/>
            <a:ext cx="373538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3200" dirty="0" smtClean="0">
                <a:latin typeface="Century Schoolbook" pitchFamily="18" charset="0"/>
              </a:rPr>
              <a:t>   </a:t>
            </a:r>
            <a:r>
              <a:rPr lang="ru-RU" sz="3600" dirty="0">
                <a:latin typeface="Arial" pitchFamily="34" charset="0"/>
                <a:cs typeface="Arial" pitchFamily="34" charset="0"/>
              </a:rPr>
              <a:t>Истощение</a:t>
            </a:r>
          </a:p>
        </p:txBody>
      </p:sp>
      <p:pic>
        <p:nvPicPr>
          <p:cNvPr id="22532" name="Picture 2" descr="I:\картинки\118.2.DolceGabbana2010C4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60350"/>
            <a:ext cx="3671764" cy="5509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008" y="1868810"/>
            <a:ext cx="4240677" cy="4471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Содержимое 2"/>
          <p:cNvSpPr>
            <a:spLocks noGrp="1"/>
          </p:cNvSpPr>
          <p:nvPr>
            <p:ph sz="quarter" idx="1"/>
          </p:nvPr>
        </p:nvSpPr>
        <p:spPr>
          <a:xfrm>
            <a:off x="0" y="0"/>
            <a:ext cx="4357688" cy="68580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z="2800" smtClean="0"/>
              <a:t>	</a:t>
            </a:r>
          </a:p>
        </p:txBody>
      </p:sp>
      <p:sp>
        <p:nvSpPr>
          <p:cNvPr id="24579" name="Rectangle 1"/>
          <p:cNvSpPr>
            <a:spLocks noChangeArrowheads="1"/>
          </p:cNvSpPr>
          <p:nvPr/>
        </p:nvSpPr>
        <p:spPr bwMode="auto">
          <a:xfrm>
            <a:off x="642938" y="124242"/>
            <a:ext cx="7858125" cy="6709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r>
              <a:rPr lang="ru-RU" sz="3200" b="1" dirty="0">
                <a:solidFill>
                  <a:srgbClr val="0D0D0D"/>
                </a:solidFill>
                <a:ea typeface="Calibri" pitchFamily="34" charset="0"/>
                <a:cs typeface="Arial" charset="0"/>
              </a:rPr>
              <a:t>Общие основы правильного питания</a:t>
            </a:r>
          </a:p>
          <a:p>
            <a:pPr eaLnBrk="0" hangingPunct="0"/>
            <a:endParaRPr lang="ru-RU" sz="2400" dirty="0" smtClean="0">
              <a:solidFill>
                <a:srgbClr val="0D0D0D"/>
              </a:solidFill>
              <a:ea typeface="Calibri" pitchFamily="34" charset="0"/>
              <a:cs typeface="Arial" charset="0"/>
            </a:endParaRPr>
          </a:p>
          <a:p>
            <a:pPr eaLnBrk="0" hangingPunct="0"/>
            <a:r>
              <a:rPr lang="ru-RU" sz="2400" dirty="0" smtClean="0">
                <a:solidFill>
                  <a:srgbClr val="0D0D0D"/>
                </a:solidFill>
                <a:ea typeface="Calibri" pitchFamily="34" charset="0"/>
                <a:cs typeface="Arial" charset="0"/>
              </a:rPr>
              <a:t>1</a:t>
            </a:r>
            <a:r>
              <a:rPr lang="ru-RU" sz="2500" dirty="0">
                <a:solidFill>
                  <a:srgbClr val="0D0D0D"/>
                </a:solidFill>
                <a:ea typeface="Calibri" pitchFamily="34" charset="0"/>
                <a:cs typeface="Arial" charset="0"/>
              </a:rPr>
              <a:t>. Пища должна быть свежей;</a:t>
            </a:r>
          </a:p>
          <a:p>
            <a:pPr eaLnBrk="0" hangingPunct="0"/>
            <a:r>
              <a:rPr lang="ru-RU" sz="2500" dirty="0">
                <a:solidFill>
                  <a:srgbClr val="0D0D0D"/>
                </a:solidFill>
                <a:ea typeface="Calibri" pitchFamily="34" charset="0"/>
                <a:cs typeface="Arial" charset="0"/>
              </a:rPr>
              <a:t>2. Правильное питание должно быть разнообразным и сбалансированным;</a:t>
            </a:r>
          </a:p>
          <a:p>
            <a:pPr eaLnBrk="0" hangingPunct="0"/>
            <a:r>
              <a:rPr lang="ru-RU" sz="2500" dirty="0">
                <a:solidFill>
                  <a:srgbClr val="0D0D0D"/>
                </a:solidFill>
                <a:ea typeface="Calibri" pitchFamily="34" charset="0"/>
                <a:cs typeface="Arial" charset="0"/>
              </a:rPr>
              <a:t>3. В рационе должны присутствовать сырые овощи и фрукты;</a:t>
            </a:r>
          </a:p>
          <a:p>
            <a:pPr eaLnBrk="0" hangingPunct="0"/>
            <a:r>
              <a:rPr lang="ru-RU" sz="2500" dirty="0">
                <a:solidFill>
                  <a:srgbClr val="0D0D0D"/>
                </a:solidFill>
                <a:ea typeface="Calibri" pitchFamily="34" charset="0"/>
                <a:cs typeface="Arial" charset="0"/>
              </a:rPr>
              <a:t>4. Сезонность питания. Весной и летом необходимо увеличивать количество растительной пищи;</a:t>
            </a:r>
          </a:p>
          <a:p>
            <a:pPr eaLnBrk="0" hangingPunct="0"/>
            <a:r>
              <a:rPr lang="ru-RU" sz="2500" dirty="0">
                <a:solidFill>
                  <a:srgbClr val="0D0D0D"/>
                </a:solidFill>
                <a:ea typeface="Calibri" pitchFamily="34" charset="0"/>
                <a:cs typeface="Arial" charset="0"/>
              </a:rPr>
              <a:t>5. Ограничение в питании;</a:t>
            </a:r>
          </a:p>
          <a:p>
            <a:pPr eaLnBrk="0" hangingPunct="0"/>
            <a:r>
              <a:rPr lang="ru-RU" sz="2500" dirty="0">
                <a:solidFill>
                  <a:srgbClr val="0D0D0D"/>
                </a:solidFill>
                <a:ea typeface="Calibri" pitchFamily="34" charset="0"/>
                <a:cs typeface="Arial" charset="0"/>
              </a:rPr>
              <a:t>6. Определенное сочетание продуктов. Нельзя есть несовместимые блюда, и это обязательное правило;</a:t>
            </a:r>
          </a:p>
          <a:p>
            <a:pPr eaLnBrk="0" hangingPunct="0"/>
            <a:r>
              <a:rPr lang="ru-RU" sz="2500" dirty="0">
                <a:solidFill>
                  <a:srgbClr val="0D0D0D"/>
                </a:solidFill>
                <a:ea typeface="Calibri" pitchFamily="34" charset="0"/>
                <a:cs typeface="Arial" charset="0"/>
              </a:rPr>
              <a:t>7. От пищи мы должны получать максимум удовольствия.</a:t>
            </a:r>
          </a:p>
          <a:p>
            <a:pPr eaLnBrk="0" hangingPunct="0"/>
            <a:endParaRPr lang="ru-RU" sz="2400" dirty="0">
              <a:solidFill>
                <a:srgbClr val="0D0D0D"/>
              </a:solidFill>
              <a:ea typeface="Calibri" pitchFamily="34" charset="0"/>
              <a:cs typeface="Arial" charset="0"/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0800000">
            <a:off x="755650" y="1196975"/>
            <a:ext cx="7288213" cy="1143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7651" name="Объект 2"/>
          <p:cNvSpPr>
            <a:spLocks noGrp="1"/>
          </p:cNvSpPr>
          <p:nvPr>
            <p:ph sz="quarter" idx="1"/>
          </p:nvPr>
        </p:nvSpPr>
        <p:spPr>
          <a:xfrm>
            <a:off x="0" y="188913"/>
            <a:ext cx="8824913" cy="936625"/>
          </a:xfrm>
        </p:spPr>
        <p:txBody>
          <a:bodyPr/>
          <a:lstStyle/>
          <a:p>
            <a:pPr marL="730250" lvl="2" indent="0" eaLnBrk="1" hangingPunct="1">
              <a:buFont typeface="Wingdings" pitchFamily="2" charset="2"/>
              <a:buNone/>
            </a:pPr>
            <a:r>
              <a:rPr lang="ru-RU" sz="4800" smtClean="0">
                <a:latin typeface="Arial" charset="0"/>
                <a:cs typeface="Arial" charset="0"/>
              </a:rPr>
              <a:t>Спасибо  за     внимание!</a:t>
            </a:r>
          </a:p>
        </p:txBody>
      </p:sp>
      <p:pic>
        <p:nvPicPr>
          <p:cNvPr id="27652" name="Picture 2" descr="I:\картинки\17578_lar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981075"/>
            <a:ext cx="8280400" cy="554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Эркер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520</TotalTime>
  <Words>183</Words>
  <Application>Microsoft Office PowerPoint</Application>
  <PresentationFormat>Экран (4:3)</PresentationFormat>
  <Paragraphs>53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Эркер</vt:lpstr>
      <vt:lpstr>Презентация PowerPoint</vt:lpstr>
      <vt:lpstr>Презентация PowerPoint</vt:lpstr>
      <vt:lpstr>   </vt:lpstr>
      <vt:lpstr>Презентация PowerPoint</vt:lpstr>
      <vt:lpstr>Презентация PowerPoint</vt:lpstr>
      <vt:lpstr>            Нормы  питания</vt:lpstr>
      <vt:lpstr> Витамины, присутствующие  в ничтожных количествах в продуктах питания, но имеющие огромное значение для нормального обмена веществ и жизнедеятельности</vt:lpstr>
      <vt:lpstr>Презентация PowerPoint</vt:lpstr>
      <vt:lpstr> Заболевания связанные с неправильным питанием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Grizli777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Нормы  питания</dc:title>
  <dc:creator>Алексинская</dc:creator>
  <cp:lastModifiedBy>Нечаева Светлана Вадимовна</cp:lastModifiedBy>
  <cp:revision>64</cp:revision>
  <dcterms:created xsi:type="dcterms:W3CDTF">2011-03-16T13:29:41Z</dcterms:created>
  <dcterms:modified xsi:type="dcterms:W3CDTF">2013-10-10T06:12:08Z</dcterms:modified>
</cp:coreProperties>
</file>