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0" r:id="rId3"/>
    <p:sldId id="261" r:id="rId4"/>
    <p:sldId id="262" r:id="rId5"/>
    <p:sldId id="257"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B2C0A0-E16E-484A-BA7E-4DEB67742875}"/>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0065AF4-75FC-41CC-AB3F-F07541AEF1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5F7DCAE9-94EB-4DB8-8BD7-CE9A0E8F240B}"/>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B2943878-3EDD-42DD-866B-3AF7694E594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8540321-779C-470A-AAE9-F74D1E61AA64}"/>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1741152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759B31-BA75-4E92-B51B-A7C13C560D4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4620511-C26B-438D-8A27-6DF23C8182C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91FBDCC-A01C-4E27-8700-80D0A974F4F6}"/>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D077C25C-4A86-480C-BD8B-ADBA5935196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C6156EE-51FC-4D8E-989E-3BF86D2D3EFE}"/>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4050820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118C0F-6066-4A63-BA71-DD86335D451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F71D96D-D5A6-4107-A994-5C6DE93EB7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60352FB8-1429-4D97-96CD-350338A9EDB8}"/>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AFF00747-F808-4816-AB28-D0BCB4E7BE8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40D2898-1F73-4855-9CEE-526E3C291DFA}"/>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309822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3894DF-1E5C-4ED3-987B-49D43F3475C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07DBB19-1896-43DF-8FA4-B678D3D043C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2918D4E-9732-46F1-AC63-3B69B38EBD2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B4709E6F-4C61-4054-A34A-61469C87879C}"/>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6" name="Нижний колонтитул 5">
            <a:extLst>
              <a:ext uri="{FF2B5EF4-FFF2-40B4-BE49-F238E27FC236}">
                <a16:creationId xmlns:a16="http://schemas.microsoft.com/office/drawing/2014/main" id="{EB283814-C0AE-418A-AF68-61F2DBA072D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E8D893C-F378-4737-845F-022D704E9796}"/>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642031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4358CD-D5DA-4459-88C5-E3147476C41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EBE5E454-4978-49D5-90BA-713E97DF55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E4757DC-1598-4B75-86FE-32CD3652BB9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23D303D-CC70-4098-BD86-6796A748F4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2E812147-4AB2-4C8B-BDB2-9A497BD8390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80AAD52-1D60-41E0-888D-BE3C82A7B59C}"/>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8" name="Нижний колонтитул 7">
            <a:extLst>
              <a:ext uri="{FF2B5EF4-FFF2-40B4-BE49-F238E27FC236}">
                <a16:creationId xmlns:a16="http://schemas.microsoft.com/office/drawing/2014/main" id="{5623012E-BBB9-4EE4-A620-D8EED365873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DFB5285-D217-4463-A2D6-E3FA604E1BEA}"/>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377424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54388C-D7AC-4751-88CE-DA404B08FD9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2AFF3AC6-AFB5-401C-8071-EF2F7AC657C6}"/>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4" name="Нижний колонтитул 3">
            <a:extLst>
              <a:ext uri="{FF2B5EF4-FFF2-40B4-BE49-F238E27FC236}">
                <a16:creationId xmlns:a16="http://schemas.microsoft.com/office/drawing/2014/main" id="{31DD1CE5-617D-4BFE-9A85-4FE9F4F6630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042E51E7-8570-4C60-AF74-EC29096CB909}"/>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1455153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4550973-0D2F-4771-9FAB-6B83EBE80183}"/>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3" name="Нижний колонтитул 2">
            <a:extLst>
              <a:ext uri="{FF2B5EF4-FFF2-40B4-BE49-F238E27FC236}">
                <a16:creationId xmlns:a16="http://schemas.microsoft.com/office/drawing/2014/main" id="{E83B79EC-AEA1-4D52-8F86-F3EA3424F89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670E205-377D-40B4-98D2-095B480C6A71}"/>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3457091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C7F5F8-A300-4139-B027-207C87D778E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5F93C8A-497D-47B9-A6DD-3C97059E8C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706EF8F-819B-42A3-AD65-05E695C8F7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9368068-AF1E-4D4C-AF8C-784781160999}"/>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6" name="Нижний колонтитул 5">
            <a:extLst>
              <a:ext uri="{FF2B5EF4-FFF2-40B4-BE49-F238E27FC236}">
                <a16:creationId xmlns:a16="http://schemas.microsoft.com/office/drawing/2014/main" id="{E918D4C8-E1E7-4468-9115-C297C135655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199AFF7-BF6A-4907-9D85-F9DEB8558920}"/>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4053704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74FA-2D4C-44D1-A330-F8D2EFCAD58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606A493-536F-4D5C-8241-10C3772722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AE157C7-221E-4073-B6AD-8DD6B9FC5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5E769BF-897A-4AD5-B153-312A7131612B}"/>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6" name="Нижний колонтитул 5">
            <a:extLst>
              <a:ext uri="{FF2B5EF4-FFF2-40B4-BE49-F238E27FC236}">
                <a16:creationId xmlns:a16="http://schemas.microsoft.com/office/drawing/2014/main" id="{B8DD7F24-77DB-4E81-B4BE-D28EED63C84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185F222-5380-4F8A-9D8D-3B98A4D5D092}"/>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335322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9B09F9-93E1-4B0E-A38A-DEED443F812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0FF6E1B-11B7-4212-9933-1F6B7BB54B8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ABE8A4F-A9AD-4E7D-9392-983ABA6FA426}"/>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D2B5E55F-8713-4734-92A4-2DC06D30B3B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A1CF24F-A046-403E-B717-76E1F4A437E3}"/>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1095353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939DA1D-EE39-49D0-AE82-D837E27B99F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F6EBBFE-443E-4C84-9716-5C7581D7215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AC57314-7A1A-4DD3-8A3F-B8FAD37C14F2}"/>
              </a:ext>
            </a:extLst>
          </p:cNvPr>
          <p:cNvSpPr>
            <a:spLocks noGrp="1"/>
          </p:cNvSpPr>
          <p:nvPr>
            <p:ph type="dt" sz="half" idx="10"/>
          </p:nvPr>
        </p:nvSpPr>
        <p:spPr/>
        <p:txBody>
          <a:body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A977BD94-7EAD-455B-8BB7-A0711A98520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80A31C0-855F-46B7-9D57-0373EA36743D}"/>
              </a:ext>
            </a:extLst>
          </p:cNvPr>
          <p:cNvSpPr>
            <a:spLocks noGrp="1"/>
          </p:cNvSpPr>
          <p:nvPr>
            <p:ph type="sldNum" sz="quarter" idx="12"/>
          </p:nvPr>
        </p:nvSpPr>
        <p:spPr/>
        <p:txBody>
          <a:bodyPr/>
          <a:lstStyle/>
          <a:p>
            <a:fld id="{E4E832B8-D69C-4591-9840-4878442C1607}" type="slidenum">
              <a:rPr lang="ru-RU" smtClean="0"/>
              <a:t>‹#›</a:t>
            </a:fld>
            <a:endParaRPr lang="ru-RU"/>
          </a:p>
        </p:txBody>
      </p:sp>
    </p:spTree>
    <p:extLst>
      <p:ext uri="{BB962C8B-B14F-4D97-AF65-F5344CB8AC3E}">
        <p14:creationId xmlns:p14="http://schemas.microsoft.com/office/powerpoint/2010/main" val="2053164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E0675A-0AC9-4EDE-AB78-814F87078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872339D-6213-49E8-800D-261855B57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70E8DA3-6070-4EE4-906D-5545B46763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F36C5-0A1E-418C-AC5B-1FD6690812E5}" type="datetimeFigureOut">
              <a:rPr lang="ru-RU" smtClean="0"/>
              <a:t>15.03.2023</a:t>
            </a:fld>
            <a:endParaRPr lang="ru-RU"/>
          </a:p>
        </p:txBody>
      </p:sp>
      <p:sp>
        <p:nvSpPr>
          <p:cNvPr id="5" name="Нижний колонтитул 4">
            <a:extLst>
              <a:ext uri="{FF2B5EF4-FFF2-40B4-BE49-F238E27FC236}">
                <a16:creationId xmlns:a16="http://schemas.microsoft.com/office/drawing/2014/main" id="{DA7FF628-059E-4DE3-8EFB-CB0EDA4F8B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31DDB0B-E4D6-4D4A-A5AF-E7F30256F4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832B8-D69C-4591-9840-4878442C1607}" type="slidenum">
              <a:rPr lang="ru-RU" smtClean="0"/>
              <a:t>‹#›</a:t>
            </a:fld>
            <a:endParaRPr lang="ru-RU"/>
          </a:p>
        </p:txBody>
      </p:sp>
    </p:spTree>
    <p:extLst>
      <p:ext uri="{BB962C8B-B14F-4D97-AF65-F5344CB8AC3E}">
        <p14:creationId xmlns:p14="http://schemas.microsoft.com/office/powerpoint/2010/main" val="1620456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microsoft.com/office/2007/relationships/media" Target="../media/media3.mp3"/><Relationship Id="rId7" Type="http://schemas.openxmlformats.org/officeDocument/2006/relationships/image" Target="../media/image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3.mp3"/></Relationships>
</file>

<file path=ppt/slides/_rels/slide3.xml.rels><?xml version="1.0" encoding="UTF-8" standalone="yes"?>
<Relationships xmlns="http://schemas.openxmlformats.org/package/2006/relationships"><Relationship Id="rId3" Type="http://schemas.microsoft.com/office/2007/relationships/media" Target="../media/media5.mp3"/><Relationship Id="rId7" Type="http://schemas.openxmlformats.org/officeDocument/2006/relationships/image" Target="../media/image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5.mp3"/></Relationships>
</file>

<file path=ppt/slides/_rels/slide4.xml.rels><?xml version="1.0" encoding="UTF-8" standalone="yes"?>
<Relationships xmlns="http://schemas.openxmlformats.org/package/2006/relationships"><Relationship Id="rId3" Type="http://schemas.microsoft.com/office/2007/relationships/media" Target="../media/media7.mp3"/><Relationship Id="rId7" Type="http://schemas.openxmlformats.org/officeDocument/2006/relationships/image" Target="../media/image5.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7.mp3"/></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9.mp3"/><Relationship Id="rId7" Type="http://schemas.openxmlformats.org/officeDocument/2006/relationships/image" Target="../media/image7.jpeg"/><Relationship Id="rId2" Type="http://schemas.microsoft.com/office/2007/relationships/media" Target="../media/media8.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slideLayout" Target="../slideLayouts/slideLayout7.xml"/><Relationship Id="rId4" Type="http://schemas.openxmlformats.org/officeDocument/2006/relationships/audio" Target="../media/media9.mp3"/><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1D2E080-CBEE-4B9A-8CD9-025E938644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Рисунок 3">
            <a:extLst>
              <a:ext uri="{FF2B5EF4-FFF2-40B4-BE49-F238E27FC236}">
                <a16:creationId xmlns:a16="http://schemas.microsoft.com/office/drawing/2014/main" id="{ADC4530E-9933-46EA-BB26-C71590427052}"/>
              </a:ext>
            </a:extLst>
          </p:cNvPr>
          <p:cNvPicPr>
            <a:picLocks noChangeAspect="1"/>
          </p:cNvPicPr>
          <p:nvPr/>
        </p:nvPicPr>
        <p:blipFill>
          <a:blip r:embed="rId5"/>
          <a:stretch>
            <a:fillRect/>
          </a:stretch>
        </p:blipFill>
        <p:spPr>
          <a:xfrm>
            <a:off x="145442" y="137595"/>
            <a:ext cx="2682472" cy="1450974"/>
          </a:xfrm>
          <a:prstGeom prst="rect">
            <a:avLst/>
          </a:prstGeom>
        </p:spPr>
      </p:pic>
      <p:sp>
        <p:nvSpPr>
          <p:cNvPr id="5" name="Прямоугольник 4">
            <a:extLst>
              <a:ext uri="{FF2B5EF4-FFF2-40B4-BE49-F238E27FC236}">
                <a16:creationId xmlns:a16="http://schemas.microsoft.com/office/drawing/2014/main" id="{15F657FC-948C-490A-A7B8-EDC733791281}"/>
              </a:ext>
            </a:extLst>
          </p:cNvPr>
          <p:cNvSpPr/>
          <p:nvPr/>
        </p:nvSpPr>
        <p:spPr>
          <a:xfrm>
            <a:off x="909292" y="5329034"/>
            <a:ext cx="10373416" cy="156966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8000" b="1" i="0" u="none" strike="noStrike" kern="0" cap="none" spc="0" normalizeH="0" baseline="0" noProof="0" dirty="0">
                <a:ln/>
                <a:solidFill>
                  <a:srgbClr val="FF0000"/>
                </a:solidFill>
                <a:effectLst/>
                <a:uLnTx/>
                <a:uFillTx/>
                <a:latin typeface="Calibri" panose="020F0502020204030204"/>
                <a:ea typeface="+mn-ea"/>
                <a:cs typeface="+mn-cs"/>
              </a:rPr>
              <a:t>АНГЛИЙСКИЙ ЯЗЫК -</a:t>
            </a:r>
            <a:r>
              <a:rPr kumimoji="0" lang="ru-RU" sz="9600" b="1" i="0" u="none" strike="noStrike" kern="1200" cap="none" spc="0" normalizeH="0" baseline="0" noProof="0" dirty="0">
                <a:ln w="12700">
                  <a:solidFill>
                    <a:srgbClr val="44546A">
                      <a:lumMod val="75000"/>
                    </a:srgbClr>
                  </a:solidFill>
                  <a:prstDash val="solid"/>
                </a:ln>
                <a:solidFill>
                  <a:srgbClr val="33CCCC"/>
                </a:solidFill>
                <a:effectLst>
                  <a:outerShdw dist="38100" dir="2640000" algn="bl" rotWithShape="0">
                    <a:srgbClr val="44546A">
                      <a:lumMod val="75000"/>
                    </a:srgbClr>
                  </a:outerShdw>
                </a:effectLst>
                <a:uLnTx/>
                <a:uFillTx/>
                <a:latin typeface="Calibri" panose="020F0502020204030204"/>
                <a:ea typeface="+mn-ea"/>
                <a:cs typeface="+mn-cs"/>
              </a:rPr>
              <a:t>9</a:t>
            </a:r>
            <a:r>
              <a:rPr kumimoji="0" lang="ru-RU" sz="8000" b="1" i="0" u="none" strike="noStrike" kern="0" cap="none" spc="0" normalizeH="0" baseline="0" noProof="0" dirty="0">
                <a:ln/>
                <a:solidFill>
                  <a:srgbClr val="FF0000"/>
                </a:solidFill>
                <a:effectLst/>
                <a:uLnTx/>
                <a:uFillTx/>
                <a:latin typeface="Calibri" panose="020F0502020204030204"/>
                <a:ea typeface="+mn-ea"/>
                <a:cs typeface="+mn-cs"/>
              </a:rPr>
              <a:t> </a:t>
            </a:r>
          </a:p>
        </p:txBody>
      </p:sp>
      <p:pic>
        <p:nvPicPr>
          <p:cNvPr id="6" name="Рисунок 5">
            <a:extLst>
              <a:ext uri="{FF2B5EF4-FFF2-40B4-BE49-F238E27FC236}">
                <a16:creationId xmlns:a16="http://schemas.microsoft.com/office/drawing/2014/main" id="{C80D69F8-DE15-456F-BB62-DD5AD9A8BD08}"/>
              </a:ext>
            </a:extLst>
          </p:cNvPr>
          <p:cNvPicPr>
            <a:picLocks noChangeAspect="1"/>
          </p:cNvPicPr>
          <p:nvPr/>
        </p:nvPicPr>
        <p:blipFill>
          <a:blip r:embed="rId6"/>
          <a:stretch>
            <a:fillRect/>
          </a:stretch>
        </p:blipFill>
        <p:spPr>
          <a:xfrm>
            <a:off x="10037163" y="361238"/>
            <a:ext cx="1784335" cy="1003688"/>
          </a:xfrm>
          <a:prstGeom prst="rect">
            <a:avLst/>
          </a:prstGeom>
          <a:ln w="228600" cap="sq" cmpd="thickThin">
            <a:solidFill>
              <a:srgbClr val="FFFF00"/>
            </a:solidFill>
            <a:prstDash val="solid"/>
            <a:miter lim="800000"/>
          </a:ln>
          <a:effectLst>
            <a:innerShdw blurRad="76200">
              <a:srgbClr val="000000"/>
            </a:innerShdw>
          </a:effectLst>
        </p:spPr>
      </p:pic>
      <p:sp>
        <p:nvSpPr>
          <p:cNvPr id="7" name="Прямоугольник 6">
            <a:extLst>
              <a:ext uri="{FF2B5EF4-FFF2-40B4-BE49-F238E27FC236}">
                <a16:creationId xmlns:a16="http://schemas.microsoft.com/office/drawing/2014/main" id="{7A714449-7C17-45C9-A173-BA8F34400904}"/>
              </a:ext>
            </a:extLst>
          </p:cNvPr>
          <p:cNvSpPr/>
          <p:nvPr/>
        </p:nvSpPr>
        <p:spPr>
          <a:xfrm>
            <a:off x="10322383" y="5206952"/>
            <a:ext cx="1869617" cy="156966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9600" b="1" i="0" u="none" strike="noStrike" kern="1200" cap="none" spc="0" normalizeH="0" baseline="0" noProof="0" dirty="0">
              <a:ln w="12700">
                <a:solidFill>
                  <a:srgbClr val="44546A">
                    <a:lumMod val="75000"/>
                  </a:srgbClr>
                </a:solidFill>
                <a:prstDash val="solid"/>
              </a:ln>
              <a:solidFill>
                <a:srgbClr val="33CCCC"/>
              </a:solidFill>
              <a:effectLst>
                <a:outerShdw dist="38100" dir="2640000" algn="bl" rotWithShape="0">
                  <a:srgbClr val="44546A">
                    <a:lumMod val="75000"/>
                  </a:srgbClr>
                </a:outerShdw>
              </a:effectLst>
              <a:uLnTx/>
              <a:uFillTx/>
              <a:latin typeface="Calibri" panose="020F0502020204030204"/>
              <a:ea typeface="+mn-ea"/>
              <a:cs typeface="+mn-cs"/>
            </a:endParaRPr>
          </a:p>
        </p:txBody>
      </p:sp>
      <p:sp>
        <p:nvSpPr>
          <p:cNvPr id="8" name="Прямоугольник 7">
            <a:extLst>
              <a:ext uri="{FF2B5EF4-FFF2-40B4-BE49-F238E27FC236}">
                <a16:creationId xmlns:a16="http://schemas.microsoft.com/office/drawing/2014/main" id="{2FB5D617-4A0A-41C8-A7D1-BE45A790F95E}"/>
              </a:ext>
            </a:extLst>
          </p:cNvPr>
          <p:cNvSpPr/>
          <p:nvPr/>
        </p:nvSpPr>
        <p:spPr>
          <a:xfrm>
            <a:off x="3282806" y="137595"/>
            <a:ext cx="6083588" cy="1200329"/>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200" b="1" i="0" u="none" strike="noStrike" kern="1200" cap="none" spc="50" normalizeH="0" baseline="0" noProof="0" dirty="0">
                <a:ln w="0"/>
                <a:solidFill>
                  <a:srgbClr val="FFFF00"/>
                </a:solidFill>
                <a:effectLst>
                  <a:innerShdw blurRad="63500" dist="50800" dir="13500000">
                    <a:srgbClr val="000000">
                      <a:alpha val="50000"/>
                    </a:srgbClr>
                  </a:innerShdw>
                </a:effectLst>
                <a:uLnTx/>
                <a:uFillTx/>
                <a:latin typeface="Calibri" panose="020F0502020204030204"/>
                <a:ea typeface="+mn-ea"/>
                <a:cs typeface="+mn-cs"/>
              </a:rPr>
              <a:t>УСТНАЯ ЧАСТЬ</a:t>
            </a:r>
          </a:p>
        </p:txBody>
      </p:sp>
      <p:pic>
        <p:nvPicPr>
          <p:cNvPr id="9" name="Scratch_the_Itch">
            <a:hlinkClick r:id="" action="ppaction://media"/>
            <a:extLst>
              <a:ext uri="{FF2B5EF4-FFF2-40B4-BE49-F238E27FC236}">
                <a16:creationId xmlns:a16="http://schemas.microsoft.com/office/drawing/2014/main" id="{2D8661B8-0892-4751-897A-CEBFE3B73841}"/>
              </a:ext>
            </a:extLst>
          </p:cNvPr>
          <p:cNvPicPr>
            <a:picLocks noChangeAspect="1"/>
          </p:cNvPicPr>
          <p:nvPr>
            <a:audioFile r:link="rId1"/>
            <p:extLst>
              <p:ext uri="{DAA4B4D4-6D71-4841-9C94-3DE7FCFB9230}">
                <p14:media xmlns:p14="http://schemas.microsoft.com/office/powerpoint/2010/main" r:embed="rId2">
                  <p14:trim end="124141.875"/>
                  <p14:fade out="19000"/>
                </p14:media>
              </p:ext>
            </p:extLst>
          </p:nvPr>
        </p:nvPicPr>
        <p:blipFill>
          <a:blip r:embed="rId7"/>
          <a:stretch>
            <a:fillRect/>
          </a:stretch>
        </p:blipFill>
        <p:spPr>
          <a:xfrm>
            <a:off x="4936958" y="7299158"/>
            <a:ext cx="609600" cy="609600"/>
          </a:xfrm>
          <a:prstGeom prst="rect">
            <a:avLst/>
          </a:prstGeom>
        </p:spPr>
      </p:pic>
      <p:sp>
        <p:nvSpPr>
          <p:cNvPr id="10" name="TextBox 9">
            <a:extLst>
              <a:ext uri="{FF2B5EF4-FFF2-40B4-BE49-F238E27FC236}">
                <a16:creationId xmlns:a16="http://schemas.microsoft.com/office/drawing/2014/main" id="{4050688D-6952-421C-8183-F67DC03159D7}"/>
              </a:ext>
            </a:extLst>
          </p:cNvPr>
          <p:cNvSpPr txBox="1"/>
          <p:nvPr/>
        </p:nvSpPr>
        <p:spPr>
          <a:xfrm>
            <a:off x="3203526" y="1337924"/>
            <a:ext cx="6162868" cy="119181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Монологическое высказывание</a:t>
            </a:r>
            <a:endParaRPr kumimoji="0" lang="ru-RU" sz="3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1" name="Прямоугольник 10">
            <a:extLst>
              <a:ext uri="{FF2B5EF4-FFF2-40B4-BE49-F238E27FC236}">
                <a16:creationId xmlns:a16="http://schemas.microsoft.com/office/drawing/2014/main" id="{94D6FF32-D693-4B6B-80F5-AA079E8BF534}"/>
              </a:ext>
            </a:extLst>
          </p:cNvPr>
          <p:cNvSpPr/>
          <p:nvPr/>
        </p:nvSpPr>
        <p:spPr>
          <a:xfrm>
            <a:off x="10310474" y="1617663"/>
            <a:ext cx="1276310" cy="120032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Часть</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ln w="6600">
                  <a:solidFill>
                    <a:srgbClr val="ED7D31"/>
                  </a:solidFill>
                  <a:prstDash val="solid"/>
                </a:ln>
                <a:solidFill>
                  <a:srgbClr val="FFFFFF"/>
                </a:solidFill>
                <a:effectLst>
                  <a:outerShdw dist="38100" dir="2700000" algn="tl" rotWithShape="0">
                    <a:srgbClr val="ED7D31"/>
                  </a:outerShdw>
                </a:effectLst>
                <a:latin typeface="Calibri" panose="020F0502020204030204"/>
              </a:rPr>
              <a:t>5</a:t>
            </a:r>
            <a:endParaRPr kumimoji="0" lang="ru-RU"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693258949"/>
      </p:ext>
    </p:extLst>
  </p:cSld>
  <p:clrMapOvr>
    <a:masterClrMapping/>
  </p:clrMapOvr>
  <mc:AlternateContent xmlns:mc="http://schemas.openxmlformats.org/markup-compatibility/2006" xmlns:p14="http://schemas.microsoft.com/office/powerpoint/2010/main">
    <mc:Choice Requires="p14">
      <p:transition spd="med" p14:dur="700" advClick="0" advTm="20000">
        <p:fade/>
      </p:transition>
    </mc:Choice>
    <mc:Fallback xmlns="">
      <p:transition spd="med"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20">
          <a:fgClr>
            <a:srgbClr val="CC3399"/>
          </a:fgClr>
          <a:bgClr>
            <a:srgbClr val="00B0F0"/>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BB4202-F800-4453-9589-D75B540DF8D6}"/>
              </a:ext>
            </a:extLst>
          </p:cNvPr>
          <p:cNvSpPr txBox="1"/>
          <p:nvPr/>
        </p:nvSpPr>
        <p:spPr>
          <a:xfrm>
            <a:off x="1944327" y="306238"/>
            <a:ext cx="8303344" cy="2235227"/>
          </a:xfrm>
          <a:prstGeom prst="rect">
            <a:avLst/>
          </a:prstGeom>
          <a:solidFill>
            <a:schemeClr val="accent4">
              <a:lumMod val="40000"/>
              <a:lumOff val="60000"/>
            </a:schemeClr>
          </a:solidFill>
          <a:ln>
            <a:solidFill>
              <a:srgbClr val="FF6600"/>
            </a:solidFill>
          </a:ln>
          <a:scene3d>
            <a:camera prst="orthographicFront"/>
            <a:lightRig rig="threePt" dir="t"/>
          </a:scene3d>
          <a:sp3d>
            <a:bevelT w="165100" prst="coolSlant"/>
          </a:sp3d>
        </p:spPr>
        <p:txBody>
          <a:bodyPr wrap="square">
            <a:spAutoFit/>
          </a:bodyPr>
          <a:lstStyle/>
          <a:p>
            <a:pPr algn="just"/>
            <a:r>
              <a:rPr kumimoji="0" lang="en-US" sz="1600" b="1" i="0" u="none" strike="noStrike" kern="120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rPr>
              <a:t>Task 3. </a:t>
            </a:r>
            <a:r>
              <a:rPr lang="en-US" sz="1600" b="0" i="0" dirty="0">
                <a:solidFill>
                  <a:srgbClr val="000000"/>
                </a:solidFill>
                <a:effectLst/>
              </a:rPr>
              <a:t>You are going to give a talk about </a:t>
            </a:r>
            <a:r>
              <a:rPr lang="en-US" sz="1600" b="1" i="0" dirty="0">
                <a:solidFill>
                  <a:srgbClr val="000000"/>
                </a:solidFill>
                <a:effectLst/>
              </a:rPr>
              <a:t>reading books</a:t>
            </a:r>
            <a:r>
              <a:rPr lang="en-US" sz="1600" b="0" i="0" dirty="0">
                <a:solidFill>
                  <a:srgbClr val="000000"/>
                </a:solidFill>
                <a:effectLst/>
              </a:rPr>
              <a:t>. You will have to start in 1,5 minutes and speak for not more than 2 minutes (10−12 sentences).</a:t>
            </a:r>
          </a:p>
          <a:p>
            <a:pPr algn="just"/>
            <a:r>
              <a:rPr lang="en-US" sz="1600" b="1" i="0" dirty="0">
                <a:solidFill>
                  <a:srgbClr val="000000"/>
                </a:solidFill>
                <a:effectLst/>
              </a:rPr>
              <a:t>Remember to say</a:t>
            </a:r>
            <a:r>
              <a:rPr lang="en-US" sz="1600" b="0" i="0" dirty="0">
                <a:solidFill>
                  <a:srgbClr val="000000"/>
                </a:solidFill>
                <a:effectLst/>
              </a:rPr>
              <a:t>:</a:t>
            </a:r>
          </a:p>
          <a:p>
            <a:pPr algn="just"/>
            <a:r>
              <a:rPr lang="en-US" sz="1600" b="0" i="0" dirty="0">
                <a:solidFill>
                  <a:srgbClr val="000000"/>
                </a:solidFill>
                <a:effectLst/>
              </a:rPr>
              <a:t> </a:t>
            </a:r>
          </a:p>
          <a:p>
            <a:pPr algn="just"/>
            <a:r>
              <a:rPr lang="en-US" sz="1600" b="0" i="0" dirty="0">
                <a:solidFill>
                  <a:srgbClr val="000000"/>
                </a:solidFill>
                <a:effectLst/>
              </a:rPr>
              <a:t>— what kind of books modern teenagers enjoy reading;</a:t>
            </a:r>
          </a:p>
          <a:p>
            <a:pPr algn="just"/>
            <a:r>
              <a:rPr lang="en-US" sz="1600" b="0" i="0" dirty="0">
                <a:solidFill>
                  <a:srgbClr val="000000"/>
                </a:solidFill>
                <a:effectLst/>
              </a:rPr>
              <a:t>— whether libraries are necessary nowadays or not, and why;</a:t>
            </a:r>
          </a:p>
          <a:p>
            <a:pPr algn="just"/>
            <a:r>
              <a:rPr lang="en-US" sz="1600" b="0" i="0" dirty="0">
                <a:solidFill>
                  <a:srgbClr val="000000"/>
                </a:solidFill>
                <a:effectLst/>
              </a:rPr>
              <a:t>— what book you have read recently, and what it was about;</a:t>
            </a:r>
          </a:p>
          <a:p>
            <a:pPr algn="just"/>
            <a:r>
              <a:rPr lang="en-US" sz="1600" b="0" i="0" dirty="0">
                <a:solidFill>
                  <a:srgbClr val="000000"/>
                </a:solidFill>
                <a:effectLst/>
              </a:rPr>
              <a:t>— what your attitude to reading is.</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endParaRPr kumimoji="0" lang="ru-RU" sz="11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23706AC-0542-423D-A962-DB8E37A26C6D}"/>
              </a:ext>
            </a:extLst>
          </p:cNvPr>
          <p:cNvSpPr txBox="1"/>
          <p:nvPr/>
        </p:nvSpPr>
        <p:spPr>
          <a:xfrm>
            <a:off x="873534" y="3182931"/>
            <a:ext cx="10444929" cy="3108543"/>
          </a:xfrm>
          <a:prstGeom prst="rect">
            <a:avLst/>
          </a:prstGeom>
          <a:solidFill>
            <a:schemeClr val="accent5">
              <a:lumMod val="20000"/>
              <a:lumOff val="80000"/>
            </a:schemeClr>
          </a:solidFill>
          <a:ln>
            <a:solidFill>
              <a:srgbClr val="00B050"/>
            </a:solidFill>
          </a:ln>
          <a:scene3d>
            <a:camera prst="orthographicFront"/>
            <a:lightRig rig="threePt" dir="t"/>
          </a:scene3d>
          <a:sp3d>
            <a:bevelT/>
          </a:sp3d>
        </p:spPr>
        <p:txBody>
          <a:bodyPr wrap="square">
            <a:spAutoFit/>
          </a:bodyPr>
          <a:lstStyle/>
          <a:p>
            <a:pPr algn="just"/>
            <a:r>
              <a:rPr lang="en-US" b="0" i="0" dirty="0">
                <a:solidFill>
                  <a:srgbClr val="000000"/>
                </a:solidFill>
                <a:effectLst/>
                <a:latin typeface="Verdana" panose="020B060403050404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Now I’m going to talk about </a:t>
            </a: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reading books</a:t>
            </a:r>
            <a:r>
              <a:rPr kumimoji="0" lang="en-US" sz="1600" i="0" u="none" strike="noStrike" kern="1200" cap="none" spc="0" normalizeH="0" baseline="0" noProof="0" dirty="0">
                <a:ln>
                  <a:noFill/>
                </a:ln>
                <a:solidFill>
                  <a:srgbClr val="000000"/>
                </a:solidFill>
                <a:effectLst/>
                <a:uLnTx/>
                <a:uFillTx/>
                <a:latin typeface="Calibri" panose="020F0502020204030204"/>
                <a:ea typeface="+mn-ea"/>
                <a:cs typeface="+mn-cs"/>
              </a:rPr>
              <a:t>.</a:t>
            </a: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 </a:t>
            </a:r>
          </a:p>
          <a:p>
            <a:pPr algn="just"/>
            <a:r>
              <a:rPr lang="en-US" sz="1600" b="0" i="0" dirty="0">
                <a:solidFill>
                  <a:srgbClr val="000000"/>
                </a:solidFill>
                <a:effectLst/>
              </a:rPr>
              <a:t>It is a well-known fact that reading books can give us knowledge as well as help us form a personality. </a:t>
            </a:r>
          </a:p>
          <a:p>
            <a:pPr algn="just"/>
            <a:r>
              <a:rPr lang="en-US" sz="1600" b="0" i="0" dirty="0">
                <a:solidFill>
                  <a:srgbClr val="000000"/>
                </a:solidFill>
                <a:effectLst/>
              </a:rPr>
              <a:t>	Also, there is reading for pleasure. Modern teenagers prefer modern literature about their peers and their feelings.</a:t>
            </a:r>
          </a:p>
          <a:p>
            <a:pPr algn="just"/>
            <a:r>
              <a:rPr lang="en-US" sz="1600" b="0" i="0" dirty="0">
                <a:solidFill>
                  <a:srgbClr val="000000"/>
                </a:solidFill>
                <a:effectLst/>
              </a:rPr>
              <a:t>	More and more people all over the world use e-books instead of printed ones because they are comfortable. So that, libraries are not as necessary as they used to be, only scientists visit them regularly. </a:t>
            </a:r>
          </a:p>
          <a:p>
            <a:pPr algn="just"/>
            <a:r>
              <a:rPr lang="en-US" sz="1600" dirty="0">
                <a:solidFill>
                  <a:srgbClr val="000000"/>
                </a:solidFill>
              </a:rPr>
              <a:t>	</a:t>
            </a:r>
            <a:r>
              <a:rPr lang="en-US" sz="1600" b="0" i="0" dirty="0">
                <a:solidFill>
                  <a:srgbClr val="000000"/>
                </a:solidFill>
                <a:effectLst/>
              </a:rPr>
              <a:t>I haven’t been to the library for ages but I read books every day, it helps me relax. I’ve read a new one recently. It’s The Catcher in the Rye by J. D. Salinger. This novel is about 17-year-old boy, his thoughts and feelings. I liked it a lot. I think, reading plays very important role in human life. </a:t>
            </a:r>
          </a:p>
          <a:p>
            <a:pPr algn="just"/>
            <a:r>
              <a:rPr lang="en-US" sz="1600" dirty="0">
                <a:solidFill>
                  <a:srgbClr val="000000"/>
                </a:solidFill>
              </a:rPr>
              <a:t>	</a:t>
            </a:r>
            <a:r>
              <a:rPr lang="en-US" sz="1600" b="0" i="0" dirty="0">
                <a:solidFill>
                  <a:srgbClr val="000000"/>
                </a:solidFill>
                <a:effectLst/>
              </a:rPr>
              <a:t>Little children learn about the world through books, students find there new information and everybody can take pleasure in reading.</a:t>
            </a:r>
          </a:p>
          <a:p>
            <a:pPr algn="just"/>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	That’s all that I wanted to tell you about</a:t>
            </a: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 reading books</a:t>
            </a:r>
            <a:r>
              <a:rPr kumimoji="0" lang="en-US" sz="1600" i="0" u="none" strike="noStrike" kern="1200" cap="none" spc="0" normalizeH="0" baseline="0" noProof="0" dirty="0">
                <a:ln>
                  <a:noFill/>
                </a:ln>
                <a:solidFill>
                  <a:srgbClr val="000000"/>
                </a:solidFill>
                <a:effectLst/>
                <a:uLnTx/>
                <a:uFillTx/>
                <a:latin typeface="Calibri" panose="020F0502020204030204"/>
                <a:ea typeface="+mn-ea"/>
                <a:cs typeface="+mn-cs"/>
              </a:rPr>
              <a:t>.</a:t>
            </a:r>
            <a:endParaRPr lang="en-US" sz="2000" i="0" dirty="0">
              <a:solidFill>
                <a:srgbClr val="000000"/>
              </a:solidFill>
              <a:effectLst/>
            </a:endParaRPr>
          </a:p>
        </p:txBody>
      </p:sp>
      <p:pic>
        <p:nvPicPr>
          <p:cNvPr id="8" name="You are going to give a talk about your school holidays">
            <a:hlinkClick r:id="" action="ppaction://media"/>
            <a:extLst>
              <a:ext uri="{FF2B5EF4-FFF2-40B4-BE49-F238E27FC236}">
                <a16:creationId xmlns:a16="http://schemas.microsoft.com/office/drawing/2014/main" id="{C6DC9EE5-B3E5-402D-863C-71B2AED88C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464969" y="7323221"/>
            <a:ext cx="609600" cy="609600"/>
          </a:xfrm>
          <a:prstGeom prst="rect">
            <a:avLst/>
          </a:prstGeom>
        </p:spPr>
      </p:pic>
      <p:pic>
        <p:nvPicPr>
          <p:cNvPr id="9" name="I’m going to give a talk about school holidays">
            <a:hlinkClick r:id="" action="ppaction://media"/>
            <a:extLst>
              <a:ext uri="{FF2B5EF4-FFF2-40B4-BE49-F238E27FC236}">
                <a16:creationId xmlns:a16="http://schemas.microsoft.com/office/drawing/2014/main" id="{00F459BB-40C8-483D-989F-6B6FD3729BD2}"/>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7944853" y="7323221"/>
            <a:ext cx="609600" cy="609600"/>
          </a:xfrm>
          <a:prstGeom prst="rect">
            <a:avLst/>
          </a:prstGeom>
        </p:spPr>
      </p:pic>
      <p:pic>
        <p:nvPicPr>
          <p:cNvPr id="10" name="Рисунок 9">
            <a:extLst>
              <a:ext uri="{FF2B5EF4-FFF2-40B4-BE49-F238E27FC236}">
                <a16:creationId xmlns:a16="http://schemas.microsoft.com/office/drawing/2014/main" id="{B5D18C4D-2AA5-48B2-8CEB-2C3764678EE6}"/>
              </a:ext>
            </a:extLst>
          </p:cNvPr>
          <p:cNvPicPr>
            <a:picLocks noChangeAspect="1"/>
          </p:cNvPicPr>
          <p:nvPr/>
        </p:nvPicPr>
        <p:blipFill>
          <a:blip r:embed="rId7"/>
          <a:stretch>
            <a:fillRect/>
          </a:stretch>
        </p:blipFill>
        <p:spPr>
          <a:xfrm>
            <a:off x="153293" y="147262"/>
            <a:ext cx="1440482" cy="779170"/>
          </a:xfrm>
          <a:prstGeom prst="rect">
            <a:avLst/>
          </a:prstGeom>
        </p:spPr>
      </p:pic>
    </p:spTree>
    <p:extLst>
      <p:ext uri="{BB962C8B-B14F-4D97-AF65-F5344CB8AC3E}">
        <p14:creationId xmlns:p14="http://schemas.microsoft.com/office/powerpoint/2010/main" val="2424147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99000">
        <p159:morph option="byObject"/>
      </p:transition>
    </mc:Choice>
    <mc:Fallback xmlns="">
      <p:transition spd="slow" advClick="0" advTm="9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2000"/>
                                  </p:stCondLst>
                                  <p:childTnLst>
                                    <p:cmd type="call" cmd="playFrom(0.0)">
                                      <p:cBhvr>
                                        <p:cTn id="6" dur="27663" fill="hold"/>
                                        <p:tgtEl>
                                          <p:spTgt spid="8"/>
                                        </p:tgtEl>
                                      </p:cBhvr>
                                    </p:cmd>
                                  </p:childTnLst>
                                </p:cTn>
                              </p:par>
                            </p:childTnLst>
                          </p:cTn>
                        </p:par>
                        <p:par>
                          <p:cTn id="7" fill="hold">
                            <p:stCondLst>
                              <p:cond delay="29663"/>
                            </p:stCondLst>
                            <p:childTnLst>
                              <p:par>
                                <p:cTn id="8" presetID="1" presetClass="mediacall" presetSubtype="0" fill="hold" nodeType="afterEffect">
                                  <p:stCondLst>
                                    <p:cond delay="2000"/>
                                  </p:stCondLst>
                                  <p:childTnLst>
                                    <p:cmd type="call" cmd="playFrom(0.0)">
                                      <p:cBhvr>
                                        <p:cTn id="9" dur="5545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8"/>
                </p:tgtEl>
              </p:cMediaNode>
            </p:audio>
            <p:audio>
              <p:cMediaNode vol="80000">
                <p:cTn id="11"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20">
          <a:fgClr>
            <a:srgbClr val="CC3399"/>
          </a:fgClr>
          <a:bgClr>
            <a:srgbClr val="00B0F0"/>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BB4202-F800-4453-9589-D75B540DF8D6}"/>
              </a:ext>
            </a:extLst>
          </p:cNvPr>
          <p:cNvSpPr txBox="1"/>
          <p:nvPr/>
        </p:nvSpPr>
        <p:spPr>
          <a:xfrm>
            <a:off x="1944327" y="306238"/>
            <a:ext cx="8303344" cy="2319033"/>
          </a:xfrm>
          <a:prstGeom prst="rect">
            <a:avLst/>
          </a:prstGeom>
          <a:solidFill>
            <a:schemeClr val="accent4">
              <a:lumMod val="40000"/>
              <a:lumOff val="60000"/>
            </a:schemeClr>
          </a:solidFill>
          <a:ln>
            <a:solidFill>
              <a:srgbClr val="FF6600"/>
            </a:solidFill>
          </a:ln>
          <a:scene3d>
            <a:camera prst="orthographicFront"/>
            <a:lightRig rig="threePt" dir="t"/>
          </a:scene3d>
          <a:sp3d>
            <a:bevelT w="165100" prst="coolSlant"/>
          </a:sp3d>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Task 3. </a:t>
            </a:r>
            <a:r>
              <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 are going to give a talk about </a:t>
            </a:r>
            <a:r>
              <a:rPr lang="en-US" sz="1600" b="1" i="0" dirty="0">
                <a:solidFill>
                  <a:srgbClr val="000000"/>
                </a:solidFill>
                <a:effectLst/>
              </a:rPr>
              <a:t>keeping fit</a:t>
            </a:r>
            <a:r>
              <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 will have to start in 1.5 minutes and speak for not more than 2 minutes (10–12 sentences). </a:t>
            </a:r>
            <a:endParaRPr kumimoji="0" lang="ru-RU"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Remember to say: </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r>
              <a:rPr lang="en-US" sz="1600" b="0" i="0" dirty="0">
                <a:solidFill>
                  <a:srgbClr val="000000"/>
                </a:solidFill>
                <a:effectLst/>
              </a:rPr>
              <a:t>—</a:t>
            </a:r>
            <a:r>
              <a:rPr lang="en-US" sz="1600" b="0" i="0" dirty="0">
                <a:solidFill>
                  <a:srgbClr val="000000"/>
                </a:solidFill>
                <a:effectLst/>
                <a:latin typeface="Verdana" panose="020B0604030504040204" pitchFamily="34" charset="0"/>
              </a:rPr>
              <a:t> </a:t>
            </a:r>
            <a:r>
              <a:rPr lang="en-US" sz="1600" b="0" i="0" dirty="0">
                <a:solidFill>
                  <a:srgbClr val="000000"/>
                </a:solidFill>
                <a:effectLst/>
              </a:rPr>
              <a:t>why a healthy lifestyle is popular nowadays;</a:t>
            </a:r>
          </a:p>
          <a:p>
            <a:pPr algn="just"/>
            <a:r>
              <a:rPr lang="en-US" sz="1600" b="0" i="0" dirty="0">
                <a:solidFill>
                  <a:srgbClr val="000000"/>
                </a:solidFill>
                <a:effectLst/>
              </a:rPr>
              <a:t>— what you do to keep fit;</a:t>
            </a:r>
          </a:p>
          <a:p>
            <a:pPr algn="just"/>
            <a:r>
              <a:rPr lang="en-US" sz="1600" b="0" i="0" dirty="0">
                <a:solidFill>
                  <a:srgbClr val="000000"/>
                </a:solidFill>
                <a:effectLst/>
              </a:rPr>
              <a:t>— what sports activities are popular with teenagers in your region;</a:t>
            </a:r>
          </a:p>
          <a:p>
            <a:pPr algn="just"/>
            <a:r>
              <a:rPr lang="en-US" sz="1600" b="0" i="0" dirty="0">
                <a:solidFill>
                  <a:srgbClr val="000000"/>
                </a:solidFill>
                <a:effectLst/>
              </a:rPr>
              <a:t>— what your attitude to a healthy lifestyle is.</a:t>
            </a:r>
          </a:p>
          <a:p>
            <a:pPr algn="just"/>
            <a:r>
              <a:rPr lang="en-US" sz="1600" b="0" i="0" dirty="0">
                <a:solidFill>
                  <a:srgbClr val="000000"/>
                </a:solidFill>
                <a:effectLst/>
                <a:latin typeface="Verdana" panose="020B0604030504040204" pitchFamily="34" charset="0"/>
              </a:rPr>
              <a:t> </a:t>
            </a:r>
          </a:p>
        </p:txBody>
      </p:sp>
      <p:sp>
        <p:nvSpPr>
          <p:cNvPr id="7" name="TextBox 6">
            <a:extLst>
              <a:ext uri="{FF2B5EF4-FFF2-40B4-BE49-F238E27FC236}">
                <a16:creationId xmlns:a16="http://schemas.microsoft.com/office/drawing/2014/main" id="{123706AC-0542-423D-A962-DB8E37A26C6D}"/>
              </a:ext>
            </a:extLst>
          </p:cNvPr>
          <p:cNvSpPr txBox="1"/>
          <p:nvPr/>
        </p:nvSpPr>
        <p:spPr>
          <a:xfrm>
            <a:off x="832666" y="2765552"/>
            <a:ext cx="10526663" cy="3785652"/>
          </a:xfrm>
          <a:prstGeom prst="rect">
            <a:avLst/>
          </a:prstGeom>
          <a:solidFill>
            <a:schemeClr val="accent5">
              <a:lumMod val="20000"/>
              <a:lumOff val="80000"/>
            </a:schemeClr>
          </a:solidFill>
          <a:ln>
            <a:solidFill>
              <a:srgbClr val="00B050"/>
            </a:solidFill>
          </a:ln>
          <a:scene3d>
            <a:camera prst="orthographicFront"/>
            <a:lightRig rig="threePt" dir="t"/>
          </a:scene3d>
          <a:sp3d>
            <a:bevelT/>
          </a:sp3d>
        </p:spPr>
        <p:txBody>
          <a:bodyPr wrap="square">
            <a:spAutoFit/>
          </a:bodyPr>
          <a:lstStyle/>
          <a:p>
            <a:pPr algn="just"/>
            <a:r>
              <a:rPr lang="en-US" sz="1600" b="0" i="0" dirty="0">
                <a:solidFill>
                  <a:srgbClr val="000000"/>
                </a:solidFill>
                <a:effectLst/>
              </a:rPr>
              <a:t>	</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Now I’m going to talk about </a:t>
            </a: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keeping fit.</a:t>
            </a:r>
          </a:p>
          <a:p>
            <a:pPr algn="just"/>
            <a:r>
              <a:rPr lang="en-US" sz="1600" b="0" i="0" dirty="0">
                <a:solidFill>
                  <a:srgbClr val="000000"/>
                </a:solidFill>
                <a:effectLst/>
              </a:rPr>
              <a:t>	Nowadays people are more health-conscious than they used to be. Some people believe that to be healthy you should only avoid different bad habits, such as smoking or drinking alcohol. Such habits like eating junk food, overeating, skipping meals can cause various diseases. That is why I believe that a healthy diet is the basis of a healthy lifestyle.</a:t>
            </a:r>
          </a:p>
          <a:p>
            <a:pPr algn="just"/>
            <a:r>
              <a:rPr lang="en-US" sz="1600" b="0" i="0" dirty="0">
                <a:solidFill>
                  <a:srgbClr val="000000"/>
                </a:solidFill>
                <a:effectLst/>
              </a:rPr>
              <a:t>	The only way to stay healthy and to keep fit is going in for sports. One can become a stronger, healthier and happier person. I go to the gym twice a week because I believe that it's very important for me to lead a healthy lifestyle.</a:t>
            </a:r>
          </a:p>
          <a:p>
            <a:pPr algn="just"/>
            <a:r>
              <a:rPr lang="en-US" sz="1600" b="0" i="0" dirty="0">
                <a:solidFill>
                  <a:srgbClr val="000000"/>
                </a:solidFill>
                <a:effectLst/>
              </a:rPr>
              <a:t>	Most teenagers in my region also prefer to be active and play football because every school has its own pitch. In winter, we play hockey on ice hockey rinks, in summer we go in for swimming.</a:t>
            </a:r>
          </a:p>
          <a:p>
            <a:pPr algn="just"/>
            <a:r>
              <a:rPr lang="en-US" sz="1600" b="0" i="0" dirty="0">
                <a:solidFill>
                  <a:srgbClr val="000000"/>
                </a:solidFill>
                <a:effectLst/>
              </a:rPr>
              <a:t>	Some more important aspects of my healthy lifestyle are the amount of time I sleep and spend time in the open air. People say it is useful to take a stroll before going to bed, air the room and then sleep no less than 8 hours. Consequently, if we want to do well we should follow such recommendations.</a:t>
            </a:r>
          </a:p>
          <a:p>
            <a:pPr algn="just"/>
            <a:r>
              <a:rPr lang="en-US" sz="1600" b="0" i="0" dirty="0">
                <a:solidFill>
                  <a:srgbClr val="000000"/>
                </a:solidFill>
                <a:effectLst/>
              </a:rPr>
              <a:t>	I personally believe that discipline and regularity in life can help to promote our health. I even have special habit's tracker that helps me and encourages building new healthy habits. To sum it up, I think that proper sleep, regular exercises and a healthy diet are really the best way to live.</a:t>
            </a:r>
          </a:p>
          <a:p>
            <a:pPr algn="just"/>
            <a:r>
              <a:rPr lang="en-US" sz="1600" dirty="0">
                <a:solidFill>
                  <a:srgbClr val="000000"/>
                </a:solidFill>
              </a:rPr>
              <a:t>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That’s all that I wanted to tell you about</a:t>
            </a: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 keeping fit</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lang="en-US" sz="1600" b="0" i="0" dirty="0">
              <a:solidFill>
                <a:srgbClr val="000000"/>
              </a:solidFill>
              <a:effectLst/>
            </a:endParaRPr>
          </a:p>
        </p:txBody>
      </p:sp>
      <p:pic>
        <p:nvPicPr>
          <p:cNvPr id="2" name="You are going to give a talk about travelling">
            <a:hlinkClick r:id="" action="ppaction://media"/>
            <a:extLst>
              <a:ext uri="{FF2B5EF4-FFF2-40B4-BE49-F238E27FC236}">
                <a16:creationId xmlns:a16="http://schemas.microsoft.com/office/drawing/2014/main" id="{F7BDFD02-EC71-4122-AB80-F2BD217B5E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86398" y="7202905"/>
            <a:ext cx="609600" cy="609600"/>
          </a:xfrm>
          <a:prstGeom prst="rect">
            <a:avLst/>
          </a:prstGeom>
        </p:spPr>
      </p:pic>
      <p:pic>
        <p:nvPicPr>
          <p:cNvPr id="3" name="I’m going to give a talk about travelling">
            <a:hlinkClick r:id="" action="ppaction://media"/>
            <a:extLst>
              <a:ext uri="{FF2B5EF4-FFF2-40B4-BE49-F238E27FC236}">
                <a16:creationId xmlns:a16="http://schemas.microsoft.com/office/drawing/2014/main" id="{956D8686-75CB-4115-83A8-80CCAF76E334}"/>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6946231" y="7263063"/>
            <a:ext cx="609600" cy="609600"/>
          </a:xfrm>
          <a:prstGeom prst="rect">
            <a:avLst/>
          </a:prstGeom>
        </p:spPr>
      </p:pic>
      <p:pic>
        <p:nvPicPr>
          <p:cNvPr id="8" name="Рисунок 7">
            <a:extLst>
              <a:ext uri="{FF2B5EF4-FFF2-40B4-BE49-F238E27FC236}">
                <a16:creationId xmlns:a16="http://schemas.microsoft.com/office/drawing/2014/main" id="{65711EBB-7A1F-4B0E-9D8F-9530A53F8C31}"/>
              </a:ext>
            </a:extLst>
          </p:cNvPr>
          <p:cNvPicPr>
            <a:picLocks noChangeAspect="1"/>
          </p:cNvPicPr>
          <p:nvPr/>
        </p:nvPicPr>
        <p:blipFill>
          <a:blip r:embed="rId7"/>
          <a:stretch>
            <a:fillRect/>
          </a:stretch>
        </p:blipFill>
        <p:spPr>
          <a:xfrm>
            <a:off x="153293" y="147262"/>
            <a:ext cx="1440482" cy="779170"/>
          </a:xfrm>
          <a:prstGeom prst="rect">
            <a:avLst/>
          </a:prstGeom>
        </p:spPr>
      </p:pic>
    </p:spTree>
    <p:extLst>
      <p:ext uri="{BB962C8B-B14F-4D97-AF65-F5344CB8AC3E}">
        <p14:creationId xmlns:p14="http://schemas.microsoft.com/office/powerpoint/2010/main" val="1467610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0">
        <p159:morph option="byObject"/>
      </p:transition>
    </mc:Choice>
    <mc:Fallback xmlns="">
      <p:transition spd="slow" advClick="0" advTm="10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2000"/>
                                  </p:stCondLst>
                                  <p:childTnLst>
                                    <p:cmd type="call" cmd="playFrom(0.0)">
                                      <p:cBhvr>
                                        <p:cTn id="6" dur="26357" fill="hold"/>
                                        <p:tgtEl>
                                          <p:spTgt spid="2"/>
                                        </p:tgtEl>
                                      </p:cBhvr>
                                    </p:cmd>
                                  </p:childTnLst>
                                </p:cTn>
                              </p:par>
                            </p:childTnLst>
                          </p:cTn>
                        </p:par>
                        <p:par>
                          <p:cTn id="7" fill="hold">
                            <p:stCondLst>
                              <p:cond delay="28357"/>
                            </p:stCondLst>
                            <p:childTnLst>
                              <p:par>
                                <p:cTn id="8" presetID="1" presetClass="mediacall" presetSubtype="0" fill="hold" nodeType="afterEffect">
                                  <p:stCondLst>
                                    <p:cond delay="2000"/>
                                  </p:stCondLst>
                                  <p:childTnLst>
                                    <p:cmd type="call" cmd="playFrom(0.0)">
                                      <p:cBhvr>
                                        <p:cTn id="9" dur="65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20">
          <a:fgClr>
            <a:srgbClr val="CC3399"/>
          </a:fgClr>
          <a:bgClr>
            <a:srgbClr val="00B0F0"/>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BB4202-F800-4453-9589-D75B540DF8D6}"/>
              </a:ext>
            </a:extLst>
          </p:cNvPr>
          <p:cNvSpPr txBox="1"/>
          <p:nvPr/>
        </p:nvSpPr>
        <p:spPr>
          <a:xfrm>
            <a:off x="1944327" y="306238"/>
            <a:ext cx="8303344" cy="2072812"/>
          </a:xfrm>
          <a:prstGeom prst="rect">
            <a:avLst/>
          </a:prstGeom>
          <a:solidFill>
            <a:schemeClr val="accent4">
              <a:lumMod val="40000"/>
              <a:lumOff val="60000"/>
            </a:schemeClr>
          </a:solidFill>
          <a:ln>
            <a:solidFill>
              <a:srgbClr val="FF6600"/>
            </a:solidFill>
          </a:ln>
          <a:scene3d>
            <a:camera prst="orthographicFront"/>
            <a:lightRig rig="threePt" dir="t"/>
          </a:scene3d>
          <a:sp3d>
            <a:bevelT w="165100" prst="coolSlant"/>
          </a:sp3d>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Task 3. </a:t>
            </a:r>
            <a:r>
              <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 are going to give a talk about </a:t>
            </a:r>
            <a:r>
              <a:rPr lang="en-US" sz="1600" b="1" i="0" dirty="0">
                <a:solidFill>
                  <a:srgbClr val="000000"/>
                </a:solidFill>
                <a:effectLst/>
              </a:rPr>
              <a:t>environmental problems</a:t>
            </a:r>
            <a:r>
              <a:rPr kumimoji="0" lang="en-US"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You will have to start in 1.5 minutes and speak for not more than 2 minutes (10–12 sentences). </a:t>
            </a:r>
            <a:endParaRPr kumimoji="0" lang="ru-RU" sz="16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Remember to say:</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r>
              <a:rPr lang="en-US" sz="1600" b="0" i="0" dirty="0">
                <a:solidFill>
                  <a:srgbClr val="000000"/>
                </a:solidFill>
                <a:effectLst/>
              </a:rPr>
              <a:t>  — why people worry about environmental problems nowadays;</a:t>
            </a:r>
          </a:p>
          <a:p>
            <a:pPr algn="just"/>
            <a:r>
              <a:rPr lang="en-US" sz="1600" b="0" i="0" dirty="0">
                <a:solidFill>
                  <a:srgbClr val="000000"/>
                </a:solidFill>
                <a:effectLst/>
              </a:rPr>
              <a:t>  — what the most serious environmental problem in the place where you live is;</a:t>
            </a:r>
          </a:p>
          <a:p>
            <a:pPr algn="just"/>
            <a:r>
              <a:rPr lang="en-US" sz="1600" b="0" i="0" dirty="0">
                <a:solidFill>
                  <a:srgbClr val="000000"/>
                </a:solidFill>
                <a:effectLst/>
              </a:rPr>
              <a:t>  — what young people can do to improve the ecological situation;</a:t>
            </a:r>
          </a:p>
          <a:p>
            <a:pPr algn="just"/>
            <a:r>
              <a:rPr lang="en-US" sz="1600" b="0" i="0" dirty="0">
                <a:solidFill>
                  <a:srgbClr val="000000"/>
                </a:solidFill>
                <a:effectLst/>
              </a:rPr>
              <a:t>  — what your attitude to environmental problems is.</a:t>
            </a:r>
          </a:p>
        </p:txBody>
      </p:sp>
      <p:sp>
        <p:nvSpPr>
          <p:cNvPr id="7" name="TextBox 6">
            <a:extLst>
              <a:ext uri="{FF2B5EF4-FFF2-40B4-BE49-F238E27FC236}">
                <a16:creationId xmlns:a16="http://schemas.microsoft.com/office/drawing/2014/main" id="{123706AC-0542-423D-A962-DB8E37A26C6D}"/>
              </a:ext>
            </a:extLst>
          </p:cNvPr>
          <p:cNvSpPr txBox="1"/>
          <p:nvPr/>
        </p:nvSpPr>
        <p:spPr>
          <a:xfrm>
            <a:off x="598229" y="2897795"/>
            <a:ext cx="10995539" cy="3539430"/>
          </a:xfrm>
          <a:prstGeom prst="rect">
            <a:avLst/>
          </a:prstGeom>
          <a:solidFill>
            <a:schemeClr val="accent5">
              <a:lumMod val="20000"/>
              <a:lumOff val="80000"/>
            </a:schemeClr>
          </a:solidFill>
          <a:ln>
            <a:solidFill>
              <a:srgbClr val="00B050"/>
            </a:solidFill>
          </a:ln>
          <a:scene3d>
            <a:camera prst="orthographicFront"/>
            <a:lightRig rig="threePt" dir="t"/>
          </a:scene3d>
          <a:sp3d>
            <a:bevelT/>
          </a:sp3d>
        </p:spPr>
        <p:txBody>
          <a:bodyPr wrap="square">
            <a:spAutoFit/>
          </a:bodyPr>
          <a:lstStyle/>
          <a:p>
            <a:pPr algn="just"/>
            <a:r>
              <a:rPr lang="en-US" sz="1600" b="0" i="0" dirty="0">
                <a:solidFill>
                  <a:srgbClr val="000000"/>
                </a:solidFill>
                <a:effectLst/>
              </a:rPr>
              <a:t>Now I’m going to talk about </a:t>
            </a:r>
            <a:r>
              <a:rPr lang="en-US" sz="1600" b="1" i="0" dirty="0">
                <a:solidFill>
                  <a:srgbClr val="000000"/>
                </a:solidFill>
                <a:effectLst/>
              </a:rPr>
              <a:t>environmental problems</a:t>
            </a:r>
            <a:r>
              <a:rPr lang="en-US" sz="1600" b="0" i="0" dirty="0">
                <a:solidFill>
                  <a:srgbClr val="000000"/>
                </a:solidFill>
                <a:effectLst/>
              </a:rPr>
              <a:t>.</a:t>
            </a:r>
          </a:p>
          <a:p>
            <a:pPr algn="just"/>
            <a:r>
              <a:rPr lang="en-US" sz="1600" b="0" i="0" dirty="0">
                <a:solidFill>
                  <a:srgbClr val="000000"/>
                </a:solidFill>
                <a:effectLst/>
              </a:rPr>
              <a:t> 	To begin with, I’d like to say that more and more people are getting worried about environmental problems nowadays.</a:t>
            </a:r>
          </a:p>
          <a:p>
            <a:pPr algn="just"/>
            <a:r>
              <a:rPr lang="en-US" sz="1600" b="0" i="0" dirty="0">
                <a:solidFill>
                  <a:srgbClr val="000000"/>
                </a:solidFill>
                <a:effectLst/>
              </a:rPr>
              <a:t>The Earth’s climate has already changed significantly. A lot of people know about the global warming and the serious complications it has such as droughts, floods, hurricanes and the climatic change in some particular areas. The climate should make people think more about our lifestyle and future generations. </a:t>
            </a:r>
            <a:r>
              <a:rPr lang="en-US" sz="1600" dirty="0">
                <a:solidFill>
                  <a:srgbClr val="000000"/>
                </a:solidFill>
              </a:rPr>
              <a:t>P</a:t>
            </a:r>
            <a:r>
              <a:rPr lang="en-US" sz="1600" b="0" i="0" dirty="0">
                <a:solidFill>
                  <a:srgbClr val="000000"/>
                </a:solidFill>
                <a:effectLst/>
              </a:rPr>
              <a:t>eople should draw attention to some ecological problems and help to save the planet for the future.</a:t>
            </a:r>
          </a:p>
          <a:p>
            <a:pPr algn="just"/>
            <a:r>
              <a:rPr lang="en-US" sz="1600" dirty="0">
                <a:solidFill>
                  <a:srgbClr val="000000"/>
                </a:solidFill>
              </a:rPr>
              <a:t>	</a:t>
            </a:r>
            <a:r>
              <a:rPr lang="en-US" sz="1600" b="0" i="0" dirty="0">
                <a:solidFill>
                  <a:srgbClr val="000000"/>
                </a:solidFill>
                <a:effectLst/>
              </a:rPr>
              <a:t>Saint Petersburg also has some environmental problems. There are different kinds of environmental pollution like air pollution, water pollution and soil pollution here. Woods around the city are full of used plastic bottles and cans. Such litter also can be found in various rivers, channels and lakes. Road traffic, airport, railroads, manufacturing plants, construction and demolition also cause noise pollution.  </a:t>
            </a:r>
          </a:p>
          <a:p>
            <a:pPr algn="just"/>
            <a:r>
              <a:rPr lang="en-US" sz="1600" b="0" i="0" dirty="0">
                <a:solidFill>
                  <a:srgbClr val="000000"/>
                </a:solidFill>
                <a:effectLst/>
              </a:rPr>
              <a:t>	Everyone can contribute in our environment. We can try to cut down on our consumption, separate waste and do not waste water while brushing our teeth or washing the dishes. When we are aware of what we can do we can try our best and make a difference.</a:t>
            </a:r>
          </a:p>
          <a:p>
            <a:pPr algn="just"/>
            <a:r>
              <a:rPr lang="en-US" sz="1600" b="0" i="0" dirty="0">
                <a:solidFill>
                  <a:srgbClr val="000000"/>
                </a:solidFill>
                <a:effectLst/>
              </a:rPr>
              <a:t> 	That’s all that I wanted to tell you about </a:t>
            </a:r>
            <a:r>
              <a:rPr lang="en-US" sz="1600" b="1" i="0" dirty="0">
                <a:solidFill>
                  <a:srgbClr val="000000"/>
                </a:solidFill>
                <a:effectLst/>
              </a:rPr>
              <a:t>environmental problems</a:t>
            </a:r>
            <a:r>
              <a:rPr lang="en-US" sz="1600" b="0" i="0" dirty="0">
                <a:solidFill>
                  <a:srgbClr val="000000"/>
                </a:solidFill>
                <a:effectLst/>
              </a:rPr>
              <a:t>.</a:t>
            </a:r>
          </a:p>
        </p:txBody>
      </p:sp>
      <p:pic>
        <p:nvPicPr>
          <p:cNvPr id="2" name="You are going to give a talk about reading books">
            <a:hlinkClick r:id="" action="ppaction://media"/>
            <a:extLst>
              <a:ext uri="{FF2B5EF4-FFF2-40B4-BE49-F238E27FC236}">
                <a16:creationId xmlns:a16="http://schemas.microsoft.com/office/drawing/2014/main" id="{1BECD163-F828-41F9-98A1-C74B0745B9A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22758" y="7323221"/>
            <a:ext cx="609600" cy="609600"/>
          </a:xfrm>
          <a:prstGeom prst="rect">
            <a:avLst/>
          </a:prstGeom>
        </p:spPr>
      </p:pic>
      <p:pic>
        <p:nvPicPr>
          <p:cNvPr id="3" name="I’m going to give a talk about books">
            <a:hlinkClick r:id="" action="ppaction://media"/>
            <a:extLst>
              <a:ext uri="{FF2B5EF4-FFF2-40B4-BE49-F238E27FC236}">
                <a16:creationId xmlns:a16="http://schemas.microsoft.com/office/drawing/2014/main" id="{4F9B732F-FD78-412B-81BC-CF23C5636AA3}"/>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7415463" y="7323221"/>
            <a:ext cx="609600" cy="609600"/>
          </a:xfrm>
          <a:prstGeom prst="rect">
            <a:avLst/>
          </a:prstGeom>
        </p:spPr>
      </p:pic>
      <p:pic>
        <p:nvPicPr>
          <p:cNvPr id="6" name="Рисунок 5">
            <a:extLst>
              <a:ext uri="{FF2B5EF4-FFF2-40B4-BE49-F238E27FC236}">
                <a16:creationId xmlns:a16="http://schemas.microsoft.com/office/drawing/2014/main" id="{4555F495-9D01-42B8-9E2E-7319014E0D4D}"/>
              </a:ext>
            </a:extLst>
          </p:cNvPr>
          <p:cNvPicPr>
            <a:picLocks noChangeAspect="1"/>
          </p:cNvPicPr>
          <p:nvPr/>
        </p:nvPicPr>
        <p:blipFill>
          <a:blip r:embed="rId7"/>
          <a:stretch>
            <a:fillRect/>
          </a:stretch>
        </p:blipFill>
        <p:spPr>
          <a:xfrm>
            <a:off x="153293" y="147262"/>
            <a:ext cx="1440482" cy="779170"/>
          </a:xfrm>
          <a:prstGeom prst="rect">
            <a:avLst/>
          </a:prstGeom>
        </p:spPr>
      </p:pic>
    </p:spTree>
    <p:extLst>
      <p:ext uri="{BB962C8B-B14F-4D97-AF65-F5344CB8AC3E}">
        <p14:creationId xmlns:p14="http://schemas.microsoft.com/office/powerpoint/2010/main" val="3826165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4000">
        <p159:morph option="byObject"/>
      </p:transition>
    </mc:Choice>
    <mc:Fallback xmlns="">
      <p:transition spd="slow" advClick="0" advTm="10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2000"/>
                                  </p:stCondLst>
                                  <p:childTnLst>
                                    <p:cmd type="call" cmd="playFrom(0.0)">
                                      <p:cBhvr>
                                        <p:cTn id="6" dur="28421" fill="hold"/>
                                        <p:tgtEl>
                                          <p:spTgt spid="2"/>
                                        </p:tgtEl>
                                      </p:cBhvr>
                                    </p:cmd>
                                  </p:childTnLst>
                                </p:cTn>
                              </p:par>
                            </p:childTnLst>
                          </p:cTn>
                        </p:par>
                        <p:par>
                          <p:cTn id="7" fill="hold">
                            <p:stCondLst>
                              <p:cond delay="30421"/>
                            </p:stCondLst>
                            <p:childTnLst>
                              <p:par>
                                <p:cTn id="8" presetID="1" presetClass="mediacall" presetSubtype="0" fill="hold" nodeType="afterEffect">
                                  <p:stCondLst>
                                    <p:cond delay="2000"/>
                                  </p:stCondLst>
                                  <p:childTnLst>
                                    <p:cmd type="call" cmd="playFrom(0.0)">
                                      <p:cBhvr>
                                        <p:cTn id="9" dur="691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AD8E411-8A07-453F-AF5E-B678751C13FB}"/>
              </a:ext>
            </a:extLst>
          </p:cNvPr>
          <p:cNvPicPr>
            <a:picLocks noChangeAspect="1"/>
          </p:cNvPicPr>
          <p:nvPr/>
        </p:nvPicPr>
        <p:blipFill>
          <a:blip r:embed="rId6"/>
          <a:stretch>
            <a:fillRect/>
          </a:stretch>
        </p:blipFill>
        <p:spPr>
          <a:xfrm>
            <a:off x="0" y="0"/>
            <a:ext cx="12192000" cy="6858000"/>
          </a:xfrm>
          <a:prstGeom prst="rect">
            <a:avLst/>
          </a:prstGeom>
        </p:spPr>
      </p:pic>
      <p:sp>
        <p:nvSpPr>
          <p:cNvPr id="4" name="Прямоугольник: усеченные верхние углы 3">
            <a:extLst>
              <a:ext uri="{FF2B5EF4-FFF2-40B4-BE49-F238E27FC236}">
                <a16:creationId xmlns:a16="http://schemas.microsoft.com/office/drawing/2014/main" id="{41181F9B-5936-49EC-A906-361E3057DB08}"/>
              </a:ext>
            </a:extLst>
          </p:cNvPr>
          <p:cNvSpPr/>
          <p:nvPr/>
        </p:nvSpPr>
        <p:spPr>
          <a:xfrm>
            <a:off x="270027" y="601636"/>
            <a:ext cx="5175244" cy="1438632"/>
          </a:xfrm>
          <a:prstGeom prst="snip2SameRect">
            <a:avLst/>
          </a:prstGeom>
          <a:blipFill>
            <a:blip r:embed="rId7"/>
            <a:tile tx="0" ty="0" sx="100000" sy="100000" flip="none" algn="tl"/>
          </a:blipFill>
          <a:scene3d>
            <a:camera prst="orthographicFront"/>
            <a:lightRig rig="threePt" dir="t"/>
          </a:scene3d>
          <a:sp3d>
            <a:bevelT w="139700" prst="cross"/>
          </a:sp3d>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w="12700">
                  <a:solidFill>
                    <a:srgbClr val="44546A">
                      <a:lumMod val="75000"/>
                    </a:srgbClr>
                  </a:solidFill>
                  <a:prstDash val="solid"/>
                </a:ln>
                <a:solidFill>
                  <a:srgbClr val="FF0000"/>
                </a:solidFill>
                <a:effectLst>
                  <a:outerShdw dist="38100" dir="2640000" algn="bl" rotWithShape="0">
                    <a:srgbClr val="44546A">
                      <a:lumMod val="75000"/>
                    </a:srgbClr>
                  </a:outerShdw>
                </a:effectLst>
                <a:uLnTx/>
                <a:uFillTx/>
                <a:latin typeface="Calibri" panose="020F0502020204030204"/>
                <a:ea typeface="+mn-ea"/>
                <a:cs typeface="+mn-cs"/>
              </a:rPr>
              <a:t>ПОДПИСЫВАЙТЕСЬ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w="12700">
                  <a:solidFill>
                    <a:srgbClr val="44546A">
                      <a:lumMod val="75000"/>
                    </a:srgbClr>
                  </a:solidFill>
                  <a:prstDash val="solid"/>
                </a:ln>
                <a:solidFill>
                  <a:srgbClr val="FF0000"/>
                </a:solidFill>
                <a:effectLst>
                  <a:outerShdw dist="38100" dir="2640000" algn="bl" rotWithShape="0">
                    <a:srgbClr val="44546A">
                      <a:lumMod val="75000"/>
                    </a:srgbClr>
                  </a:outerShdw>
                </a:effectLst>
                <a:uLnTx/>
                <a:uFillTx/>
                <a:latin typeface="Calibri" panose="020F0502020204030204"/>
                <a:ea typeface="+mn-ea"/>
                <a:cs typeface="+mn-cs"/>
              </a:rPr>
              <a:t>НА КАНАЛ</a:t>
            </a:r>
            <a:endParaRPr kumimoji="0" lang="ru-RU" sz="5400" b="1" i="0" u="none" strike="noStrike" kern="1200" cap="none" spc="0" normalizeH="0" baseline="0" noProof="0" dirty="0">
              <a:ln w="12700">
                <a:solidFill>
                  <a:srgbClr val="44546A">
                    <a:lumMod val="75000"/>
                  </a:srgbClr>
                </a:solidFill>
                <a:prstDash val="solid"/>
              </a:ln>
              <a:solidFill>
                <a:srgbClr val="FF0000"/>
              </a:solidFill>
              <a:effectLst>
                <a:outerShdw dist="38100" dir="2640000" algn="bl" rotWithShape="0">
                  <a:srgbClr val="44546A">
                    <a:lumMod val="75000"/>
                  </a:srgbClr>
                </a:outerShdw>
              </a:effectLst>
              <a:uLnTx/>
              <a:uFillTx/>
              <a:latin typeface="Calibri" panose="020F0502020204030204"/>
              <a:ea typeface="+mn-ea"/>
              <a:cs typeface="+mn-cs"/>
            </a:endParaRPr>
          </a:p>
        </p:txBody>
      </p:sp>
      <p:pic>
        <p:nvPicPr>
          <p:cNvPr id="5" name="Рисунок 4">
            <a:extLst>
              <a:ext uri="{FF2B5EF4-FFF2-40B4-BE49-F238E27FC236}">
                <a16:creationId xmlns:a16="http://schemas.microsoft.com/office/drawing/2014/main" id="{D2F2F5A0-E87C-406F-9D47-2EF2BAFB27F8}"/>
              </a:ext>
            </a:extLst>
          </p:cNvPr>
          <p:cNvPicPr>
            <a:picLocks noChangeAspect="1"/>
          </p:cNvPicPr>
          <p:nvPr/>
        </p:nvPicPr>
        <p:blipFill>
          <a:blip r:embed="rId8"/>
          <a:stretch>
            <a:fillRect/>
          </a:stretch>
        </p:blipFill>
        <p:spPr>
          <a:xfrm>
            <a:off x="1107204" y="2641904"/>
            <a:ext cx="3500890" cy="1893664"/>
          </a:xfrm>
          <a:prstGeom prst="rect">
            <a:avLst/>
          </a:prstGeom>
        </p:spPr>
      </p:pic>
      <p:pic>
        <p:nvPicPr>
          <p:cNvPr id="6" name="Good Day (Wake Up) - NEFFEX">
            <a:hlinkClick r:id="" action="ppaction://media"/>
            <a:extLst>
              <a:ext uri="{FF2B5EF4-FFF2-40B4-BE49-F238E27FC236}">
                <a16:creationId xmlns:a16="http://schemas.microsoft.com/office/drawing/2014/main" id="{C9EEF35F-5BD0-43A7-8D43-B64BB1540410}"/>
              </a:ext>
            </a:extLst>
          </p:cNvPr>
          <p:cNvPicPr>
            <a:picLocks noChangeAspect="1"/>
          </p:cNvPicPr>
          <p:nvPr>
            <a:audioFile r:link="rId1"/>
            <p:extLst>
              <p:ext uri="{DAA4B4D4-6D71-4841-9C94-3DE7FCFB9230}">
                <p14:media xmlns:p14="http://schemas.microsoft.com/office/powerpoint/2010/main" r:embed="rId2">
                  <p14:trim end="24600.875"/>
                  <p14:fade out="142000"/>
                </p14:media>
              </p:ext>
            </p:extLst>
          </p:nvPr>
        </p:nvPicPr>
        <p:blipFill>
          <a:blip r:embed="rId9"/>
          <a:stretch>
            <a:fillRect/>
          </a:stretch>
        </p:blipFill>
        <p:spPr>
          <a:xfrm>
            <a:off x="6549190" y="7004115"/>
            <a:ext cx="609600" cy="609600"/>
          </a:xfrm>
          <a:prstGeom prst="rect">
            <a:avLst/>
          </a:prstGeom>
        </p:spPr>
      </p:pic>
      <p:pic>
        <p:nvPicPr>
          <p:cNvPr id="7" name="Positive Fuse - French Fuse">
            <a:hlinkClick r:id="" action="ppaction://media"/>
            <a:extLst>
              <a:ext uri="{FF2B5EF4-FFF2-40B4-BE49-F238E27FC236}">
                <a16:creationId xmlns:a16="http://schemas.microsoft.com/office/drawing/2014/main" id="{7D816840-88AA-45BF-8097-60583953EAC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650218" y="6931926"/>
            <a:ext cx="609600" cy="609600"/>
          </a:xfrm>
          <a:prstGeom prst="rect">
            <a:avLst/>
          </a:prstGeom>
        </p:spPr>
      </p:pic>
    </p:spTree>
    <p:extLst>
      <p:ext uri="{BB962C8B-B14F-4D97-AF65-F5344CB8AC3E}">
        <p14:creationId xmlns:p14="http://schemas.microsoft.com/office/powerpoint/2010/main" val="3722746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69000">
        <p159:morph option="byObject"/>
      </p:transition>
    </mc:Choice>
    <mc:Fallback xmlns="">
      <p:transition spd="slow" advClick="0" advTm="26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7964" fill="hold"/>
                                        <p:tgtEl>
                                          <p:spTgt spid="6"/>
                                        </p:tgtEl>
                                      </p:cBhvr>
                                    </p:cmd>
                                  </p:childTnLst>
                                </p:cTn>
                              </p:par>
                            </p:childTnLst>
                          </p:cTn>
                        </p:par>
                        <p:par>
                          <p:cTn id="7" fill="hold">
                            <p:stCondLst>
                              <p:cond delay="147964"/>
                            </p:stCondLst>
                            <p:childTnLst>
                              <p:par>
                                <p:cTn id="8" presetID="1" presetClass="mediacall" presetSubtype="0" fill="hold" nodeType="afterEffect">
                                  <p:stCondLst>
                                    <p:cond delay="0"/>
                                  </p:stCondLst>
                                  <p:childTnLst>
                                    <p:cmd type="call" cmd="playFrom(0.0)">
                                      <p:cBhvr>
                                        <p:cTn id="9" dur="132127" fill="hold"/>
                                        <p:tgtEl>
                                          <p:spTgt spid="7"/>
                                        </p:tgtEl>
                                      </p:cBhvr>
                                    </p:cmd>
                                  </p:childTnLst>
                                </p:cTn>
                              </p:par>
                              <p:par>
                                <p:cTn id="10" presetID="35" presetClass="emph" presetSubtype="0" repeatCount="3000" fill="hold" nodeType="withEffect">
                                  <p:stCondLst>
                                    <p:cond delay="3000"/>
                                  </p:stCondLst>
                                  <p:childTnLst>
                                    <p:anim calcmode="discrete" valueType="str">
                                      <p:cBhvr>
                                        <p:cTn id="11" dur="5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6"/>
                </p:tgtEl>
              </p:cMediaNode>
            </p:audio>
            <p:audio>
              <p:cMediaNode vol="80000">
                <p:cTn id="13"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1009</Words>
  <Application>Microsoft Office PowerPoint</Application>
  <PresentationFormat>Широкоэкранный</PresentationFormat>
  <Paragraphs>47</Paragraphs>
  <Slides>5</Slides>
  <Notes>0</Notes>
  <HiddenSlides>0</HiddenSlides>
  <MMClips>9</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Verdana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dc:creator>
  <cp:lastModifiedBy>Di</cp:lastModifiedBy>
  <cp:revision>9</cp:revision>
  <dcterms:created xsi:type="dcterms:W3CDTF">2023-03-15T14:09:14Z</dcterms:created>
  <dcterms:modified xsi:type="dcterms:W3CDTF">2023-03-15T14:48:30Z</dcterms:modified>
</cp:coreProperties>
</file>