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62" r:id="rId2"/>
    <p:sldId id="274" r:id="rId3"/>
    <p:sldId id="264" r:id="rId4"/>
    <p:sldId id="267" r:id="rId5"/>
    <p:sldId id="268" r:id="rId6"/>
    <p:sldId id="269" r:id="rId7"/>
    <p:sldId id="270" r:id="rId8"/>
    <p:sldId id="271" r:id="rId9"/>
    <p:sldId id="272" r:id="rId10"/>
    <p:sldId id="275" r:id="rId11"/>
    <p:sldId id="277" r:id="rId12"/>
    <p:sldId id="276" r:id="rId13"/>
    <p:sldId id="278" r:id="rId14"/>
    <p:sldId id="273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0066FF"/>
    <a:srgbClr val="80008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888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84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68E57-2BC3-4CF6-A191-D2350F800678}" type="datetimeFigureOut">
              <a:rPr lang="ru-RU" smtClean="0"/>
              <a:t>чт 02.11.17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43221-70CD-466B-B271-66F05DE03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854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298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30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563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02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029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633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6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260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579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184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11/2/2017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792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0613" y="1465729"/>
            <a:ext cx="10493188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11/2/2017</a:t>
            </a:fld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04" b="45000"/>
          <a:stretch/>
        </p:blipFill>
        <p:spPr>
          <a:xfrm>
            <a:off x="0" y="5229"/>
            <a:ext cx="12192000" cy="133250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8542" y="1"/>
            <a:ext cx="10452847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45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g"/><Relationship Id="rId5" Type="http://schemas.openxmlformats.org/officeDocument/2006/relationships/slideLayout" Target="../slideLayouts/slideLayout1.xml"/><Relationship Id="rId4" Type="http://schemas.microsoft.com/office/2007/relationships/media" Target="../media/media2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jpe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8.jpe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jpe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jpe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2.pn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NULL" TargetMode="External"/><Relationship Id="rId7" Type="http://schemas.openxmlformats.org/officeDocument/2006/relationships/image" Target="../media/image4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microsoft.com/office/2007/relationships/media" Target="../media/media2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4001" y="0"/>
            <a:ext cx="9144000" cy="1632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945331" y="827773"/>
            <a:ext cx="6318972" cy="4199553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</a:rPr>
              <a:t>Указательные местоимения</a:t>
            </a:r>
            <a:b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</a:rPr>
            </a:b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</a:rPr>
              <a:t>в</a:t>
            </a:r>
            <a:b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</a:rPr>
            </a:b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</a:rPr>
              <a:t>английском языке 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67275" y="5557942"/>
            <a:ext cx="7257449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00FF"/>
                </a:solidFill>
              </a:rPr>
              <a:t>This – That </a:t>
            </a:r>
            <a:r>
              <a:rPr lang="ru-RU" sz="4400" b="1" dirty="0" smtClean="0">
                <a:solidFill>
                  <a:srgbClr val="0000FF"/>
                </a:solidFill>
              </a:rPr>
              <a:t> </a:t>
            </a:r>
            <a:r>
              <a:rPr lang="en-US" sz="4400" b="1" dirty="0" smtClean="0">
                <a:solidFill>
                  <a:srgbClr val="0000FF"/>
                </a:solidFill>
              </a:rPr>
              <a:t>/</a:t>
            </a:r>
            <a:r>
              <a:rPr lang="ru-RU" sz="4400" b="1" dirty="0" smtClean="0">
                <a:solidFill>
                  <a:srgbClr val="0000FF"/>
                </a:solidFill>
              </a:rPr>
              <a:t> </a:t>
            </a:r>
            <a:r>
              <a:rPr lang="en-US" sz="4400" b="1" dirty="0" smtClean="0">
                <a:solidFill>
                  <a:srgbClr val="0000FF"/>
                </a:solidFill>
              </a:rPr>
              <a:t> These - Those</a:t>
            </a:r>
            <a:endParaRPr lang="ru-RU" sz="4400" b="1" dirty="0">
              <a:solidFill>
                <a:srgbClr val="0000FF"/>
              </a:solidFill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11251" y="7117095"/>
            <a:ext cx="609600" cy="609600"/>
          </a:xfrm>
          <a:prstGeom prst="rect">
            <a:avLst/>
          </a:prstGeom>
        </p:spPr>
      </p:pic>
      <p:pic>
        <p:nvPicPr>
          <p:cNvPr id="5" name="Bike_Ride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05713.05"/>
                  <p14:fade out="63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16443" y="74278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31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7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3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7620" y="3600468"/>
            <a:ext cx="78518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  <a:latin typeface="Bookman Old Style" panose="02050604050505020204" pitchFamily="18" charset="0"/>
              </a:rPr>
              <a:t>t</a:t>
            </a:r>
            <a:r>
              <a:rPr lang="en-US" sz="40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his  -  that  /  </a:t>
            </a:r>
            <a:r>
              <a:rPr lang="en-US" sz="40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these -  those</a:t>
            </a:r>
            <a:endParaRPr lang="ru-RU" sz="40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067250" y="192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  <a:ea typeface="+mj-ea"/>
                <a:cs typeface="+mj-cs"/>
              </a:rPr>
              <a:t>Указательные местоимения</a:t>
            </a:r>
            <a:b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  <a:t>в</a:t>
            </a:r>
            <a:b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  <a:t>английском языке 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224258" y="1908746"/>
            <a:ext cx="8642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u="sng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Указательные местоимения</a:t>
            </a:r>
            <a:endParaRPr lang="ru-RU" sz="4000" b="1" u="sng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7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67250" y="71668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33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1000"/>
    </mc:Choice>
    <mc:Fallback>
      <p:transition spd="slow" advClick="0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067250" y="192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  <a:ea typeface="+mj-ea"/>
                <a:cs typeface="+mj-cs"/>
              </a:rPr>
              <a:t>Указательные местоимения</a:t>
            </a:r>
            <a:b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  <a:t>в</a:t>
            </a:r>
            <a:b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  <a:t>английском языке </a:t>
            </a:r>
            <a:endParaRPr lang="ru-RU" sz="28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068140"/>
              </p:ext>
            </p:extLst>
          </p:nvPr>
        </p:nvGraphicFramePr>
        <p:xfrm>
          <a:off x="1466781" y="2423337"/>
          <a:ext cx="9296938" cy="286895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648469">
                  <a:extLst>
                    <a:ext uri="{9D8B030D-6E8A-4147-A177-3AD203B41FA5}">
                      <a16:colId xmlns:a16="http://schemas.microsoft.com/office/drawing/2014/main" val="333337065"/>
                    </a:ext>
                  </a:extLst>
                </a:gridCol>
                <a:gridCol w="4648469">
                  <a:extLst>
                    <a:ext uri="{9D8B030D-6E8A-4147-A177-3AD203B41FA5}">
                      <a16:colId xmlns:a16="http://schemas.microsoft.com/office/drawing/2014/main" val="3778432121"/>
                    </a:ext>
                  </a:extLst>
                </a:gridCol>
              </a:tblGrid>
              <a:tr h="815682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00FF"/>
                          </a:solidFill>
                          <a:latin typeface="Bookman Old Style" panose="02050604050505020204" pitchFamily="18" charset="0"/>
                        </a:rPr>
                        <a:t>Единственное число</a:t>
                      </a:r>
                      <a:endParaRPr lang="ru-RU" sz="2800" dirty="0">
                        <a:solidFill>
                          <a:srgbClr val="0000FF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00FF"/>
                          </a:solidFill>
                          <a:latin typeface="Bookman Old Style" panose="02050604050505020204" pitchFamily="18" charset="0"/>
                        </a:rPr>
                        <a:t>Множественное</a:t>
                      </a:r>
                      <a:r>
                        <a:rPr lang="ru-RU" sz="2800" baseline="0" dirty="0" smtClean="0">
                          <a:solidFill>
                            <a:srgbClr val="0000FF"/>
                          </a:solidFill>
                          <a:latin typeface="Bookman Old Style" panose="02050604050505020204" pitchFamily="18" charset="0"/>
                        </a:rPr>
                        <a:t> число</a:t>
                      </a:r>
                      <a:endParaRPr lang="ru-RU" sz="2800" dirty="0">
                        <a:solidFill>
                          <a:srgbClr val="0000FF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064986"/>
                  </a:ext>
                </a:extLst>
              </a:tr>
              <a:tr h="98647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00FF"/>
                          </a:solidFill>
                        </a:rPr>
                        <a:t>    </a:t>
                      </a:r>
                      <a:r>
                        <a:rPr lang="en-US" sz="3200" b="1" dirty="0" smtClean="0">
                          <a:solidFill>
                            <a:srgbClr val="0000FF"/>
                          </a:solidFill>
                        </a:rPr>
                        <a:t>this </a:t>
                      </a:r>
                      <a:r>
                        <a:rPr lang="ru-RU" sz="3200" b="1" dirty="0" smtClean="0">
                          <a:solidFill>
                            <a:srgbClr val="0000FF"/>
                          </a:solidFill>
                        </a:rPr>
                        <a:t> -</a:t>
                      </a:r>
                      <a:r>
                        <a:rPr lang="ru-RU" sz="3200" b="1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этот, эта, это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3200" b="1" dirty="0" smtClean="0">
                          <a:solidFill>
                            <a:srgbClr val="0000FF"/>
                          </a:solidFill>
                        </a:rPr>
                        <a:t>these - </a:t>
                      </a:r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эти</a:t>
                      </a:r>
                      <a:endParaRPr lang="ru-RU" sz="3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361966"/>
                  </a:ext>
                </a:extLst>
              </a:tr>
              <a:tr h="8156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rgbClr val="0000FF"/>
                          </a:solidFill>
                        </a:rPr>
                        <a:t>that</a:t>
                      </a:r>
                      <a:r>
                        <a:rPr lang="ru-RU" sz="3200" b="1" baseline="0" dirty="0" smtClean="0">
                          <a:solidFill>
                            <a:srgbClr val="0000FF"/>
                          </a:solidFill>
                        </a:rPr>
                        <a:t> - </a:t>
                      </a:r>
                      <a:r>
                        <a:rPr lang="en-US" sz="3200" b="1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тот, та, то</a:t>
                      </a:r>
                    </a:p>
                    <a:p>
                      <a:pPr algn="ctr"/>
                      <a:endParaRPr lang="ru-RU" sz="3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rgbClr val="0000FF"/>
                          </a:solidFill>
                        </a:rPr>
                        <a:t>those -</a:t>
                      </a:r>
                      <a:r>
                        <a:rPr lang="ru-RU" sz="3200" b="1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те</a:t>
                      </a:r>
                      <a:endParaRPr lang="ru-RU" sz="3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385251"/>
                  </a:ext>
                </a:extLst>
              </a:tr>
            </a:tbl>
          </a:graphicData>
        </a:graphic>
      </p:graphicFrame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49579" y="75758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23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4000">
        <p:fade/>
      </p:transition>
    </mc:Choice>
    <mc:Fallback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697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067250" y="192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  <a:ea typeface="+mj-ea"/>
                <a:cs typeface="+mj-cs"/>
              </a:rPr>
              <a:t>Указательные местоимения</a:t>
            </a:r>
            <a:b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  <a:t>в</a:t>
            </a:r>
            <a:b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  <a:t>английском языке </a:t>
            </a:r>
            <a:endParaRPr lang="ru-RU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210749" y="2136758"/>
            <a:ext cx="1078671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This is a  … </a:t>
            </a:r>
            <a:r>
              <a:rPr lang="ru-RU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- 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используется при указании на</a:t>
            </a:r>
          </a:p>
          <a:p>
            <a:r>
              <a:rPr lang="ru-RU" sz="2800" dirty="0">
                <a:solidFill>
                  <a:srgbClr val="0000FF"/>
                </a:solidFill>
                <a:latin typeface="Bookman Old Style" panose="02050604050505020204" pitchFamily="18" charset="0"/>
              </a:rPr>
              <a:t> 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                          предмет, который находится</a:t>
            </a:r>
          </a:p>
          <a:p>
            <a:r>
              <a:rPr lang="ru-RU" sz="2800" dirty="0">
                <a:solidFill>
                  <a:srgbClr val="0000FF"/>
                </a:solidFill>
                <a:latin typeface="Bookman Old Style" panose="02050604050505020204" pitchFamily="18" charset="0"/>
              </a:rPr>
              <a:t>	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		   </a:t>
            </a:r>
            <a:r>
              <a:rPr lang="ru-RU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рядом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 с 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говорящим</a:t>
            </a:r>
            <a:r>
              <a:rPr lang="en-US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.</a:t>
            </a:r>
            <a:endParaRPr lang="ru-RU" sz="28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0750" y="3987156"/>
            <a:ext cx="1078671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These are … </a:t>
            </a:r>
            <a:r>
              <a:rPr lang="ru-RU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- 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используется при указании на</a:t>
            </a:r>
          </a:p>
          <a:p>
            <a:r>
              <a:rPr lang="ru-RU" sz="2800" dirty="0">
                <a:solidFill>
                  <a:srgbClr val="0000FF"/>
                </a:solidFill>
                <a:latin typeface="Bookman Old Style" panose="02050604050505020204" pitchFamily="18" charset="0"/>
              </a:rPr>
              <a:t> 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                          предметы, которые находятся</a:t>
            </a:r>
          </a:p>
          <a:p>
            <a:r>
              <a:rPr lang="ru-RU" sz="2800" dirty="0">
                <a:solidFill>
                  <a:srgbClr val="0000FF"/>
                </a:solidFill>
                <a:latin typeface="Bookman Old Style" panose="02050604050505020204" pitchFamily="18" charset="0"/>
              </a:rPr>
              <a:t>	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		   </a:t>
            </a:r>
            <a:r>
              <a:rPr lang="ru-RU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рядом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 с 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говорящим</a:t>
            </a:r>
            <a:r>
              <a:rPr lang="en-US" sz="2800" dirty="0">
                <a:solidFill>
                  <a:srgbClr val="0000FF"/>
                </a:solidFill>
                <a:latin typeface="Bookman Old Style" panose="02050604050505020204" pitchFamily="18" charset="0"/>
              </a:rPr>
              <a:t>.</a:t>
            </a:r>
            <a:endParaRPr lang="ru-RU" sz="28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96327" y="75999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100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067250" y="192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  <a:ea typeface="+mj-ea"/>
                <a:cs typeface="+mj-cs"/>
              </a:rPr>
              <a:t>Указательные местоимения</a:t>
            </a:r>
            <a:b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  <a:t>в</a:t>
            </a:r>
            <a:b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  <a:t>английском языке 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210749" y="2136758"/>
            <a:ext cx="1078671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That </a:t>
            </a:r>
            <a:r>
              <a:rPr lang="en-US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is a    </a:t>
            </a:r>
            <a:r>
              <a:rPr lang="en-US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… </a:t>
            </a:r>
            <a:r>
              <a:rPr lang="ru-RU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- 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используется при указании на</a:t>
            </a:r>
          </a:p>
          <a:p>
            <a:r>
              <a:rPr lang="ru-RU" sz="2800" dirty="0">
                <a:solidFill>
                  <a:srgbClr val="0000FF"/>
                </a:solidFill>
                <a:latin typeface="Bookman Old Style" panose="02050604050505020204" pitchFamily="18" charset="0"/>
              </a:rPr>
              <a:t> 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                          предмет, который находится</a:t>
            </a:r>
          </a:p>
          <a:p>
            <a:r>
              <a:rPr lang="ru-RU" sz="2800" dirty="0">
                <a:solidFill>
                  <a:srgbClr val="0000FF"/>
                </a:solidFill>
                <a:latin typeface="Bookman Old Style" panose="02050604050505020204" pitchFamily="18" charset="0"/>
              </a:rPr>
              <a:t>	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		   </a:t>
            </a:r>
            <a:r>
              <a:rPr lang="ru-RU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в отдалении 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от</a:t>
            </a:r>
            <a:r>
              <a:rPr lang="ru-RU" sz="28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 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говорящего</a:t>
            </a:r>
            <a:r>
              <a:rPr lang="en-US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.</a:t>
            </a:r>
            <a:endParaRPr lang="ru-RU" sz="28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0748" y="4262337"/>
            <a:ext cx="1078671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Those are … </a:t>
            </a:r>
            <a:r>
              <a:rPr lang="ru-RU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- 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используется при указании на</a:t>
            </a:r>
          </a:p>
          <a:p>
            <a:r>
              <a:rPr lang="ru-RU" sz="2800" dirty="0">
                <a:solidFill>
                  <a:srgbClr val="0000FF"/>
                </a:solidFill>
                <a:latin typeface="Bookman Old Style" panose="02050604050505020204" pitchFamily="18" charset="0"/>
              </a:rPr>
              <a:t> 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                          предметы, которые находятся</a:t>
            </a:r>
          </a:p>
          <a:p>
            <a:r>
              <a:rPr lang="ru-RU" sz="2800" dirty="0">
                <a:solidFill>
                  <a:srgbClr val="0000FF"/>
                </a:solidFill>
                <a:latin typeface="Bookman Old Style" panose="02050604050505020204" pitchFamily="18" charset="0"/>
              </a:rPr>
              <a:t>	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		   </a:t>
            </a:r>
            <a:r>
              <a:rPr lang="ru-RU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в отдалении 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от</a:t>
            </a:r>
            <a:r>
              <a:rPr lang="ru-RU" sz="28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 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говорящего</a:t>
            </a:r>
            <a:r>
              <a:rPr lang="en-US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.</a:t>
            </a:r>
            <a:endParaRPr lang="ru-RU" sz="28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58389" y="7419473"/>
            <a:ext cx="61361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25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067250" y="192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  <a:ea typeface="+mj-ea"/>
                <a:cs typeface="+mj-cs"/>
              </a:rPr>
              <a:t>Указательные местоимения</a:t>
            </a:r>
            <a:b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  <a:t>в</a:t>
            </a:r>
            <a:b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  <a:t>английском языке </a:t>
            </a:r>
            <a:endParaRPr lang="ru-RU" sz="2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110" y="2181347"/>
            <a:ext cx="1361418" cy="13316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88290" y="2200835"/>
            <a:ext cx="54892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  <a:latin typeface="Bookman Old Style" panose="02050604050505020204" pitchFamily="18" charset="0"/>
              </a:rPr>
              <a:t>This </a:t>
            </a:r>
            <a:r>
              <a:rPr lang="en-US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is a small book.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159414" y="3089709"/>
            <a:ext cx="6463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Эта книга маленькая.</a:t>
            </a:r>
            <a:endParaRPr lang="ru-RU" sz="36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859977" y="1939295"/>
            <a:ext cx="606546" cy="73189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061559" y="4505956"/>
            <a:ext cx="48868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That is a big book.</a:t>
            </a:r>
            <a:endParaRPr lang="ru-RU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1188291" y="5394830"/>
            <a:ext cx="564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Та книга</a:t>
            </a:r>
            <a:r>
              <a:rPr lang="en-US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большая.</a:t>
            </a:r>
            <a:endParaRPr lang="ru-RU" sz="36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072" y="4163302"/>
            <a:ext cx="1919856" cy="18778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9533" flipH="1">
            <a:off x="7319836" y="4486698"/>
            <a:ext cx="606546" cy="731899"/>
          </a:xfrm>
          <a:prstGeom prst="rect">
            <a:avLst/>
          </a:prstGeom>
        </p:spPr>
      </p:pic>
      <p:pic>
        <p:nvPicPr>
          <p:cNvPr id="1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78968" y="73951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69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5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067250" y="192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Указательные местоимения</a:t>
            </a:r>
            <a:b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</a:t>
            </a:r>
            <a:b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английском языке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8290" y="2200835"/>
            <a:ext cx="70643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These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are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my friends.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8290" y="3089709"/>
            <a:ext cx="7878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Это</a:t>
            </a:r>
            <a:r>
              <a:rPr kumimoji="0" lang="ru-RU" sz="36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–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мои друзья.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56547" flipH="1">
            <a:off x="8149471" y="2561725"/>
            <a:ext cx="606546" cy="73189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88290" y="4505956"/>
            <a:ext cx="67301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Those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are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my sisters. 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0750" y="5394830"/>
            <a:ext cx="6730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</a:rPr>
              <a:t>Т</a:t>
            </a:r>
            <a:r>
              <a:rPr lang="ru-RU" sz="3600" b="1" u="sng" dirty="0">
                <a:solidFill>
                  <a:srgbClr val="FF0000"/>
                </a:solidFill>
                <a:latin typeface="Bookman Old Style" panose="02050604050505020204" pitchFamily="18" charset="0"/>
              </a:rPr>
              <a:t>е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–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мои сестры.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9533" flipH="1">
            <a:off x="7759207" y="4894475"/>
            <a:ext cx="606546" cy="7318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40637" y="1908958"/>
            <a:ext cx="1654191" cy="175179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76730" y="4637982"/>
            <a:ext cx="1716753" cy="1513696"/>
          </a:xfrm>
          <a:prstGeom prst="rect">
            <a:avLst/>
          </a:prstGeom>
        </p:spPr>
      </p:pic>
      <p:pic>
        <p:nvPicPr>
          <p:cNvPr id="1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02042" y="74555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02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2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067250" y="192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  <a:ea typeface="+mj-ea"/>
                <a:cs typeface="+mj-cs"/>
              </a:rPr>
              <a:t>Указательные местоимения</a:t>
            </a:r>
            <a:b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  <a:t>в</a:t>
            </a:r>
            <a:b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  <a:t>английском языке </a:t>
            </a:r>
            <a:endParaRPr lang="ru-RU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210749" y="2136758"/>
            <a:ext cx="10786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This is my pen. </a:t>
            </a:r>
            <a:endParaRPr lang="ru-RU" sz="28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00107" y="4113145"/>
            <a:ext cx="10786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These are her pencils.</a:t>
            </a:r>
            <a:endParaRPr lang="ru-RU" sz="28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00107" y="4976639"/>
            <a:ext cx="5168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Это её карандаши.</a:t>
            </a:r>
            <a:endParaRPr lang="ru-RU" sz="36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560" y="1386923"/>
            <a:ext cx="1432837" cy="22995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00107" y="3000252"/>
            <a:ext cx="5168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Это моя ручка.</a:t>
            </a:r>
            <a:endParaRPr lang="ru-RU" sz="36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228" y="3948929"/>
            <a:ext cx="2055419" cy="205541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82128">
            <a:off x="6724357" y="2417139"/>
            <a:ext cx="606546" cy="73189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15614">
            <a:off x="6761204" y="4610688"/>
            <a:ext cx="606546" cy="731899"/>
          </a:xfrm>
          <a:prstGeom prst="rect">
            <a:avLst/>
          </a:prstGeom>
        </p:spPr>
      </p:pic>
      <p:pic>
        <p:nvPicPr>
          <p:cNvPr id="1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50368" y="72991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904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9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067250" y="192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  <a:ea typeface="+mj-ea"/>
                <a:cs typeface="+mj-cs"/>
              </a:rPr>
              <a:t>Указательные местоимения</a:t>
            </a:r>
            <a:b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  <a:t>в</a:t>
            </a:r>
            <a:b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  <a:t>английском языке </a:t>
            </a:r>
            <a:endParaRPr lang="ru-RU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210749" y="2136758"/>
            <a:ext cx="10786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That table</a:t>
            </a:r>
            <a:r>
              <a:rPr lang="ru-RU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is mine. </a:t>
            </a:r>
            <a:endParaRPr lang="ru-RU" sz="28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00107" y="4113145"/>
            <a:ext cx="10786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Those cats are black.</a:t>
            </a:r>
            <a:endParaRPr lang="ru-RU" sz="28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00107" y="4976639"/>
            <a:ext cx="5168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Те кошки черные.</a:t>
            </a:r>
            <a:endParaRPr lang="ru-RU" sz="36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00107" y="3000252"/>
            <a:ext cx="5168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Т</a:t>
            </a:r>
            <a:r>
              <a:rPr lang="ru-RU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от </a:t>
            </a:r>
            <a:r>
              <a:rPr lang="ru-RU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стол мой.</a:t>
            </a:r>
            <a:endParaRPr lang="ru-RU" sz="36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15700" flipH="1">
            <a:off x="6416336" y="2559646"/>
            <a:ext cx="606546" cy="7318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163" y="1680314"/>
            <a:ext cx="1972957" cy="164310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15700" flipH="1">
            <a:off x="6540882" y="4571527"/>
            <a:ext cx="606546" cy="7318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085" y="3984068"/>
            <a:ext cx="1247470" cy="205980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650" y="3984068"/>
            <a:ext cx="1247470" cy="2059806"/>
          </a:xfrm>
          <a:prstGeom prst="rect">
            <a:avLst/>
          </a:prstGeom>
        </p:spPr>
      </p:pic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249779" y="71908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21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067250" y="192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Указательные местоимения</a:t>
            </a:r>
            <a:b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</a:t>
            </a:r>
            <a:b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английском языке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0749" y="2136758"/>
            <a:ext cx="107867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u="sng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t</a:t>
            </a: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</a:rPr>
              <a:t>his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 </a:t>
            </a:r>
            <a:r>
              <a:rPr kumimoji="0" lang="ru-RU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</a:rPr>
              <a:t>в выражениях времени относится </a:t>
            </a:r>
            <a:r>
              <a:rPr kumimoji="0" lang="ru-RU" sz="2800" i="0" u="sng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</a:rPr>
              <a:t>к моменту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>
                <a:solidFill>
                  <a:srgbClr val="0000FF"/>
                </a:solidFill>
                <a:latin typeface="Bookman Old Style" panose="02050604050505020204" pitchFamily="18" charset="0"/>
              </a:rPr>
              <a:t> 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           </a:t>
            </a:r>
            <a:r>
              <a:rPr lang="ru-RU" sz="2800" u="sng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разговора</a:t>
            </a:r>
            <a:r>
              <a:rPr lang="ru-RU" sz="28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или </a:t>
            </a:r>
            <a:r>
              <a:rPr lang="ru-RU" sz="2800" u="sng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к текущему периоду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времени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</a:rPr>
              <a:t>  </a:t>
            </a:r>
            <a:endParaRPr kumimoji="0" lang="ru-RU" sz="2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5287" y="3963811"/>
            <a:ext cx="10786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I am busy at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this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moment.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5287" y="5101390"/>
            <a:ext cx="7276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Я занят в </a:t>
            </a:r>
            <a:r>
              <a:rPr lang="ru-RU" sz="3600" u="sng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данный</a:t>
            </a:r>
            <a:r>
              <a:rPr lang="ru-RU" sz="36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момент.</a:t>
            </a:r>
            <a:endParaRPr lang="ru-RU" sz="36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05287" y="7467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4000">
        <p:fade/>
      </p:transition>
    </mc:Choice>
    <mc:Fallback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067250" y="192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Указательные местоимения</a:t>
            </a:r>
            <a:b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</a:t>
            </a:r>
            <a:b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английском языке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0750" y="2953157"/>
            <a:ext cx="10786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My brother will go to London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this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summer.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04222" y="4221348"/>
            <a:ext cx="9622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Мой брат поедет в Лондон</a:t>
            </a:r>
            <a:r>
              <a:rPr lang="ru-RU" sz="3600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ru-RU" sz="3600" u="sng" dirty="0">
                <a:solidFill>
                  <a:srgbClr val="0000FF"/>
                </a:solidFill>
                <a:latin typeface="Bookman Old Style" panose="02050604050505020204" pitchFamily="18" charset="0"/>
              </a:rPr>
              <a:t>этим</a:t>
            </a:r>
            <a:r>
              <a:rPr lang="ru-RU" sz="3600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летом</a:t>
            </a:r>
          </a:p>
          <a:p>
            <a:pPr algn="ctr"/>
            <a:r>
              <a:rPr lang="ru-RU" sz="36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(летом текущего года).</a:t>
            </a:r>
            <a:endParaRPr lang="ru-RU" sz="36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63779" y="74435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89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4000">
        <p:fade/>
      </p:transition>
    </mc:Choice>
    <mc:Fallback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067250" y="192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Указательные местоимения</a:t>
            </a:r>
            <a:b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</a:t>
            </a:r>
            <a:b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английском языке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0750" y="1909035"/>
            <a:ext cx="1078671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th</a:t>
            </a:r>
            <a:r>
              <a:rPr lang="en-US" sz="3600" b="1" u="sng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at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выражениях времени относится </a:t>
            </a:r>
            <a:r>
              <a:rPr kumimoji="0" lang="ru-RU" sz="2800" b="0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 моменту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2800" b="0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          разговора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или </a:t>
            </a:r>
            <a:r>
              <a:rPr kumimoji="0" lang="ru-RU" sz="2800" b="0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периоду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времени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28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</a:t>
            </a:r>
            <a:r>
              <a:rPr kumimoji="0" lang="ru-RU" sz="2800" b="0" i="0" u="sng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прошлом 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          </a:t>
            </a:r>
            <a:r>
              <a:rPr lang="ru-RU" sz="2800" u="sng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будущем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1893" y="3939252"/>
            <a:ext cx="107867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At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that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moment the door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opened and a man entered the room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5287" y="5164140"/>
            <a:ext cx="95963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</a:t>
            </a:r>
            <a:r>
              <a:rPr kumimoji="0" lang="ru-RU" sz="36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этот (тот)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момент дверь открылась, и какой-то человек вошел в комнату.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45832" y="75318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54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7000">
        <p:fade/>
      </p:transition>
    </mc:Choice>
    <mc:Fallback>
      <p:transition spd="med" advClick="0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067250" y="192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Указательные местоимения</a:t>
            </a:r>
            <a:b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</a:t>
            </a:r>
            <a:b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английском языке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8898" y="2146434"/>
            <a:ext cx="10797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I’m going to call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on him at five o’clock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I hope he will come home by </a:t>
            </a:r>
            <a:r>
              <a:rPr lang="en-US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that</a:t>
            </a:r>
            <a:r>
              <a:rPr lang="en-US" sz="36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 time.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5285" y="4106274"/>
            <a:ext cx="95963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 собираюсь зайти к нему в пять часов.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noProof="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Я надеюсь, что он придет домой к </a:t>
            </a:r>
            <a:r>
              <a:rPr lang="ru-RU" sz="3600" u="sng" noProof="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этому</a:t>
            </a:r>
            <a:r>
              <a:rPr lang="ru-RU" sz="3600" noProof="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времени.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96326" y="75999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24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2000">
        <p:fade/>
      </p:transition>
    </mc:Choice>
    <mc:Fallback>
      <p:transition spd="med" advClick="0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43" y="146649"/>
            <a:ext cx="1098607" cy="109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067250" y="192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  <a:ea typeface="+mj-ea"/>
                <a:cs typeface="+mj-cs"/>
              </a:rPr>
              <a:t>Указательные местоимения</a:t>
            </a:r>
            <a:b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66FF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  <a:t>в</a:t>
            </a:r>
            <a:b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  <a:ea typeface="+mj-ea"/>
                <a:cs typeface="+mj-cs"/>
              </a:rPr>
              <a:t>английском языке 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819175" y="1771047"/>
            <a:ext cx="89322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ПОДПИСЫВАЙТЕСЬ НА КАНАЛ</a:t>
            </a:r>
            <a:endParaRPr lang="ru-RU" sz="60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17482" y="4451468"/>
            <a:ext cx="62852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Talk</a:t>
            </a:r>
            <a:r>
              <a:rPr lang="en-US" sz="80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Expert</a:t>
            </a:r>
            <a:endParaRPr lang="ru-RU" sz="8000" b="1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2387" y="3111257"/>
            <a:ext cx="20501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Ставьте Ваши лайки</a:t>
            </a:r>
            <a:endParaRPr lang="ru-RU" sz="3200" b="1" dirty="0">
              <a:solidFill>
                <a:srgbClr val="0000FF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26328" y="3111257"/>
            <a:ext cx="20501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Ставьте Ваши лайки</a:t>
            </a:r>
            <a:endParaRPr lang="ru-RU" sz="3200" b="1" dirty="0">
              <a:solidFill>
                <a:srgbClr val="0000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08358" y="7347284"/>
            <a:ext cx="609600" cy="609600"/>
          </a:xfrm>
          <a:prstGeom prst="rect">
            <a:avLst/>
          </a:prstGeom>
        </p:spPr>
      </p:pic>
      <p:pic>
        <p:nvPicPr>
          <p:cNvPr id="3" name="Bike_Ride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05713.05"/>
                  <p14:fade out="63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15250" y="70424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385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4000">
        <p:fade/>
      </p:transition>
    </mc:Choice>
    <mc:Fallback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53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3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</Words>
  <Application>Microsoft Office PowerPoint</Application>
  <PresentationFormat>Широкоэкранный</PresentationFormat>
  <Paragraphs>71</Paragraphs>
  <Slides>14</Slides>
  <Notes>0</Notes>
  <HiddenSlides>0</HiddenSlides>
  <MMClips>16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Baskerville Old Face</vt:lpstr>
      <vt:lpstr>Bookman Old Style</vt:lpstr>
      <vt:lpstr>Calibri</vt:lpstr>
      <vt:lpstr>Calibri Light</vt:lpstr>
      <vt:lpstr>1_Office Theme</vt:lpstr>
      <vt:lpstr>Указательные местоимения в английском языке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Susell</dc:creator>
  <cp:lastModifiedBy>Susell</cp:lastModifiedBy>
  <cp:revision>85</cp:revision>
  <dcterms:created xsi:type="dcterms:W3CDTF">2017-10-29T19:11:45Z</dcterms:created>
  <dcterms:modified xsi:type="dcterms:W3CDTF">2017-11-01T20:09:34Z</dcterms:modified>
</cp:coreProperties>
</file>