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421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0D1A2-CC20-408E-B1AD-305711F0525C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D802F-A727-4A21-B4EC-49668927F8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03ADA-6A4E-4D71-ACFF-F9D75307BFA4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03ADA-6A4E-4D71-ACFF-F9D75307BFA4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132856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Продуктивные педагогические технологии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4"/>
          <p:cNvSpPr>
            <a:spLocks noGrp="1"/>
          </p:cNvSpPr>
          <p:nvPr>
            <p:ph idx="1"/>
          </p:nvPr>
        </p:nvSpPr>
        <p:spPr>
          <a:xfrm>
            <a:off x="1187624" y="908720"/>
            <a:ext cx="6779096" cy="44253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Добиться успеха не означает,</a:t>
            </a:r>
          </a:p>
          <a:p>
            <a:pPr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что вы должны сделать что-либо исключительное. </a:t>
            </a:r>
          </a:p>
          <a:p>
            <a:pPr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Это означает, что вы должны делать то же, что и все, только </a:t>
            </a:r>
          </a:p>
          <a:p>
            <a:pPr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             исключительно хорошо.</a:t>
            </a:r>
          </a:p>
          <a:p>
            <a:pPr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       Колин Тернер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259632" y="476672"/>
            <a:ext cx="7272808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Сегодня  выпускник школы XXI века должен:</a:t>
            </a:r>
            <a:b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971600" y="1340768"/>
            <a:ext cx="7772400" cy="4429156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уметь самостоятельно приобретать знания;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1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применять их на практике для решения разнообразных проблем;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1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работать с различной информацией, анализировать, обобщать, аргументировать;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1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самостоятельно критически мыслить, искать рациональные пути в решении проблем;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1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быть коммуникабельным, контактным в различных социальных группах, гибким в меняющихся жизненных ситуациях.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Вопросы: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1187624" y="1484784"/>
            <a:ext cx="7772400" cy="38576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Как учить детей без принуждения?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Как помочь им раскрыть свои возможности?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Как сделать предмет интересным для всех?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Как дать стимул к творчеству?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 smtClean="0">
                <a:solidFill>
                  <a:schemeClr val="accent2">
                    <a:lumMod val="75000"/>
                  </a:schemeClr>
                </a:solidFill>
              </a:rPr>
              <a:t>Продуктивные педагогические технологии</a:t>
            </a:r>
            <a:endParaRPr lang="ru-RU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43808" y="1988840"/>
            <a:ext cx="3240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15221" y="1484784"/>
            <a:ext cx="42688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информационные технологии 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87824" y="2492896"/>
            <a:ext cx="28650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модульное обучение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987824" y="2996952"/>
            <a:ext cx="29088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групповые методики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07704" y="3573016"/>
            <a:ext cx="57089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технология оценки качества образования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учебных достижений учащихся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27784" y="4509120"/>
            <a:ext cx="45154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технология проектного обучения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267744" y="501317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технология развития критического мышления учащихся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411760" y="2060848"/>
            <a:ext cx="4197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исследовательская технология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u="sng" dirty="0" smtClean="0">
                <a:solidFill>
                  <a:schemeClr val="accent2">
                    <a:lumMod val="75000"/>
                  </a:schemeClr>
                </a:solidFill>
              </a:rPr>
              <a:t>Критическое мышление</a:t>
            </a:r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</a:rPr>
              <a:t> – </a:t>
            </a:r>
            <a:endParaRPr lang="ru-RU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12776"/>
            <a:ext cx="7686026" cy="2587728"/>
          </a:xfrm>
        </p:spPr>
        <p:txBody>
          <a:bodyPr>
            <a:normAutofit fontScale="92500" lnSpcReduction="10000"/>
          </a:bodyPr>
          <a:lstStyle/>
          <a:p>
            <a:pPr marL="87313" indent="22225"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направленное мышление, которое отличается логичностью и умением учесть свою точку зрения и другие мнения, а если необходимо, то отказаться от собственных предубеждений.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043608" y="3933056"/>
            <a:ext cx="752892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Цель: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развитие мыслительных навыков учащихся, необходимых не только в учебе, но и в обычной жизни (умение  принимать взвешенные решения, работать с информацией, анализировать различные стороны явлений и др.).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404664"/>
            <a:ext cx="7758034" cy="4344492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Технологические этапы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15617" y="1124744"/>
          <a:ext cx="7704855" cy="504428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68285"/>
                <a:gridCol w="2568285"/>
                <a:gridCol w="2568285"/>
              </a:tblGrid>
              <a:tr h="5573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стадия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стадия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стадия</a:t>
                      </a:r>
                      <a:endParaRPr lang="ru-RU" dirty="0"/>
                    </a:p>
                  </a:txBody>
                  <a:tcPr/>
                </a:tc>
              </a:tr>
              <a:tr h="5573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Вызов </a:t>
                      </a:r>
                      <a:endParaRPr lang="ru-RU" b="1" i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Осмысление </a:t>
                      </a:r>
                      <a:endParaRPr lang="ru-RU" b="1" i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Рефлексия </a:t>
                      </a:r>
                      <a:endParaRPr lang="ru-RU" b="1" i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141504"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§"/>
                      </a:pPr>
                      <a:r>
                        <a:rPr lang="ru-RU" dirty="0" smtClean="0"/>
                        <a:t>Актуализация</a:t>
                      </a:r>
                      <a:r>
                        <a:rPr lang="ru-RU" baseline="0" dirty="0" smtClean="0"/>
                        <a:t> имеющихся знаний.</a:t>
                      </a:r>
                      <a:endParaRPr lang="ru-RU" b="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§"/>
                      </a:pPr>
                      <a:r>
                        <a:rPr lang="ru-RU" dirty="0" smtClean="0"/>
                        <a:t>Получение новой информации, </a:t>
                      </a:r>
                      <a:r>
                        <a:rPr kumimoji="0" lang="ru-RU" sz="1800" kern="1200" baseline="0" dirty="0" smtClean="0"/>
                        <a:t>о</a:t>
                      </a:r>
                      <a:r>
                        <a:rPr kumimoji="0" lang="ru-RU" sz="1800" kern="1200" dirty="0" smtClean="0"/>
                        <a:t>смысление</a:t>
                      </a:r>
                      <a:r>
                        <a:rPr kumimoji="0" lang="ru-RU" sz="1800" kern="1200" baseline="0" dirty="0" smtClean="0"/>
                        <a:t> её.</a:t>
                      </a:r>
                      <a:endParaRPr lang="ru-RU" b="0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800" kern="1200" dirty="0" smtClean="0"/>
                        <a:t>Целостное осмысление, обобщение полученной информации.</a:t>
                      </a:r>
                      <a:endParaRPr kumimoji="0" lang="ru-RU" sz="1800" b="0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99053"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§"/>
                      </a:pPr>
                      <a:r>
                        <a:rPr lang="ru-RU" dirty="0" smtClean="0"/>
                        <a:t>Пробуждение интереса к получению информации.</a:t>
                      </a:r>
                      <a:endParaRPr lang="ru-RU" b="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§"/>
                      </a:pPr>
                      <a:r>
                        <a:rPr kumimoji="0" lang="ru-RU" sz="1800" kern="1200" dirty="0" smtClean="0"/>
                        <a:t>Соотнесение</a:t>
                      </a:r>
                      <a:r>
                        <a:rPr kumimoji="0" lang="ru-RU" sz="1800" kern="1200" baseline="0" dirty="0" smtClean="0"/>
                        <a:t> </a:t>
                      </a:r>
                      <a:r>
                        <a:rPr kumimoji="0" lang="ru-RU" sz="1800" kern="1200" dirty="0" smtClean="0"/>
                        <a:t> с уже имеющимися знаниями.</a:t>
                      </a:r>
                      <a:endParaRPr lang="ru-RU" b="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dirty="0" smtClean="0"/>
                        <a:t>Размышление, рождение нового знания.</a:t>
                      </a:r>
                      <a:endParaRPr lang="ru-RU" b="0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826407"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§"/>
                      </a:pPr>
                      <a:r>
                        <a:rPr lang="ru-RU" dirty="0" smtClean="0"/>
                        <a:t>Постановка учеником собственных целей обучения.</a:t>
                      </a:r>
                      <a:endParaRPr lang="ru-RU" b="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§"/>
                      </a:pPr>
                      <a:r>
                        <a:rPr lang="ru-RU" dirty="0" smtClean="0"/>
                        <a:t>Корректировка учеником поставленных целей обучения.</a:t>
                      </a:r>
                      <a:endParaRPr lang="ru-RU" b="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800" kern="1200" dirty="0" smtClean="0"/>
                        <a:t>Формирование у каждого из учащихся собственного отношения к изучаемому материалу.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ru-RU" b="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476672"/>
            <a:ext cx="7499176" cy="60978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i="1" dirty="0" smtClean="0">
                <a:solidFill>
                  <a:schemeClr val="accent2">
                    <a:lumMod val="75000"/>
                  </a:schemeClr>
                </a:solidFill>
              </a:rPr>
              <a:t>Инсерт – </a:t>
            </a:r>
          </a:p>
          <a:p>
            <a:pPr marL="87313" indent="22225" algn="just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маркировка текста на полях значками по мере его чтения.</a:t>
            </a:r>
          </a:p>
          <a:p>
            <a:pPr marL="87313" indent="22225" algn="just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Делает зримым процесс накопления информации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«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V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» – уже знал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«+» – новое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«-» – думал иначе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«?» – не понял, есть вопросы.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404664"/>
            <a:ext cx="7704856" cy="61676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i="1" dirty="0" smtClean="0">
                <a:solidFill>
                  <a:schemeClr val="accent2">
                    <a:lumMod val="75000"/>
                  </a:schemeClr>
                </a:solidFill>
              </a:rPr>
              <a:t>Инсерт </a:t>
            </a:r>
          </a:p>
          <a:p>
            <a:pPr>
              <a:buNone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При повторном чтении учащиеся заполняют таблицу:</a:t>
            </a:r>
          </a:p>
          <a:p>
            <a:pPr>
              <a:buNone/>
            </a:pPr>
            <a:endParaRPr lang="ru-RU" b="1" i="1" dirty="0" smtClean="0"/>
          </a:p>
          <a:p>
            <a:pPr>
              <a:buNone/>
            </a:pPr>
            <a:endParaRPr lang="ru-RU" b="1" i="1" dirty="0" smtClean="0"/>
          </a:p>
          <a:p>
            <a:pPr>
              <a:buNone/>
            </a:pPr>
            <a:endParaRPr lang="ru-RU" b="1" i="1" dirty="0" smtClean="0"/>
          </a:p>
          <a:p>
            <a:pPr algn="just">
              <a:buNone/>
            </a:pPr>
            <a:endParaRPr lang="ru-RU" sz="2400" b="1" i="1" dirty="0" smtClean="0"/>
          </a:p>
          <a:p>
            <a:pPr marL="87313" indent="22225" algn="just">
              <a:buNone/>
            </a:pPr>
            <a:endParaRPr lang="ru-RU" sz="2400" b="1" i="1" dirty="0" smtClean="0"/>
          </a:p>
          <a:p>
            <a:pPr marL="87313" indent="22225" algn="just">
              <a:buNone/>
            </a:pPr>
            <a:r>
              <a:rPr lang="ru-RU" sz="2400" b="1" i="1" dirty="0" smtClean="0"/>
              <a:t>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19672" y="2780928"/>
          <a:ext cx="6096000" cy="1656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«</a:t>
                      </a:r>
                      <a:r>
                        <a:rPr lang="en-US" dirty="0" smtClean="0"/>
                        <a:t>V</a:t>
                      </a:r>
                      <a:r>
                        <a:rPr lang="ru-RU" dirty="0" smtClean="0"/>
                        <a:t>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«+»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«-»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«?»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Уже знал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Новое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Думал иначе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Есть вопросы,</a:t>
                      </a:r>
                      <a:r>
                        <a:rPr lang="ru-RU" baseline="0" dirty="0" smtClean="0"/>
                        <a:t> не понял</a:t>
                      </a:r>
                      <a:endParaRPr lang="ru-RU" b="1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772400" cy="1362075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Чтение с остановками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1412776"/>
            <a:ext cx="7226546" cy="2933518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     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Текст читается дозированно. После каждой смысловой части обязательно делается остановка. Во время «стопа» идет обсуждение или проблемного вопроса, или коллективный поиск ответа на основной вопрос темы, или дается какое-то задание, которое выполняется в группах или индивидуально.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404664"/>
            <a:ext cx="7758604" cy="6120680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</a:rPr>
              <a:t>Кластер («гроздь»,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 «</a:t>
            </a:r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</a:rPr>
              <a:t>пучок», «созвездие») – </a:t>
            </a:r>
          </a:p>
          <a:p>
            <a:pPr marL="88900" indent="20638" algn="just">
              <a:buNone/>
            </a:pP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выделение смысловых единиц текста и графическое их оформление в определённом порядке в виде грозди, пучка, созвездия.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000100" y="4429132"/>
            <a:ext cx="914400" cy="57150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187624" y="2708920"/>
            <a:ext cx="914400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071670" y="3500438"/>
            <a:ext cx="914400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899592" y="5445224"/>
            <a:ext cx="914400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285984" y="5429264"/>
            <a:ext cx="914400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Капля 13"/>
          <p:cNvSpPr/>
          <p:nvPr/>
        </p:nvSpPr>
        <p:spPr>
          <a:xfrm>
            <a:off x="4500562" y="3143248"/>
            <a:ext cx="914400" cy="914400"/>
          </a:xfrm>
          <a:prstGeom prst="teardrop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7" name="Капля 16"/>
          <p:cNvSpPr/>
          <p:nvPr/>
        </p:nvSpPr>
        <p:spPr>
          <a:xfrm>
            <a:off x="6715140" y="4643446"/>
            <a:ext cx="914400" cy="9144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Капля 17"/>
          <p:cNvSpPr/>
          <p:nvPr/>
        </p:nvSpPr>
        <p:spPr>
          <a:xfrm>
            <a:off x="7643834" y="3500438"/>
            <a:ext cx="914400" cy="9144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Капля 18"/>
          <p:cNvSpPr/>
          <p:nvPr/>
        </p:nvSpPr>
        <p:spPr>
          <a:xfrm>
            <a:off x="6429388" y="3000372"/>
            <a:ext cx="914400" cy="9144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Капля 19"/>
          <p:cNvSpPr/>
          <p:nvPr/>
        </p:nvSpPr>
        <p:spPr>
          <a:xfrm>
            <a:off x="5724128" y="5589240"/>
            <a:ext cx="914400" cy="9144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Капля 20"/>
          <p:cNvSpPr/>
          <p:nvPr/>
        </p:nvSpPr>
        <p:spPr>
          <a:xfrm>
            <a:off x="3714744" y="5500702"/>
            <a:ext cx="914400" cy="9144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Капля 22"/>
          <p:cNvSpPr/>
          <p:nvPr/>
        </p:nvSpPr>
        <p:spPr>
          <a:xfrm>
            <a:off x="7812360" y="5373216"/>
            <a:ext cx="914400" cy="9144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Капля 23"/>
          <p:cNvSpPr/>
          <p:nvPr/>
        </p:nvSpPr>
        <p:spPr>
          <a:xfrm>
            <a:off x="4929190" y="4143380"/>
            <a:ext cx="914400" cy="9144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/>
          <p:cNvCxnSpPr>
            <a:stCxn id="6" idx="4"/>
            <a:endCxn id="4" idx="1"/>
          </p:cNvCxnSpPr>
          <p:nvPr/>
        </p:nvCxnSpPr>
        <p:spPr>
          <a:xfrm flipH="1">
            <a:off x="1134011" y="3208986"/>
            <a:ext cx="510813" cy="1303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stCxn id="4" idx="7"/>
            <a:endCxn id="9" idx="3"/>
          </p:cNvCxnSpPr>
          <p:nvPr/>
        </p:nvCxnSpPr>
        <p:spPr>
          <a:xfrm rot="5400000" flipH="1" flipV="1">
            <a:off x="1700307" y="4007553"/>
            <a:ext cx="585556" cy="4249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stCxn id="11" idx="7"/>
            <a:endCxn id="4" idx="3"/>
          </p:cNvCxnSpPr>
          <p:nvPr/>
        </p:nvCxnSpPr>
        <p:spPr>
          <a:xfrm flipH="1" flipV="1">
            <a:off x="1134011" y="4916941"/>
            <a:ext cx="546070" cy="6015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>
            <a:stCxn id="4" idx="5"/>
            <a:endCxn id="12" idx="0"/>
          </p:cNvCxnSpPr>
          <p:nvPr/>
        </p:nvCxnSpPr>
        <p:spPr>
          <a:xfrm rot="16200000" flipH="1">
            <a:off x="2005725" y="4691804"/>
            <a:ext cx="512323" cy="9625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endCxn id="6" idx="1"/>
          </p:cNvCxnSpPr>
          <p:nvPr/>
        </p:nvCxnSpPr>
        <p:spPr>
          <a:xfrm rot="16200000" flipH="1">
            <a:off x="1110806" y="2571423"/>
            <a:ext cx="216109" cy="2053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>
            <a:stCxn id="6" idx="7"/>
          </p:cNvCxnSpPr>
          <p:nvPr/>
        </p:nvCxnSpPr>
        <p:spPr>
          <a:xfrm rot="5400000" flipH="1" flipV="1">
            <a:off x="2077037" y="2457121"/>
            <a:ext cx="216109" cy="433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>
            <a:stCxn id="9" idx="1"/>
          </p:cNvCxnSpPr>
          <p:nvPr/>
        </p:nvCxnSpPr>
        <p:spPr>
          <a:xfrm rot="16200000" flipV="1">
            <a:off x="1851977" y="3220066"/>
            <a:ext cx="287547" cy="4196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stCxn id="9" idx="7"/>
          </p:cNvCxnSpPr>
          <p:nvPr/>
        </p:nvCxnSpPr>
        <p:spPr>
          <a:xfrm rot="5400000" flipH="1" flipV="1">
            <a:off x="2961083" y="3177201"/>
            <a:ext cx="287547" cy="5053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stCxn id="11" idx="3"/>
          </p:cNvCxnSpPr>
          <p:nvPr/>
        </p:nvCxnSpPr>
        <p:spPr>
          <a:xfrm rot="5400000">
            <a:off x="679899" y="5948875"/>
            <a:ext cx="430423" cy="2767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endCxn id="11" idx="5"/>
          </p:cNvCxnSpPr>
          <p:nvPr/>
        </p:nvCxnSpPr>
        <p:spPr>
          <a:xfrm rot="16200000" flipV="1">
            <a:off x="1610411" y="5941728"/>
            <a:ext cx="716175" cy="5768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10800000" flipV="1">
            <a:off x="2143108" y="5857892"/>
            <a:ext cx="500066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5400000" flipH="1" flipV="1">
            <a:off x="2714612" y="5143512"/>
            <a:ext cx="1000132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>
            <a:stCxn id="14" idx="0"/>
          </p:cNvCxnSpPr>
          <p:nvPr/>
        </p:nvCxnSpPr>
        <p:spPr>
          <a:xfrm flipV="1">
            <a:off x="5414962" y="3357562"/>
            <a:ext cx="1014426" cy="242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>
            <a:stCxn id="19" idx="0"/>
          </p:cNvCxnSpPr>
          <p:nvPr/>
        </p:nvCxnSpPr>
        <p:spPr>
          <a:xfrm>
            <a:off x="7343788" y="3457572"/>
            <a:ext cx="514360" cy="2571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>
            <a:stCxn id="14" idx="2"/>
          </p:cNvCxnSpPr>
          <p:nvPr/>
        </p:nvCxnSpPr>
        <p:spPr>
          <a:xfrm rot="16200000" flipH="1">
            <a:off x="4864891" y="4150519"/>
            <a:ext cx="728674" cy="542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5643570" y="4500570"/>
            <a:ext cx="1143008" cy="428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rot="10800000" flipV="1">
            <a:off x="4429124" y="5286388"/>
            <a:ext cx="2357454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rot="10800000" flipV="1">
            <a:off x="6072198" y="5500702"/>
            <a:ext cx="928694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rot="16200000" flipH="1">
            <a:off x="7143768" y="5143512"/>
            <a:ext cx="928694" cy="785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43607" y="1124745"/>
          <a:ext cx="7743235" cy="487602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357871"/>
                <a:gridCol w="3915633"/>
                <a:gridCol w="2469731"/>
              </a:tblGrid>
              <a:tr h="975205"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1-я строка.</a:t>
                      </a:r>
                      <a:endParaRPr lang="ru-RU" sz="20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Кто? Что?</a:t>
                      </a:r>
                      <a:endParaRPr lang="ru-RU" sz="20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1 </a:t>
                      </a:r>
                      <a:r>
                        <a:rPr lang="ru-RU" sz="2000" dirty="0" smtClean="0"/>
                        <a:t>существительное</a:t>
                      </a:r>
                      <a:endParaRPr lang="ru-RU" sz="20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75205"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2-я строка.</a:t>
                      </a:r>
                      <a:endParaRPr lang="ru-RU" sz="20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Какой?</a:t>
                      </a:r>
                      <a:endParaRPr lang="ru-RU" sz="20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2 прилагательных.</a:t>
                      </a:r>
                      <a:endParaRPr lang="ru-RU" sz="20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75205"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3-я строка.</a:t>
                      </a:r>
                      <a:endParaRPr lang="ru-RU" sz="20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Что делает?</a:t>
                      </a:r>
                      <a:endParaRPr lang="ru-RU" sz="20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3 глагола.</a:t>
                      </a:r>
                      <a:endParaRPr lang="ru-RU" sz="20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75205"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4-я строка.</a:t>
                      </a:r>
                      <a:endParaRPr lang="ru-RU" sz="20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Что автор думает о теме?</a:t>
                      </a:r>
                      <a:endParaRPr lang="ru-RU" sz="20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/>
                        <a:t>Фраза.</a:t>
                      </a:r>
                      <a:endParaRPr lang="ru-RU" sz="20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75205"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5-я строка.</a:t>
                      </a:r>
                      <a:endParaRPr lang="ru-RU" sz="20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Кто? Что? (Новое звучание темы)</a:t>
                      </a:r>
                      <a:endParaRPr lang="ru-RU" sz="20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1 </a:t>
                      </a:r>
                      <a:r>
                        <a:rPr lang="ru-RU" sz="2000" dirty="0" smtClean="0"/>
                        <a:t>существительное</a:t>
                      </a:r>
                      <a:endParaRPr lang="ru-RU" sz="20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Алгоритм написания синквейна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5984" y="642918"/>
            <a:ext cx="5143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Синквейн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299124" cy="701840"/>
          </a:xfrm>
        </p:spPr>
        <p:txBody>
          <a:bodyPr>
            <a:normAutofit fontScale="90000"/>
          </a:bodyPr>
          <a:lstStyle/>
          <a:p>
            <a:pPr algn="ctr"/>
            <a:r>
              <a:rPr lang="ru-RU" b="0" dirty="0" smtClean="0">
                <a:solidFill>
                  <a:schemeClr val="accent2">
                    <a:lumMod val="75000"/>
                  </a:schemeClr>
                </a:solidFill>
              </a:rPr>
              <a:t> Рефлексия урока  </a:t>
            </a:r>
            <a:br>
              <a:rPr lang="ru-RU" b="0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b="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03648" y="1124744"/>
            <a:ext cx="6912768" cy="4000528"/>
          </a:xfrm>
        </p:spPr>
        <p:txBody>
          <a:bodyPr>
            <a:normAutofit fontScale="77500" lnSpcReduction="20000"/>
          </a:bodyPr>
          <a:lstStyle/>
          <a:p>
            <a:r>
              <a:rPr lang="ru-RU" sz="3800" b="1" dirty="0" smtClean="0"/>
              <a:t> </a:t>
            </a:r>
          </a:p>
          <a:p>
            <a:r>
              <a:rPr lang="ru-RU" sz="3800" b="1" dirty="0" smtClean="0"/>
              <a:t> </a:t>
            </a:r>
            <a:endParaRPr lang="ru-RU" sz="3800" dirty="0" smtClean="0"/>
          </a:p>
          <a:p>
            <a:pPr lvl="0">
              <a:buFont typeface="Arial" pitchFamily="34" charset="0"/>
              <a:buChar char="•"/>
            </a:pPr>
            <a:r>
              <a:rPr lang="ru-RU" sz="3800" dirty="0" smtClean="0">
                <a:solidFill>
                  <a:schemeClr val="accent2">
                    <a:lumMod val="75000"/>
                  </a:schemeClr>
                </a:solidFill>
              </a:rPr>
              <a:t>Мне больше всего удалось ... </a:t>
            </a:r>
          </a:p>
          <a:p>
            <a:pPr lvl="0">
              <a:buFont typeface="Arial" pitchFamily="34" charset="0"/>
              <a:buChar char="•"/>
            </a:pPr>
            <a:r>
              <a:rPr lang="ru-RU" sz="3800" dirty="0" smtClean="0">
                <a:solidFill>
                  <a:schemeClr val="accent2">
                    <a:lumMod val="75000"/>
                  </a:schemeClr>
                </a:solidFill>
              </a:rPr>
              <a:t>Я  могу себя похвалить за… </a:t>
            </a:r>
          </a:p>
          <a:p>
            <a:pPr lvl="0">
              <a:buFont typeface="Arial" pitchFamily="34" charset="0"/>
              <a:buChar char="•"/>
            </a:pPr>
            <a:r>
              <a:rPr lang="ru-RU" sz="3800" dirty="0" smtClean="0">
                <a:solidFill>
                  <a:schemeClr val="accent2">
                    <a:lumMod val="75000"/>
                  </a:schemeClr>
                </a:solidFill>
              </a:rPr>
              <a:t>Я  могу похвалить одноклассников за...</a:t>
            </a:r>
          </a:p>
          <a:p>
            <a:pPr lvl="0">
              <a:buFont typeface="Arial" pitchFamily="34" charset="0"/>
              <a:buChar char="•"/>
            </a:pPr>
            <a:r>
              <a:rPr lang="ru-RU" sz="3800" dirty="0" smtClean="0">
                <a:solidFill>
                  <a:schemeClr val="accent2">
                    <a:lumMod val="75000"/>
                  </a:schemeClr>
                </a:solidFill>
              </a:rPr>
              <a:t>Меня удивило…</a:t>
            </a:r>
          </a:p>
          <a:p>
            <a:pPr lvl="0">
              <a:buFont typeface="Arial" pitchFamily="34" charset="0"/>
              <a:buChar char="•"/>
            </a:pPr>
            <a:r>
              <a:rPr lang="ru-RU" sz="3800" dirty="0" smtClean="0">
                <a:solidFill>
                  <a:schemeClr val="accent2">
                    <a:lumMod val="75000"/>
                  </a:schemeClr>
                </a:solidFill>
              </a:rPr>
              <a:t>Для меня было открытием то, что ... </a:t>
            </a:r>
          </a:p>
          <a:p>
            <a:pPr lvl="0">
              <a:buFont typeface="Arial" pitchFamily="34" charset="0"/>
              <a:buChar char="•"/>
            </a:pPr>
            <a:r>
              <a:rPr lang="ru-RU" sz="3800" dirty="0" smtClean="0">
                <a:solidFill>
                  <a:schemeClr val="accent2">
                    <a:lumMod val="75000"/>
                  </a:schemeClr>
                </a:solidFill>
              </a:rPr>
              <a:t>На мой взгляд, не удалось…, потому что… </a:t>
            </a:r>
          </a:p>
          <a:p>
            <a:pPr lvl="0">
              <a:buFont typeface="Arial" pitchFamily="34" charset="0"/>
              <a:buChar char="•"/>
            </a:pPr>
            <a:r>
              <a:rPr lang="ru-RU" sz="3800" dirty="0" smtClean="0">
                <a:solidFill>
                  <a:schemeClr val="accent2">
                    <a:lumMod val="75000"/>
                  </a:schemeClr>
                </a:solidFill>
              </a:rPr>
              <a:t>На будущее я учту…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526640" cy="9875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b="0" dirty="0" smtClean="0">
                <a:solidFill>
                  <a:schemeClr val="accent2">
                    <a:lumMod val="75000"/>
                  </a:schemeClr>
                </a:solidFill>
              </a:rPr>
              <a:t>Продуктивные технологии помогают формировать в детях:</a:t>
            </a:r>
            <a:br>
              <a:rPr lang="ru-RU" sz="2800" b="0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sz="2800" b="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2852936"/>
            <a:ext cx="7272808" cy="359356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9600" dirty="0" smtClean="0">
                <a:solidFill>
                  <a:schemeClr val="accent2">
                    <a:lumMod val="75000"/>
                  </a:schemeClr>
                </a:solidFill>
              </a:rPr>
              <a:t>самостоятельность, 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9600" dirty="0" err="1" smtClean="0">
                <a:solidFill>
                  <a:schemeClr val="accent2">
                    <a:lumMod val="75000"/>
                  </a:schemeClr>
                </a:solidFill>
              </a:rPr>
              <a:t>коммуникативность</a:t>
            </a:r>
            <a:r>
              <a:rPr lang="ru-RU" sz="9600" dirty="0" smtClean="0">
                <a:solidFill>
                  <a:schemeClr val="accent2">
                    <a:lumMod val="75000"/>
                  </a:schemeClr>
                </a:solidFill>
              </a:rPr>
              <a:t>,  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9600" dirty="0" smtClean="0">
                <a:solidFill>
                  <a:schemeClr val="accent2">
                    <a:lumMod val="75000"/>
                  </a:schemeClr>
                </a:solidFill>
              </a:rPr>
              <a:t>толерантность,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9600" dirty="0" smtClean="0">
                <a:solidFill>
                  <a:schemeClr val="accent2">
                    <a:lumMod val="75000"/>
                  </a:schemeClr>
                </a:solidFill>
              </a:rPr>
              <a:t>мобильность,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9600" dirty="0" smtClean="0">
                <a:solidFill>
                  <a:schemeClr val="accent2">
                    <a:lumMod val="75000"/>
                  </a:schemeClr>
                </a:solidFill>
              </a:rPr>
              <a:t>умение адаптироваться к сложившейся ситуации, 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9600" dirty="0" smtClean="0">
                <a:solidFill>
                  <a:schemeClr val="accent2">
                    <a:lumMod val="75000"/>
                  </a:schemeClr>
                </a:solidFill>
              </a:rPr>
              <a:t>ответственность за собственный выбор и результаты своей деятельности,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ru-RU" sz="9600" dirty="0" smtClean="0">
                <a:solidFill>
                  <a:schemeClr val="accent2">
                    <a:lumMod val="75000"/>
                  </a:schemeClr>
                </a:solidFill>
              </a:rPr>
              <a:t>самореализоваться и социализироваться в современном мире.</a:t>
            </a:r>
            <a:r>
              <a:rPr lang="ru-RU" sz="148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4800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sz="14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577</Words>
  <Application>Microsoft Office PowerPoint</Application>
  <PresentationFormat>Экран (4:3)</PresentationFormat>
  <Paragraphs>115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Продуктивные педагогические технологии</vt:lpstr>
      <vt:lpstr>Слайд 2</vt:lpstr>
      <vt:lpstr>Сегодня  выпускник школы XXI века должен: </vt:lpstr>
      <vt:lpstr>Вопросы:</vt:lpstr>
      <vt:lpstr>Продуктивные педагогические технологии</vt:lpstr>
      <vt:lpstr>Критическое мышление – </vt:lpstr>
      <vt:lpstr>Слайд 7</vt:lpstr>
      <vt:lpstr>Слайд 8</vt:lpstr>
      <vt:lpstr>Слайд 9</vt:lpstr>
      <vt:lpstr>Чтение с остановками</vt:lpstr>
      <vt:lpstr>Слайд 11</vt:lpstr>
      <vt:lpstr>Слайд 12</vt:lpstr>
      <vt:lpstr> Рефлексия урока   </vt:lpstr>
      <vt:lpstr> Продуктивные технологии помогают формировать в детях: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Продуктивные педагогические технологии</dc:title>
  <dc:creator>o_O</dc:creator>
  <cp:lastModifiedBy>User</cp:lastModifiedBy>
  <cp:revision>14</cp:revision>
  <dcterms:created xsi:type="dcterms:W3CDTF">2012-10-09T13:23:22Z</dcterms:created>
  <dcterms:modified xsi:type="dcterms:W3CDTF">2025-03-26T15:38:19Z</dcterms:modified>
</cp:coreProperties>
</file>