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15"/>
  </p:notesMasterIdLst>
  <p:sldIdLst>
    <p:sldId id="377" r:id="rId2"/>
    <p:sldId id="346" r:id="rId3"/>
    <p:sldId id="256" r:id="rId4"/>
    <p:sldId id="369" r:id="rId5"/>
    <p:sldId id="372" r:id="rId6"/>
    <p:sldId id="367" r:id="rId7"/>
    <p:sldId id="368" r:id="rId8"/>
    <p:sldId id="370" r:id="rId9"/>
    <p:sldId id="365" r:id="rId10"/>
    <p:sldId id="376" r:id="rId11"/>
    <p:sldId id="375" r:id="rId12"/>
    <p:sldId id="374" r:id="rId13"/>
    <p:sldId id="266" r:id="rId14"/>
  </p:sldIdLst>
  <p:sldSz cx="12190413" cy="685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E8FF"/>
    <a:srgbClr val="FBD1AF"/>
    <a:srgbClr val="DFD985"/>
    <a:srgbClr val="FFFF99"/>
    <a:srgbClr val="C80E55"/>
    <a:srgbClr val="F56FA2"/>
    <a:srgbClr val="F5ADBE"/>
    <a:srgbClr val="79D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660"/>
  </p:normalViewPr>
  <p:slideViewPr>
    <p:cSldViewPr>
      <p:cViewPr varScale="1">
        <p:scale>
          <a:sx n="68" d="100"/>
          <a:sy n="68" d="100"/>
        </p:scale>
        <p:origin x="732" y="72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DD28F-5C9C-44A4-9DE8-A1E252CCC63B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9277A-C13E-49AB-863D-6DA5042E0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650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9277A-C13E-49AB-863D-6DA5042E0B1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816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0784" y="1301087"/>
            <a:ext cx="8688845" cy="2509794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0784" y="3887100"/>
            <a:ext cx="8688845" cy="1371917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47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655" y="2367641"/>
            <a:ext cx="10362477" cy="3424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42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655" y="828755"/>
            <a:ext cx="10350405" cy="2737453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655" y="3658304"/>
            <a:ext cx="10350405" cy="13685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1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656" y="618661"/>
            <a:ext cx="10363102" cy="159654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655" y="2367641"/>
            <a:ext cx="5105361" cy="3424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1397" y="2367641"/>
            <a:ext cx="5104735" cy="3424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6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656" y="618661"/>
            <a:ext cx="10363102" cy="159654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179" y="2371567"/>
            <a:ext cx="4872840" cy="68015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656" y="3051719"/>
            <a:ext cx="5105362" cy="27408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5590" y="2371567"/>
            <a:ext cx="4881169" cy="68015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1397" y="3051719"/>
            <a:ext cx="5104736" cy="27408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67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443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88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656" y="609741"/>
            <a:ext cx="3935176" cy="202372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7401" y="609742"/>
            <a:ext cx="6199356" cy="51827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655" y="2633462"/>
            <a:ext cx="3935177" cy="315907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16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656" y="609741"/>
            <a:ext cx="5934196" cy="202372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3837" y="609742"/>
            <a:ext cx="3254934" cy="51828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676" y="2633462"/>
            <a:ext cx="5934176" cy="315907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876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675" y="4290367"/>
            <a:ext cx="10363083" cy="81179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590" y="698423"/>
            <a:ext cx="9821253" cy="3214880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655" y="5109911"/>
            <a:ext cx="10363103" cy="682630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14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655" y="609740"/>
            <a:ext cx="10363103" cy="3428039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656" y="4205795"/>
            <a:ext cx="10363103" cy="1586747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067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024" y="609741"/>
            <a:ext cx="9301541" cy="2993597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420" y="3610868"/>
            <a:ext cx="8751160" cy="59492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655" y="4373809"/>
            <a:ext cx="10363103" cy="14213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357" y="754341"/>
            <a:ext cx="609521" cy="584911"/>
          </a:xfrm>
          <a:prstGeom prst="rect">
            <a:avLst/>
          </a:prstGeom>
        </p:spPr>
        <p:txBody>
          <a:bodyPr vert="horz" lIns="91428" tIns="45714" rIns="91428" bIns="4571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9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6184" y="2994271"/>
            <a:ext cx="609521" cy="584911"/>
          </a:xfrm>
          <a:prstGeom prst="rect">
            <a:avLst/>
          </a:prstGeom>
        </p:spPr>
        <p:txBody>
          <a:bodyPr vert="horz" lIns="91428" tIns="45714" rIns="91428" bIns="4571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9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4588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656" y="2139217"/>
            <a:ext cx="10363103" cy="251241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656" y="4663415"/>
            <a:ext cx="10363103" cy="1140908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648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655" y="609741"/>
            <a:ext cx="10363103" cy="160546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655" y="2367641"/>
            <a:ext cx="3298547" cy="576395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655" y="2944037"/>
            <a:ext cx="3298547" cy="284850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1810" y="2367641"/>
            <a:ext cx="3291093" cy="576395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0770" y="2944037"/>
            <a:ext cx="3302921" cy="284850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2260" y="2367641"/>
            <a:ext cx="3304498" cy="576395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2260" y="2944037"/>
            <a:ext cx="3304498" cy="284850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29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655" y="610914"/>
            <a:ext cx="10363103" cy="160429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656" y="4205794"/>
            <a:ext cx="3295980" cy="576395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656" y="2367641"/>
            <a:ext cx="3295980" cy="1524353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54" indent="0">
              <a:buNone/>
              <a:defRPr sz="1600"/>
            </a:lvl2pPr>
            <a:lvl3pPr marL="914309" indent="0">
              <a:buNone/>
              <a:defRPr sz="16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656" y="4782189"/>
            <a:ext cx="3295980" cy="101035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181" y="4205794"/>
            <a:ext cx="3301398" cy="576395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0770" y="2367641"/>
            <a:ext cx="3302922" cy="1524353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54" indent="0">
              <a:buNone/>
              <a:defRPr sz="1600"/>
            </a:lvl2pPr>
            <a:lvl3pPr marL="914309" indent="0">
              <a:buNone/>
              <a:defRPr sz="16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0770" y="4782188"/>
            <a:ext cx="3302922" cy="101035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2261" y="4205794"/>
            <a:ext cx="3300251" cy="576395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2260" y="2367641"/>
            <a:ext cx="3304498" cy="1524353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54" indent="0">
              <a:buNone/>
              <a:defRPr sz="1600"/>
            </a:lvl2pPr>
            <a:lvl3pPr marL="914309" indent="0">
              <a:buNone/>
              <a:defRPr sz="16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2136" y="4782186"/>
            <a:ext cx="3304623" cy="101035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54" indent="0">
              <a:buNone/>
              <a:defRPr sz="1200"/>
            </a:lvl2pPr>
            <a:lvl3pPr marL="914309" indent="0">
              <a:buNone/>
              <a:defRPr sz="1000"/>
            </a:lvl3pPr>
            <a:lvl4pPr marL="1371463" indent="0">
              <a:buNone/>
              <a:defRPr sz="900"/>
            </a:lvl4pPr>
            <a:lvl5pPr marL="1828617" indent="0">
              <a:buNone/>
              <a:defRPr sz="900"/>
            </a:lvl5pPr>
            <a:lvl6pPr marL="2285771" indent="0">
              <a:buNone/>
              <a:defRPr sz="900"/>
            </a:lvl6pPr>
            <a:lvl7pPr marL="2742926" indent="0">
              <a:buNone/>
              <a:defRPr sz="900"/>
            </a:lvl7pPr>
            <a:lvl8pPr marL="3200080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07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656" y="2367642"/>
            <a:ext cx="10363103" cy="34249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074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764" y="609743"/>
            <a:ext cx="2552994" cy="51827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656" y="609743"/>
            <a:ext cx="7657727" cy="51827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79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43465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0416" cy="68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656" y="618661"/>
            <a:ext cx="10363102" cy="1596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656" y="2367642"/>
            <a:ext cx="10363103" cy="3424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7737" y="5884638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309CBD8-F81A-4973-A9BE-8E127D2B7623}" type="datetimeFigureOut">
              <a:rPr lang="ru-RU" smtClean="0"/>
              <a:pPr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656" y="5884638"/>
            <a:ext cx="6672018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2643" y="5884638"/>
            <a:ext cx="764116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16D1DC0-608A-4A71-A519-D7C7F577F7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2BADE23E-51E9-447D-90F6-A2BAAA249D89}"/>
              </a:ext>
            </a:extLst>
          </p:cNvPr>
          <p:cNvSpPr/>
          <p:nvPr userDrawn="1"/>
        </p:nvSpPr>
        <p:spPr>
          <a:xfrm>
            <a:off x="1" y="0"/>
            <a:ext cx="12190413" cy="6854123"/>
          </a:xfrm>
          <a:prstGeom prst="frame">
            <a:avLst>
              <a:gd name="adj1" fmla="val 2156"/>
            </a:avLst>
          </a:prstGeom>
          <a:solidFill>
            <a:srgbClr val="DFD985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575" tIns="64788" rIns="129575" bIns="64788" rtlCol="0" anchor="ctr"/>
          <a:lstStyle>
            <a:defPPr>
              <a:defRPr lang="ru-RU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35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</p:sldLayoutIdLst>
  <p:txStyles>
    <p:titleStyle>
      <a:lvl1pPr algn="ctr" defTabSz="914309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2karandasha.ru/zagadki-dlya-detey/pro-prirodu/pro-radugu/3577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E415A1-76DC-4F39-9FE0-CBA3F4B88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622" y="2493690"/>
            <a:ext cx="10369152" cy="1371917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 </a:t>
            </a:r>
            <a:br>
              <a:rPr lang="ru-RU" dirty="0"/>
            </a:br>
            <a:r>
              <a:rPr lang="ru-RU" b="1" dirty="0">
                <a:solidFill>
                  <a:schemeClr val="tx1"/>
                </a:solidFill>
              </a:rPr>
              <a:t>Цель урока:</a:t>
            </a:r>
            <a:r>
              <a:rPr lang="ru-RU" dirty="0">
                <a:solidFill>
                  <a:schemeClr val="tx1"/>
                </a:solidFill>
              </a:rPr>
              <a:t> сформировать первоначальное представление о радуге, её цветах и их последовательности, представление о разложении солнечного света. 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4EEB5C2-1390-437C-A5E8-762BF0D46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622" y="693490"/>
            <a:ext cx="10177070" cy="1371917"/>
          </a:xfrm>
        </p:spPr>
        <p:txBody>
          <a:bodyPr/>
          <a:lstStyle/>
          <a:p>
            <a:r>
              <a:rPr lang="ru-RU" dirty="0"/>
              <a:t>«Почему радуга разноцветная?»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C9C100F-FD82-4EC8-B4FB-6DC02C70EAE6}"/>
              </a:ext>
            </a:extLst>
          </p:cNvPr>
          <p:cNvSpPr txBox="1">
            <a:spLocks/>
          </p:cNvSpPr>
          <p:nvPr/>
        </p:nvSpPr>
        <p:spPr>
          <a:xfrm>
            <a:off x="1486694" y="4794181"/>
            <a:ext cx="10369152" cy="137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09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154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309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463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617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5771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2926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080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234" indent="0" algn="ctr" defTabSz="914309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 </a:t>
            </a:r>
            <a:br>
              <a:rPr lang="ru-RU" dirty="0"/>
            </a:b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CA87C7-1F3B-40B4-AA0B-2C7E0412DF1A}"/>
              </a:ext>
            </a:extLst>
          </p:cNvPr>
          <p:cNvSpPr txBox="1"/>
          <p:nvPr/>
        </p:nvSpPr>
        <p:spPr>
          <a:xfrm>
            <a:off x="7843060" y="5842932"/>
            <a:ext cx="4012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МБОУ «</a:t>
            </a:r>
            <a:r>
              <a:rPr lang="ru-RU" dirty="0" err="1"/>
              <a:t>Гуринская</a:t>
            </a:r>
            <a:r>
              <a:rPr lang="ru-RU" dirty="0"/>
              <a:t> СОШ»,</a:t>
            </a:r>
          </a:p>
          <a:p>
            <a:r>
              <a:rPr lang="ru-RU" dirty="0"/>
              <a:t>учитель начальных классов </a:t>
            </a:r>
          </a:p>
          <a:p>
            <a:r>
              <a:rPr lang="ru-RU" dirty="0" err="1"/>
              <a:t>Гусельникова</a:t>
            </a:r>
            <a:r>
              <a:rPr lang="ru-RU" dirty="0"/>
              <a:t> А. Н.</a:t>
            </a:r>
          </a:p>
        </p:txBody>
      </p:sp>
    </p:spTree>
    <p:extLst>
      <p:ext uri="{BB962C8B-B14F-4D97-AF65-F5344CB8AC3E}">
        <p14:creationId xmlns:p14="http://schemas.microsoft.com/office/powerpoint/2010/main" val="318471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41B48B9-60C4-4426-875D-99D96F6178EC}"/>
              </a:ext>
            </a:extLst>
          </p:cNvPr>
          <p:cNvSpPr/>
          <p:nvPr/>
        </p:nvSpPr>
        <p:spPr>
          <a:xfrm rot="10800000" flipV="1">
            <a:off x="1270670" y="477466"/>
            <a:ext cx="9361040" cy="34923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algn="ctr"/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  <a:p>
            <a:pPr algn="ctr"/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Arial Black" panose="020B0A04020102020204" pitchFamily="34" charset="0"/>
              </a:rPr>
              <a:t>Ребята, отгадайте загадку:</a:t>
            </a:r>
          </a:p>
          <a:p>
            <a:pPr algn="ctr"/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После дождя бывает,</a:t>
            </a:r>
          </a:p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Полнеба закрывает</a:t>
            </a:r>
          </a:p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Дуга красивая, цветная</a:t>
            </a:r>
          </a:p>
          <a:p>
            <a:pPr algn="ctr"/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Появится, затем растает.</a:t>
            </a:r>
          </a:p>
          <a:p>
            <a:endParaRPr lang="ru-RU" dirty="0">
              <a:hlinkClick r:id="rId2"/>
            </a:endParaRPr>
          </a:p>
          <a:p>
            <a:br>
              <a:rPr lang="ru-RU" dirty="0">
                <a:hlinkClick r:id="rId2"/>
              </a:rPr>
            </a:br>
            <a:endParaRPr lang="ru-RU" dirty="0">
              <a:hlinkClick r:id="rId2"/>
            </a:endParaRPr>
          </a:p>
          <a:p>
            <a:br>
              <a:rPr lang="ru-RU" sz="3200" dirty="0"/>
            </a:b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161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2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E:\Documents and Settings\Admin\%D0%A0%D0%B0%D0%B1%D0%BE%D1%87%D0%B8%D0%B9 %D1%81%D1%82%D0%BE%D0%BB\luxfon.com-38166 (1)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2" descr="http://www.a-pluscaninecollege.com/images/rainbow_bridge_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5946" y="3519494"/>
            <a:ext cx="6298519" cy="320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узырек для мыслей: облако 1">
            <a:extLst>
              <a:ext uri="{FF2B5EF4-FFF2-40B4-BE49-F238E27FC236}">
                <a16:creationId xmlns:a16="http://schemas.microsoft.com/office/drawing/2014/main" id="{A609B674-D882-46C3-B852-8D27AF371664}"/>
              </a:ext>
            </a:extLst>
          </p:cNvPr>
          <p:cNvSpPr/>
          <p:nvPr/>
        </p:nvSpPr>
        <p:spPr>
          <a:xfrm rot="11076815">
            <a:off x="2588733" y="5821762"/>
            <a:ext cx="1656184" cy="1008510"/>
          </a:xfrm>
          <a:prstGeom prst="cloudCallout">
            <a:avLst/>
          </a:prstGeom>
          <a:solidFill>
            <a:schemeClr val="bg1"/>
          </a:solidFill>
          <a:ln>
            <a:solidFill>
              <a:srgbClr val="A7E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155AECDE-D849-4EA3-8C58-47D7C78F1B35}"/>
              </a:ext>
            </a:extLst>
          </p:cNvPr>
          <p:cNvSpPr/>
          <p:nvPr/>
        </p:nvSpPr>
        <p:spPr>
          <a:xfrm rot="11277974">
            <a:off x="7967413" y="5866687"/>
            <a:ext cx="1656184" cy="1008510"/>
          </a:xfrm>
          <a:prstGeom prst="cloudCallout">
            <a:avLst/>
          </a:prstGeom>
          <a:solidFill>
            <a:schemeClr val="bg1"/>
          </a:solidFill>
          <a:ln>
            <a:solidFill>
              <a:srgbClr val="A7E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DFF647-B4E2-4448-9FC5-02234DAE5A9B}"/>
              </a:ext>
            </a:extLst>
          </p:cNvPr>
          <p:cNvSpPr/>
          <p:nvPr/>
        </p:nvSpPr>
        <p:spPr>
          <a:xfrm>
            <a:off x="876182" y="1269554"/>
            <a:ext cx="10241009" cy="923330"/>
          </a:xfrm>
          <a:prstGeom prst="rect">
            <a:avLst/>
          </a:prstGeom>
          <a:noFill/>
          <a:effectLst>
            <a:reflection blurRad="6350" stA="50000" endA="300" endPos="55500" dist="50800" dir="5400000" sy="-100000" algn="bl" rotWithShape="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«Поч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ему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рад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уга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разно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цвет</a:t>
            </a:r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ная?»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2">
            <a:extLst>
              <a:ext uri="{FF2B5EF4-FFF2-40B4-BE49-F238E27FC236}">
                <a16:creationId xmlns:a16="http://schemas.microsoft.com/office/drawing/2014/main" id="{80DF651B-0216-4CE1-9993-9C81C4629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5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3080">
            <a:extLst>
              <a:ext uri="{FF2B5EF4-FFF2-40B4-BE49-F238E27FC236}">
                <a16:creationId xmlns:a16="http://schemas.microsoft.com/office/drawing/2014/main" id="{A49D7307-36F7-47F8-9931-AB5BAC7C4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2" cy="6859587"/>
          </a:xfrm>
          <a:prstGeom prst="rect">
            <a:avLst/>
          </a:prstGeom>
        </p:spPr>
      </p:pic>
      <p:sp useBgFill="1">
        <p:nvSpPr>
          <p:cNvPr id="3083" name="Rectangle 3082">
            <a:extLst>
              <a:ext uri="{FF2B5EF4-FFF2-40B4-BE49-F238E27FC236}">
                <a16:creationId xmlns:a16="http://schemas.microsoft.com/office/drawing/2014/main" id="{1FFF7873-0DD0-4FEA-8FE9-8DD8AEA4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12" cy="68595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5" name="Picture 2">
            <a:extLst>
              <a:ext uri="{FF2B5EF4-FFF2-40B4-BE49-F238E27FC236}">
                <a16:creationId xmlns:a16="http://schemas.microsoft.com/office/drawing/2014/main" id="{82284447-B84C-4C3B-98EA-03E44DB75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0415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артинки радуга и солнце красивые (65 фото)">
            <a:extLst>
              <a:ext uri="{FF2B5EF4-FFF2-40B4-BE49-F238E27FC236}">
                <a16:creationId xmlns:a16="http://schemas.microsoft.com/office/drawing/2014/main" id="{42F24A13-417F-414F-941B-BD21DDC89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20" y="10"/>
            <a:ext cx="7551941" cy="685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7" name="Straight Connector 3086">
            <a:extLst>
              <a:ext uri="{FF2B5EF4-FFF2-40B4-BE49-F238E27FC236}">
                <a16:creationId xmlns:a16="http://schemas.microsoft.com/office/drawing/2014/main" id="{4140E084-3765-4F4D-AD43-DDB43996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07224" y="0"/>
            <a:ext cx="0" cy="6859587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9" name="Picture 3088">
            <a:extLst>
              <a:ext uri="{FF2B5EF4-FFF2-40B4-BE49-F238E27FC236}">
                <a16:creationId xmlns:a16="http://schemas.microsoft.com/office/drawing/2014/main" id="{DD2CF979-0F0E-4E68-A483-DBF0A635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2" cy="68595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73044" y="-2"/>
            <a:ext cx="4461793" cy="6670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«Радуга» изначально называлась не «радо-дуга», а «рай-дуга». «Рай» в данном слове значит не «райский», а «пёстрый».</a:t>
            </a:r>
            <a:endParaRPr lang="en-US" sz="20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«Р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айская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дуга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называли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её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старину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верили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она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приносит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счастье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 С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тех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пор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зовут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радуга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Радуга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появляется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если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одновременно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идёт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дождь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светит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солнце</a:t>
            </a:r>
            <a:r>
              <a:rPr lang="en-US" sz="2000" b="1" cap="al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AutoShape 2" descr="http://badumka.ru/images/660457_fony-s-radugo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61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1.liveinternet.ru/images/attach/c/9/106/199/106199491_2605.jpg">
            <a:extLst>
              <a:ext uri="{FF2B5EF4-FFF2-40B4-BE49-F238E27FC236}">
                <a16:creationId xmlns:a16="http://schemas.microsoft.com/office/drawing/2014/main" id="{831FB849-5FAF-46B2-9EFB-15AD326B1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8476" y="3701415"/>
            <a:ext cx="4176465" cy="2951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и с радугой - 77 фото">
            <a:extLst>
              <a:ext uri="{FF2B5EF4-FFF2-40B4-BE49-F238E27FC236}">
                <a16:creationId xmlns:a16="http://schemas.microsoft.com/office/drawing/2014/main" id="{46AFF4AC-8EE7-485A-87B9-EA39E1220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4580" y="206565"/>
            <a:ext cx="3240361" cy="3195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CCE9F9A-391A-4399-8688-1912CD495061}"/>
              </a:ext>
            </a:extLst>
          </p:cNvPr>
          <p:cNvSpPr/>
          <p:nvPr/>
        </p:nvSpPr>
        <p:spPr>
          <a:xfrm>
            <a:off x="406574" y="206565"/>
            <a:ext cx="7056784" cy="64635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Радуга</a:t>
            </a:r>
          </a:p>
          <a:p>
            <a:endParaRPr lang="ru-RU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Над землёю коромысло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rgbClr val="FFC000"/>
                </a:solidFill>
                <a:latin typeface="Arial Black" panose="020B0A04020102020204" pitchFamily="34" charset="0"/>
              </a:rPr>
              <a:t>Разноцветное повисло.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rgbClr val="FFFF00"/>
                </a:solidFill>
                <a:latin typeface="Arial Black" panose="020B0A04020102020204" pitchFamily="34" charset="0"/>
              </a:rPr>
              <a:t>Льются вешние лучи,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rgbClr val="00B050"/>
                </a:solidFill>
                <a:latin typeface="Arial Black" panose="020B0A04020102020204" pitchFamily="34" charset="0"/>
              </a:rPr>
              <a:t>В них купаются грачи. </a:t>
            </a:r>
          </a:p>
          <a:p>
            <a:r>
              <a:rPr lang="ru-RU" sz="3200" b="1" dirty="0">
                <a:solidFill>
                  <a:srgbClr val="00B0F0"/>
                </a:solidFill>
                <a:latin typeface="Arial Black" panose="020B0A04020102020204" pitchFamily="34" charset="0"/>
              </a:rPr>
              <a:t>И омытые водою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rgbClr val="0070C0"/>
                </a:solidFill>
                <a:latin typeface="Arial Black" panose="020B0A04020102020204" pitchFamily="34" charset="0"/>
              </a:rPr>
              <a:t>Долгожданной дождевою</a:t>
            </a:r>
            <a:br>
              <a:rPr lang="ru-RU" sz="32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Шепчут радостно луга:</a:t>
            </a:r>
            <a:br>
              <a:rPr lang="ru-RU" sz="3200" b="1" dirty="0">
                <a:latin typeface="Arial Black" panose="020B0A04020102020204" pitchFamily="34" charset="0"/>
              </a:rPr>
            </a:b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«Здравствуй, радуга-дуга!»</a:t>
            </a:r>
          </a:p>
          <a:p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                         </a:t>
            </a:r>
          </a:p>
          <a:p>
            <a:r>
              <a:rPr lang="ru-RU" sz="2400" dirty="0">
                <a:solidFill>
                  <a:schemeClr val="tx1"/>
                </a:solidFill>
                <a:latin typeface="Arial Black" panose="020B0A04020102020204" pitchFamily="34" charset="0"/>
              </a:rPr>
              <a:t>                                         А. Бывшев</a:t>
            </a:r>
          </a:p>
          <a:p>
            <a:r>
              <a:rPr lang="ru-RU" b="1" dirty="0"/>
              <a:t>                                   А. Бывшев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50869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4766" y="516845"/>
            <a:ext cx="7514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Представьте, что себе что этот треугольник – это КАПЕЛЬКА.</a:t>
            </a:r>
            <a:r>
              <a:rPr lang="ru-RU" sz="2800" b="1" dirty="0">
                <a:latin typeface="Comic Sans MS" pitchFamily="66" charset="0"/>
              </a:rPr>
              <a:t>	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B0CBC0-0982-48BA-8C5F-65E854AAD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4767" y="1845618"/>
            <a:ext cx="845463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2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4566" y="909257"/>
            <a:ext cx="115212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Black" panose="020B0A04020102020204" pitchFamily="34" charset="0"/>
              </a:rPr>
              <a:t>Все цвета в радуге идут в чёткой последовательности и никогда не меняются местами. </a:t>
            </a:r>
          </a:p>
          <a:p>
            <a:r>
              <a:rPr lang="ru-RU" sz="2400" b="1" dirty="0">
                <a:latin typeface="Arial Black" panose="020B0A04020102020204" pitchFamily="34" charset="0"/>
              </a:rPr>
              <a:t>Чтобы запомнить последовательность цветов радуги, придумали такую фразу по первым буквам названий цветов: </a:t>
            </a:r>
          </a:p>
          <a:p>
            <a:endParaRPr lang="ru-RU" sz="2400" b="1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ru-RU" sz="3600" b="1" dirty="0">
                <a:solidFill>
                  <a:srgbClr val="FF0000"/>
                </a:solidFill>
                <a:latin typeface="Comic Sans MS" pitchFamily="66" charset="0"/>
              </a:rPr>
              <a:t>Каждый</a:t>
            </a:r>
            <a:r>
              <a:rPr lang="ru-RU" sz="3600" b="1" dirty="0">
                <a:latin typeface="Comic Sans MS" pitchFamily="66" charset="0"/>
              </a:rPr>
              <a:t>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охотник</a:t>
            </a:r>
            <a:r>
              <a:rPr lang="ru-RU" sz="3600" b="1" dirty="0">
                <a:latin typeface="Comic Sans MS" pitchFamily="66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Comic Sans MS" pitchFamily="66" charset="0"/>
              </a:rPr>
              <a:t>желает</a:t>
            </a:r>
            <a:r>
              <a:rPr lang="ru-RU" sz="3600" b="1" dirty="0">
                <a:latin typeface="Comic Sans MS" pitchFamily="66" charset="0"/>
              </a:rPr>
              <a:t> </a:t>
            </a:r>
            <a:r>
              <a:rPr lang="ru-RU" sz="3600" b="1" dirty="0">
                <a:solidFill>
                  <a:srgbClr val="00B050"/>
                </a:solidFill>
                <a:latin typeface="Comic Sans MS" pitchFamily="66" charset="0"/>
              </a:rPr>
              <a:t>знать</a:t>
            </a:r>
            <a:r>
              <a:rPr lang="ru-RU" sz="3600" b="1" dirty="0">
                <a:latin typeface="Comic Sans MS" pitchFamily="66" charset="0"/>
              </a:rPr>
              <a:t>, </a:t>
            </a:r>
            <a:r>
              <a:rPr lang="ru-RU" sz="3600" b="1" dirty="0">
                <a:solidFill>
                  <a:srgbClr val="00B0F0"/>
                </a:solidFill>
                <a:latin typeface="Comic Sans MS" pitchFamily="66" charset="0"/>
              </a:rPr>
              <a:t>где</a:t>
            </a:r>
            <a:r>
              <a:rPr lang="ru-RU" sz="3600" b="1" dirty="0">
                <a:latin typeface="Comic Sans MS" pitchFamily="66" charset="0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Comic Sans MS" pitchFamily="66" charset="0"/>
              </a:rPr>
              <a:t>сидит</a:t>
            </a:r>
            <a:r>
              <a:rPr lang="ru-RU" sz="3600" b="1" dirty="0">
                <a:latin typeface="Comic Sans MS" pitchFamily="66" charset="0"/>
              </a:rPr>
              <a:t> </a:t>
            </a:r>
            <a:r>
              <a:rPr lang="ru-RU" sz="3600" b="1" dirty="0">
                <a:solidFill>
                  <a:srgbClr val="7030A0"/>
                </a:solidFill>
                <a:latin typeface="Comic Sans MS" pitchFamily="66" charset="0"/>
              </a:rPr>
              <a:t>фазан</a:t>
            </a:r>
            <a:r>
              <a:rPr lang="ru-RU" sz="3600" b="1" dirty="0">
                <a:latin typeface="Comic Sans MS" pitchFamily="66" charset="0"/>
              </a:rPr>
              <a:t>.</a:t>
            </a:r>
          </a:p>
        </p:txBody>
      </p:sp>
      <p:pic>
        <p:nvPicPr>
          <p:cNvPr id="1026" name="Picture 2" descr="http://www.a-pluscaninecollege.com/images/rainbow_bridge_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7891" y="3457341"/>
            <a:ext cx="6264696" cy="319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1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C7F7155-8487-4E0F-BE02-C792F820218D}"/>
              </a:ext>
            </a:extLst>
          </p:cNvPr>
          <p:cNvSpPr/>
          <p:nvPr/>
        </p:nvSpPr>
        <p:spPr>
          <a:xfrm>
            <a:off x="1166343" y="301909"/>
            <a:ext cx="9465367" cy="15485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 Black" panose="020B0A04020102020204" pitchFamily="34" charset="0"/>
              </a:rPr>
              <a:t>Расположите цвета радуги в правильной последовательности.</a:t>
            </a:r>
          </a:p>
        </p:txBody>
      </p:sp>
      <p:sp>
        <p:nvSpPr>
          <p:cNvPr id="4" name="Облако 3">
            <a:extLst>
              <a:ext uri="{FF2B5EF4-FFF2-40B4-BE49-F238E27FC236}">
                <a16:creationId xmlns:a16="http://schemas.microsoft.com/office/drawing/2014/main" id="{D3D1FEF3-968E-4770-BA4D-A66D1461C494}"/>
              </a:ext>
            </a:extLst>
          </p:cNvPr>
          <p:cNvSpPr/>
          <p:nvPr/>
        </p:nvSpPr>
        <p:spPr>
          <a:xfrm>
            <a:off x="2085171" y="5261535"/>
            <a:ext cx="1818553" cy="1296144"/>
          </a:xfrm>
          <a:prstGeom prst="cloud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лако 19">
            <a:extLst>
              <a:ext uri="{FF2B5EF4-FFF2-40B4-BE49-F238E27FC236}">
                <a16:creationId xmlns:a16="http://schemas.microsoft.com/office/drawing/2014/main" id="{FE2C972A-965C-4687-A628-21878D8F5D00}"/>
              </a:ext>
            </a:extLst>
          </p:cNvPr>
          <p:cNvSpPr/>
          <p:nvPr/>
        </p:nvSpPr>
        <p:spPr>
          <a:xfrm>
            <a:off x="10033978" y="5268936"/>
            <a:ext cx="1818553" cy="129614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блако 20">
            <a:extLst>
              <a:ext uri="{FF2B5EF4-FFF2-40B4-BE49-F238E27FC236}">
                <a16:creationId xmlns:a16="http://schemas.microsoft.com/office/drawing/2014/main" id="{1FD6ED8E-6961-4033-8613-EC0B28842810}"/>
              </a:ext>
            </a:extLst>
          </p:cNvPr>
          <p:cNvSpPr/>
          <p:nvPr/>
        </p:nvSpPr>
        <p:spPr>
          <a:xfrm>
            <a:off x="5304001" y="5343282"/>
            <a:ext cx="1818553" cy="1296144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лако 21">
            <a:extLst>
              <a:ext uri="{FF2B5EF4-FFF2-40B4-BE49-F238E27FC236}">
                <a16:creationId xmlns:a16="http://schemas.microsoft.com/office/drawing/2014/main" id="{286CF793-D1BA-453A-9EF1-8F7566C6717B}"/>
              </a:ext>
            </a:extLst>
          </p:cNvPr>
          <p:cNvSpPr/>
          <p:nvPr/>
        </p:nvSpPr>
        <p:spPr>
          <a:xfrm>
            <a:off x="8339798" y="5343282"/>
            <a:ext cx="1818553" cy="1296144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блако 22">
            <a:extLst>
              <a:ext uri="{FF2B5EF4-FFF2-40B4-BE49-F238E27FC236}">
                <a16:creationId xmlns:a16="http://schemas.microsoft.com/office/drawing/2014/main" id="{5BD4D3F6-2E76-41B6-9996-5B1581CAD627}"/>
              </a:ext>
            </a:extLst>
          </p:cNvPr>
          <p:cNvSpPr/>
          <p:nvPr/>
        </p:nvSpPr>
        <p:spPr>
          <a:xfrm>
            <a:off x="7125983" y="5268936"/>
            <a:ext cx="1818553" cy="1296144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блако 23">
            <a:extLst>
              <a:ext uri="{FF2B5EF4-FFF2-40B4-BE49-F238E27FC236}">
                <a16:creationId xmlns:a16="http://schemas.microsoft.com/office/drawing/2014/main" id="{11479D09-1DE2-4CBE-94A2-51DD84753C70}"/>
              </a:ext>
            </a:extLst>
          </p:cNvPr>
          <p:cNvSpPr/>
          <p:nvPr/>
        </p:nvSpPr>
        <p:spPr>
          <a:xfrm>
            <a:off x="574024" y="5374010"/>
            <a:ext cx="1818553" cy="1296144"/>
          </a:xfrm>
          <a:prstGeom prst="clou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блако 24">
            <a:extLst>
              <a:ext uri="{FF2B5EF4-FFF2-40B4-BE49-F238E27FC236}">
                <a16:creationId xmlns:a16="http://schemas.microsoft.com/office/drawing/2014/main" id="{A6141D09-B4DA-4262-90F7-9F34BCC1891C}"/>
              </a:ext>
            </a:extLst>
          </p:cNvPr>
          <p:cNvSpPr/>
          <p:nvPr/>
        </p:nvSpPr>
        <p:spPr>
          <a:xfrm>
            <a:off x="3527786" y="5261535"/>
            <a:ext cx="1818553" cy="1296144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96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5145E-7 -4.68179E-6 L -0.26826 -0.49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13" y="-249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701E-6 -3.19371E-7 L 0.11368 -0.461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8" y="-23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55 0.01065 L -0.28311 -0.362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3" y="-18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3809E-6 1.06688E-6 L -0.22698 -0.299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56" y="-149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8409E-6 1.06688E-6 L 0.17008 -0.247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04" y="-123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1801E-7 -1.80745E-6 L -0.08959 -0.1323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89" y="-68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9647E-6 -4.68179E-6 L 0.65204 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90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1" grpId="0" animBg="1"/>
      <p:bldP spid="22" grpId="0" animBg="1"/>
      <p:bldP spid="23" grpId="0" animBg="1"/>
      <p:bldP spid="24" grpId="1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russianpoetry.ru/images/photos/medium/article1390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7716" y="1557586"/>
            <a:ext cx="6859617" cy="5144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802A31-F95C-4D73-B2F8-23F535777B0C}"/>
              </a:ext>
            </a:extLst>
          </p:cNvPr>
          <p:cNvSpPr/>
          <p:nvPr/>
        </p:nvSpPr>
        <p:spPr>
          <a:xfrm>
            <a:off x="1913088" y="301430"/>
            <a:ext cx="8424936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132BCB-CEFC-4DA8-948E-B918B6BD8F37}"/>
              </a:ext>
            </a:extLst>
          </p:cNvPr>
          <p:cNvSpPr txBox="1"/>
          <p:nvPr/>
        </p:nvSpPr>
        <p:spPr>
          <a:xfrm>
            <a:off x="2120726" y="473111"/>
            <a:ext cx="8009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Comic Sans MS" pitchFamily="66" charset="0"/>
              </a:rPr>
              <a:t>Иногда появляются сразу две радуги.</a:t>
            </a:r>
          </a:p>
        </p:txBody>
      </p:sp>
    </p:spTree>
    <p:extLst>
      <p:ext uri="{BB962C8B-B14F-4D97-AF65-F5344CB8AC3E}">
        <p14:creationId xmlns:p14="http://schemas.microsoft.com/office/powerpoint/2010/main" val="11732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на открытом воздухе, дерево, небо, снег&#10;&#10;Автоматически созданное описание">
            <a:extLst>
              <a:ext uri="{FF2B5EF4-FFF2-40B4-BE49-F238E27FC236}">
                <a16:creationId xmlns:a16="http://schemas.microsoft.com/office/drawing/2014/main" id="{0A02B582-92A7-4D3D-8DB9-C2FBBE650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574" y="238733"/>
            <a:ext cx="6394886" cy="6382122"/>
          </a:xfrm>
          <a:prstGeom prst="rect">
            <a:avLst/>
          </a:prstGeom>
        </p:spPr>
      </p:pic>
      <p:pic>
        <p:nvPicPr>
          <p:cNvPr id="5" name="Рисунок 4" descr="Изображение выглядит как дерево, снег, на открытом воздухе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736E7E8A-3336-400B-BF6F-5F46F10A75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358" y="346745"/>
            <a:ext cx="4201770" cy="627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70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рава, природа, радуга, оросительная система&#10;&#10;Автоматически созданное описание">
            <a:extLst>
              <a:ext uri="{FF2B5EF4-FFF2-40B4-BE49-F238E27FC236}">
                <a16:creationId xmlns:a16="http://schemas.microsoft.com/office/drawing/2014/main" id="{88839E8D-621B-42A2-B18C-2CB7518421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4461" y="256735"/>
            <a:ext cx="8461490" cy="634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90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BEF56C-9AE3-4A90-9D1F-6D293A83C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586" y="290695"/>
            <a:ext cx="11161240" cy="627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67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1108" y="2421682"/>
            <a:ext cx="778770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Сп</a:t>
            </a:r>
            <a:r>
              <a:rPr lang="ru-RU" sz="6000" b="1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ас</a:t>
            </a:r>
            <a:r>
              <a:rPr lang="ru-RU" sz="6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иб</a:t>
            </a:r>
            <a:r>
              <a:rPr lang="ru-RU" sz="6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о</a:t>
            </a:r>
            <a:r>
              <a:rPr lang="ru-RU" sz="6000" b="1" spc="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6000" b="1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з</a:t>
            </a:r>
            <a:r>
              <a:rPr lang="ru-RU" sz="60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а</a:t>
            </a:r>
            <a:r>
              <a:rPr lang="ru-RU" sz="6000" b="1" spc="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60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у</a:t>
            </a:r>
            <a:r>
              <a:rPr lang="ru-RU" sz="6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ро</a:t>
            </a:r>
            <a:r>
              <a:rPr lang="ru-RU" sz="6000" b="1" spc="50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к!</a:t>
            </a:r>
          </a:p>
        </p:txBody>
      </p:sp>
    </p:spTree>
    <p:extLst>
      <p:ext uri="{BB962C8B-B14F-4D97-AF65-F5344CB8AC3E}">
        <p14:creationId xmlns:p14="http://schemas.microsoft.com/office/powerpoint/2010/main" val="607333778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250</Words>
  <Application>Microsoft Office PowerPoint</Application>
  <PresentationFormat>Произвольный</PresentationFormat>
  <Paragraphs>40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Comic Sans MS</vt:lpstr>
      <vt:lpstr>Tw Cen MT</vt:lpstr>
      <vt:lpstr>Капля</vt:lpstr>
      <vt:lpstr>«Почему радуга разноцветная?»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«Почему радуга разноцветная?»</dc:title>
  <dc:creator>Чебуркова Анастасия Владимировна</dc:creator>
  <cp:lastModifiedBy>User</cp:lastModifiedBy>
  <cp:revision>9</cp:revision>
  <dcterms:created xsi:type="dcterms:W3CDTF">2024-07-01T14:00:59Z</dcterms:created>
  <dcterms:modified xsi:type="dcterms:W3CDTF">2025-04-01T19:11:36Z</dcterms:modified>
</cp:coreProperties>
</file>