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3" r:id="rId4"/>
    <p:sldId id="265" r:id="rId5"/>
    <p:sldId id="269" r:id="rId6"/>
    <p:sldId id="262" r:id="rId7"/>
    <p:sldId id="257" r:id="rId8"/>
    <p:sldId id="259" r:id="rId9"/>
    <p:sldId id="271" r:id="rId10"/>
    <p:sldId id="261" r:id="rId11"/>
    <p:sldId id="260" r:id="rId12"/>
    <p:sldId id="258" r:id="rId13"/>
    <p:sldId id="267" r:id="rId14"/>
    <p:sldId id="266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F3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F26A-092D-4386-AB7D-72BC400B9D2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58D77-44EB-4930-A293-4C93FF3D2FA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71222"/>
            <a:ext cx="9144000" cy="2859109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+mn-lt"/>
              </a:rPr>
              <a:t>Модальный глагол «</a:t>
            </a:r>
            <a:r>
              <a:rPr lang="en-US" sz="7200" b="1" dirty="0" smtClean="0">
                <a:solidFill>
                  <a:srgbClr val="C00000"/>
                </a:solidFill>
                <a:latin typeface="+mn-lt"/>
              </a:rPr>
              <a:t>CAN</a:t>
            </a:r>
            <a:r>
              <a:rPr lang="ru-RU" sz="7200" b="1" dirty="0" smtClean="0">
                <a:solidFill>
                  <a:srgbClr val="C00000"/>
                </a:solidFill>
                <a:latin typeface="+mn-lt"/>
              </a:rPr>
              <a:t>»</a:t>
            </a:r>
            <a:endParaRPr lang="ru-RU" sz="7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68320" y="77470"/>
            <a:ext cx="5895340" cy="17951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образовательное учреждение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Дополнительного образования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«Центр внешкольной работы «Юность»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г.Комсомольск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-на-Амуре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6478072" y="5445312"/>
            <a:ext cx="4402987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Анисимова Вера Константиновна,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ts val="2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3594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latin typeface="+mn-lt"/>
              </a:rPr>
              <a:t>CAN</a:t>
            </a:r>
            <a:endParaRPr lang="ru-RU" sz="72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594" y="150221"/>
            <a:ext cx="9573296" cy="53325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0162" y="5628068"/>
            <a:ext cx="8877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       </a:t>
            </a:r>
            <a:r>
              <a:rPr lang="ru-RU" sz="4400" b="1" dirty="0" smtClean="0">
                <a:solidFill>
                  <a:srgbClr val="002060"/>
                </a:solidFill>
              </a:rPr>
              <a:t>Означает «уметь», «мочь».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72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75764" y="719666"/>
          <a:ext cx="10831134" cy="5793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189"/>
                <a:gridCol w="1805189"/>
                <a:gridCol w="1805189"/>
                <a:gridCol w="1805189"/>
                <a:gridCol w="1805189"/>
                <a:gridCol w="1805189"/>
              </a:tblGrid>
              <a:tr h="1160649"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I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endParaRPr lang="en-US" sz="5400" b="1" dirty="0" smtClean="0">
                        <a:solidFill>
                          <a:srgbClr val="CC3399"/>
                        </a:solidFill>
                      </a:endParaRPr>
                    </a:p>
                    <a:p>
                      <a:r>
                        <a:rPr lang="en-US" sz="5400" b="1" dirty="0" smtClean="0">
                          <a:solidFill>
                            <a:srgbClr val="CC3399"/>
                          </a:solidFill>
                        </a:rPr>
                        <a:t>  </a:t>
                      </a:r>
                      <a:endParaRPr lang="en-US" sz="5400" b="1" dirty="0" smtClean="0">
                        <a:solidFill>
                          <a:srgbClr val="CC3399"/>
                        </a:solidFill>
                      </a:endParaRPr>
                    </a:p>
                    <a:p>
                      <a:r>
                        <a:rPr lang="en-US" sz="5400" b="1" dirty="0" smtClean="0">
                          <a:solidFill>
                            <a:srgbClr val="CC3399"/>
                          </a:solidFill>
                        </a:rPr>
                        <a:t>  can</a:t>
                      </a:r>
                      <a:endParaRPr lang="ru-RU" sz="5400" b="1" dirty="0">
                        <a:solidFill>
                          <a:srgbClr val="CC3399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I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I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you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you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you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he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he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he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she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she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she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it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it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it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we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we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we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you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you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you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they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they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7030A0"/>
                          </a:solidFill>
                        </a:rPr>
                        <a:t>they</a:t>
                      </a:r>
                      <a:endParaRPr lang="ru-RU" sz="32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497" y="875742"/>
            <a:ext cx="974265" cy="8461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894" y="880307"/>
            <a:ext cx="862884" cy="8416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614" y="890522"/>
            <a:ext cx="837081" cy="8314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56812" y="679741"/>
            <a:ext cx="519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C00000"/>
                </a:solidFill>
              </a:rPr>
              <a:t>+</a:t>
            </a:r>
            <a:endParaRPr lang="ru-RU" sz="72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69710" y="679740"/>
            <a:ext cx="862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C00000"/>
                </a:solidFill>
              </a:rPr>
              <a:t>-</a:t>
            </a:r>
            <a:endParaRPr lang="ru-RU" sz="72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19008" y="719668"/>
            <a:ext cx="759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C00000"/>
                </a:solidFill>
              </a:rPr>
              <a:t>?</a:t>
            </a:r>
            <a:endParaRPr lang="ru-RU" sz="72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00800" y="3509963"/>
            <a:ext cx="1612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C3399"/>
                </a:solidFill>
              </a:rPr>
              <a:t>c</a:t>
            </a:r>
            <a:r>
              <a:rPr lang="en-US" sz="5400" b="1" dirty="0" smtClean="0">
                <a:solidFill>
                  <a:srgbClr val="CC3399"/>
                </a:solidFill>
              </a:rPr>
              <a:t>an’t</a:t>
            </a:r>
            <a:endParaRPr lang="ru-RU" sz="5400" b="1" dirty="0">
              <a:solidFill>
                <a:srgbClr val="CC339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97025" y="3509963"/>
            <a:ext cx="1300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C3399"/>
                </a:solidFill>
              </a:rPr>
              <a:t>can</a:t>
            </a:r>
            <a:endParaRPr lang="ru-RU" sz="5400" b="1" dirty="0">
              <a:solidFill>
                <a:srgbClr val="CC3399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800" y="4322326"/>
            <a:ext cx="1431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(cannot)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72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3032" y="296751"/>
            <a:ext cx="105649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 can read.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 can write.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 can dance.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 can draw.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 can play football.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 can ride a bike. 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8633" y="296751"/>
            <a:ext cx="1743075" cy="2628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985" y="296751"/>
            <a:ext cx="2657343" cy="1905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9340" y="352482"/>
            <a:ext cx="2152650" cy="2124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615" y="3075293"/>
            <a:ext cx="3285317" cy="24717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9725" y="3077283"/>
            <a:ext cx="2876550" cy="19621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404" y="4642438"/>
            <a:ext cx="3048939" cy="2215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894" y="-90151"/>
            <a:ext cx="9215906" cy="113334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+mn-lt"/>
              </a:rPr>
              <a:t>Read and write the letters.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46022"/>
          <a:stretch>
            <a:fillRect/>
          </a:stretch>
        </p:blipFill>
        <p:spPr>
          <a:xfrm>
            <a:off x="6478073" y="1236372"/>
            <a:ext cx="5409127" cy="4790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2428" y="1043189"/>
            <a:ext cx="60015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It can’t see.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It can climb.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It can’t hear.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It can fly.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It can swim.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rgbClr val="002060"/>
                </a:solidFill>
              </a:rPr>
              <a:t>It can’t sleep.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524" y="1"/>
            <a:ext cx="10027276" cy="56666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+mn-lt"/>
              </a:rPr>
              <a:t>          Choose and complete the sentences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66670"/>
            <a:ext cx="1184856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US" sz="4800" b="1" dirty="0" smtClean="0">
                <a:solidFill>
                  <a:schemeClr val="accent2"/>
                </a:solidFill>
              </a:rPr>
              <a:t>walk/swim</a:t>
            </a:r>
            <a:endParaRPr lang="en-US" sz="4800" b="1" dirty="0" smtClean="0">
              <a:solidFill>
                <a:schemeClr val="accent2"/>
              </a:solidFill>
            </a:endParaRPr>
          </a:p>
          <a:p>
            <a:r>
              <a:rPr lang="en-US" sz="4800" b="1" dirty="0" smtClean="0">
                <a:solidFill>
                  <a:srgbClr val="002060"/>
                </a:solidFill>
              </a:rPr>
              <a:t>A fish can swim.             It can’t __________.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r>
              <a:rPr lang="en-US" sz="4800" b="1" dirty="0" smtClean="0">
                <a:solidFill>
                  <a:schemeClr val="accent2"/>
                </a:solidFill>
              </a:rPr>
              <a:t>2. run/see</a:t>
            </a:r>
            <a:endParaRPr lang="en-US" sz="4800" b="1" dirty="0" smtClean="0">
              <a:solidFill>
                <a:schemeClr val="accent2"/>
              </a:solidFill>
            </a:endParaRPr>
          </a:p>
          <a:p>
            <a:r>
              <a:rPr lang="en-US" sz="4800" b="1" dirty="0" smtClean="0">
                <a:solidFill>
                  <a:srgbClr val="002060"/>
                </a:solidFill>
              </a:rPr>
              <a:t>A snake can’t________. It can_________.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r>
              <a:rPr lang="en-US" sz="4800" b="1" dirty="0" smtClean="0">
                <a:solidFill>
                  <a:schemeClr val="accent2"/>
                </a:solidFill>
              </a:rPr>
              <a:t>3. talk/climb</a:t>
            </a:r>
            <a:endParaRPr lang="en-US" sz="4800" b="1" dirty="0" smtClean="0">
              <a:solidFill>
                <a:schemeClr val="accent2"/>
              </a:solidFill>
            </a:endParaRPr>
          </a:p>
          <a:p>
            <a:r>
              <a:rPr lang="en-US" sz="4800" b="1" dirty="0" smtClean="0">
                <a:solidFill>
                  <a:srgbClr val="002060"/>
                </a:solidFill>
              </a:rPr>
              <a:t>A monkey can_______. It can’t_________.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r>
              <a:rPr lang="en-US" sz="4800" b="1" dirty="0" smtClean="0">
                <a:solidFill>
                  <a:schemeClr val="accent2"/>
                </a:solidFill>
              </a:rPr>
              <a:t>4. fly/walk</a:t>
            </a:r>
            <a:endParaRPr lang="en-US" sz="4800" b="1" dirty="0" smtClean="0">
              <a:solidFill>
                <a:schemeClr val="accent2"/>
              </a:solidFill>
            </a:endParaRPr>
          </a:p>
          <a:p>
            <a:r>
              <a:rPr lang="en-US" sz="4800" b="1" dirty="0" smtClean="0">
                <a:solidFill>
                  <a:srgbClr val="002060"/>
                </a:solidFill>
              </a:rPr>
              <a:t>A zebra can_________. It can’t _________.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669701"/>
            <a:ext cx="9748234" cy="550726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/>
          <a:srcRect l="3849" t="4926" r="14567" b="25673"/>
          <a:stretch>
            <a:fillRect/>
          </a:stretch>
        </p:blipFill>
        <p:spPr>
          <a:xfrm>
            <a:off x="434714" y="614596"/>
            <a:ext cx="3177915" cy="27282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311" y="0"/>
            <a:ext cx="10304489" cy="689548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latin typeface="+mn-lt"/>
              </a:rPr>
              <a:t>                      Write can or can’t</a:t>
            </a:r>
            <a:endParaRPr lang="ru-RU" sz="4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5239" y="6580681"/>
            <a:ext cx="5996066" cy="365760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994" t="11938" r="20841" b="16830"/>
          <a:stretch>
            <a:fillRect/>
          </a:stretch>
        </p:blipFill>
        <p:spPr>
          <a:xfrm>
            <a:off x="4242217" y="614596"/>
            <a:ext cx="3132943" cy="27282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4757" b="11808"/>
          <a:stretch>
            <a:fillRect/>
          </a:stretch>
        </p:blipFill>
        <p:spPr>
          <a:xfrm>
            <a:off x="8004747" y="614596"/>
            <a:ext cx="3597639" cy="26082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3525" t="9562" r="26219" b="11419"/>
          <a:stretch>
            <a:fillRect/>
          </a:stretch>
        </p:blipFill>
        <p:spPr>
          <a:xfrm>
            <a:off x="434714" y="3468617"/>
            <a:ext cx="3177915" cy="31120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b="20601"/>
          <a:stretch>
            <a:fillRect/>
          </a:stretch>
        </p:blipFill>
        <p:spPr>
          <a:xfrm>
            <a:off x="4242217" y="3468618"/>
            <a:ext cx="3132943" cy="31120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b="10724"/>
          <a:stretch>
            <a:fillRect/>
          </a:stretch>
        </p:blipFill>
        <p:spPr>
          <a:xfrm>
            <a:off x="8124668" y="3468617"/>
            <a:ext cx="3477717" cy="2992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888" y="1519707"/>
            <a:ext cx="11174223" cy="50636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7200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17431" y="194168"/>
            <a:ext cx="10509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What can/can’t you do</a:t>
            </a:r>
            <a:r>
              <a:rPr lang="ru-RU" sz="4400" b="1" dirty="0" smtClean="0">
                <a:solidFill>
                  <a:srgbClr val="C00000"/>
                </a:solidFill>
              </a:rPr>
              <a:t>? </a:t>
            </a:r>
            <a:r>
              <a:rPr lang="en-US" sz="4400" b="1" dirty="0" smtClean="0">
                <a:solidFill>
                  <a:srgbClr val="C00000"/>
                </a:solidFill>
              </a:rPr>
              <a:t>Write sentences.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368" y="1"/>
            <a:ext cx="10542431" cy="888641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+mn-lt"/>
              </a:rPr>
              <a:t>Read and write </a:t>
            </a:r>
            <a:r>
              <a:rPr lang="en-US" b="1" i="1" dirty="0" smtClean="0">
                <a:solidFill>
                  <a:srgbClr val="C00000"/>
                </a:solidFill>
                <a:latin typeface="+mn-lt"/>
              </a:rPr>
              <a:t>Yes, it can.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Or </a:t>
            </a:r>
            <a:r>
              <a:rPr lang="en-US" b="1" i="1" dirty="0" smtClean="0">
                <a:solidFill>
                  <a:srgbClr val="C00000"/>
                </a:solidFill>
                <a:latin typeface="+mn-lt"/>
              </a:rPr>
              <a:t>No, it can’t.</a:t>
            </a:r>
            <a:endParaRPr lang="ru-RU" b="1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34906" y="1079466"/>
            <a:ext cx="3357093" cy="43039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390918"/>
            <a:ext cx="92979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US" sz="4800" dirty="0" smtClean="0">
                <a:solidFill>
                  <a:srgbClr val="002060"/>
                </a:solidFill>
              </a:rPr>
              <a:t>Can the bat see at night</a:t>
            </a:r>
            <a:r>
              <a:rPr lang="ru-RU" sz="4800" dirty="0" smtClean="0">
                <a:solidFill>
                  <a:srgbClr val="002060"/>
                </a:solidFill>
              </a:rPr>
              <a:t>?</a:t>
            </a:r>
            <a:endParaRPr lang="ru-RU" sz="4800" dirty="0" smtClean="0">
              <a:solidFill>
                <a:srgbClr val="002060"/>
              </a:solidFill>
            </a:endParaRPr>
          </a:p>
          <a:p>
            <a:pPr marL="914400" indent="-914400">
              <a:buFontTx/>
              <a:buAutoNum type="arabicPeriod"/>
            </a:pPr>
            <a:r>
              <a:rPr lang="ru-RU" sz="4800" dirty="0" smtClean="0">
                <a:solidFill>
                  <a:srgbClr val="002060"/>
                </a:solidFill>
              </a:rPr>
              <a:t>С</a:t>
            </a:r>
            <a:r>
              <a:rPr lang="en-US" sz="4800" dirty="0" smtClean="0">
                <a:solidFill>
                  <a:srgbClr val="002060"/>
                </a:solidFill>
              </a:rPr>
              <a:t>an </a:t>
            </a:r>
            <a:r>
              <a:rPr lang="en-US" sz="4800" dirty="0">
                <a:solidFill>
                  <a:srgbClr val="002060"/>
                </a:solidFill>
              </a:rPr>
              <a:t>the </a:t>
            </a:r>
            <a:r>
              <a:rPr lang="en-US" sz="4800" dirty="0" smtClean="0">
                <a:solidFill>
                  <a:srgbClr val="002060"/>
                </a:solidFill>
              </a:rPr>
              <a:t>dolphin fly</a:t>
            </a:r>
            <a:r>
              <a:rPr lang="ru-RU" sz="4800" dirty="0" smtClean="0">
                <a:solidFill>
                  <a:srgbClr val="002060"/>
                </a:solidFill>
              </a:rPr>
              <a:t>?</a:t>
            </a:r>
            <a:endParaRPr lang="en-US" sz="4800" dirty="0" smtClean="0">
              <a:solidFill>
                <a:srgbClr val="002060"/>
              </a:solidFill>
            </a:endParaRPr>
          </a:p>
          <a:p>
            <a:pPr marL="914400" indent="-914400">
              <a:buFontTx/>
              <a:buAutoNum type="arabicPeriod"/>
            </a:pPr>
            <a:r>
              <a:rPr lang="en-US" sz="4800" dirty="0">
                <a:solidFill>
                  <a:srgbClr val="002060"/>
                </a:solidFill>
              </a:rPr>
              <a:t>Can the </a:t>
            </a:r>
            <a:r>
              <a:rPr lang="en-US" sz="4800" dirty="0" smtClean="0">
                <a:solidFill>
                  <a:srgbClr val="002060"/>
                </a:solidFill>
              </a:rPr>
              <a:t>elephant jump</a:t>
            </a:r>
            <a:r>
              <a:rPr lang="ru-RU" sz="4800" dirty="0" smtClean="0">
                <a:solidFill>
                  <a:srgbClr val="002060"/>
                </a:solidFill>
              </a:rPr>
              <a:t>?</a:t>
            </a:r>
            <a:endParaRPr lang="ru-RU" sz="4800" dirty="0">
              <a:solidFill>
                <a:srgbClr val="002060"/>
              </a:solidFill>
            </a:endParaRPr>
          </a:p>
          <a:p>
            <a:pPr marL="914400" indent="-914400">
              <a:buFontTx/>
              <a:buAutoNum type="arabicPeriod"/>
            </a:pPr>
            <a:r>
              <a:rPr lang="en-US" sz="4800" dirty="0">
                <a:solidFill>
                  <a:srgbClr val="002060"/>
                </a:solidFill>
              </a:rPr>
              <a:t>Can the bat </a:t>
            </a:r>
            <a:r>
              <a:rPr lang="en-US" sz="4800" dirty="0" smtClean="0">
                <a:solidFill>
                  <a:srgbClr val="002060"/>
                </a:solidFill>
              </a:rPr>
              <a:t>hear very well</a:t>
            </a:r>
            <a:r>
              <a:rPr lang="ru-RU" sz="4800" dirty="0" smtClean="0">
                <a:solidFill>
                  <a:srgbClr val="002060"/>
                </a:solidFill>
              </a:rPr>
              <a:t>?</a:t>
            </a:r>
            <a:endParaRPr lang="ru-RU" sz="4800" dirty="0">
              <a:solidFill>
                <a:srgbClr val="002060"/>
              </a:solidFill>
            </a:endParaRPr>
          </a:p>
          <a:p>
            <a:pPr marL="914400" indent="-914400">
              <a:buFontTx/>
              <a:buAutoNum type="arabicPeriod"/>
            </a:pPr>
            <a:r>
              <a:rPr lang="en-US" sz="4800" dirty="0">
                <a:solidFill>
                  <a:srgbClr val="002060"/>
                </a:solidFill>
              </a:rPr>
              <a:t>Can </a:t>
            </a:r>
            <a:r>
              <a:rPr lang="en-US" sz="4800" dirty="0" smtClean="0">
                <a:solidFill>
                  <a:srgbClr val="002060"/>
                </a:solidFill>
              </a:rPr>
              <a:t>the</a:t>
            </a:r>
            <a:r>
              <a:rPr lang="en-US" sz="4800" dirty="0">
                <a:solidFill>
                  <a:srgbClr val="002060"/>
                </a:solidFill>
              </a:rPr>
              <a:t> elephant </a:t>
            </a:r>
            <a:r>
              <a:rPr lang="en-US" sz="4800" dirty="0" smtClean="0">
                <a:solidFill>
                  <a:srgbClr val="002060"/>
                </a:solidFill>
              </a:rPr>
              <a:t>swim</a:t>
            </a:r>
            <a:r>
              <a:rPr lang="ru-RU" sz="4800" dirty="0" smtClean="0">
                <a:solidFill>
                  <a:srgbClr val="002060"/>
                </a:solidFill>
              </a:rPr>
              <a:t>?</a:t>
            </a:r>
            <a:endParaRPr lang="ru-RU" sz="4800" dirty="0">
              <a:solidFill>
                <a:srgbClr val="002060"/>
              </a:solidFill>
            </a:endParaRPr>
          </a:p>
          <a:p>
            <a:pPr marL="914400" indent="-914400">
              <a:buFontTx/>
              <a:buAutoNum type="arabicPeriod"/>
            </a:pPr>
            <a:r>
              <a:rPr lang="ru-RU" sz="4800" dirty="0">
                <a:solidFill>
                  <a:srgbClr val="002060"/>
                </a:solidFill>
              </a:rPr>
              <a:t>С</a:t>
            </a:r>
            <a:r>
              <a:rPr lang="en-US" sz="4800" dirty="0">
                <a:solidFill>
                  <a:srgbClr val="002060"/>
                </a:solidFill>
              </a:rPr>
              <a:t>an the dolphin </a:t>
            </a:r>
            <a:r>
              <a:rPr lang="en-US" sz="4800" dirty="0" smtClean="0">
                <a:solidFill>
                  <a:srgbClr val="002060"/>
                </a:solidFill>
              </a:rPr>
              <a:t>run</a:t>
            </a:r>
            <a:r>
              <a:rPr lang="ru-RU" sz="4800" dirty="0" smtClean="0">
                <a:solidFill>
                  <a:srgbClr val="002060"/>
                </a:solidFill>
              </a:rPr>
              <a:t>?</a:t>
            </a:r>
            <a:endParaRPr lang="en-US" sz="4800" dirty="0">
              <a:solidFill>
                <a:srgbClr val="002060"/>
              </a:solidFill>
            </a:endParaRPr>
          </a:p>
          <a:p>
            <a:pPr marL="914400" indent="-914400">
              <a:buFontTx/>
              <a:buAutoNum type="arabicPeriod"/>
            </a:pPr>
            <a:endParaRPr lang="ru-RU" sz="4800" dirty="0">
              <a:solidFill>
                <a:srgbClr val="002060"/>
              </a:solidFill>
            </a:endParaRPr>
          </a:p>
          <a:p>
            <a:pPr marL="914400" indent="-914400">
              <a:buAutoNum type="arabicPeriod"/>
            </a:pPr>
            <a:endParaRPr lang="ru-RU" sz="4800" dirty="0">
              <a:solidFill>
                <a:srgbClr val="00206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95459" y="1390918"/>
            <a:ext cx="10658341" cy="4786045"/>
          </a:xfrm>
        </p:spPr>
        <p:txBody>
          <a:bodyPr>
            <a:normAutofit/>
          </a:bodyPr>
          <a:lstStyle/>
          <a:p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7879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+mn-lt"/>
              </a:rPr>
              <a:t>Read the poem</a:t>
            </a:r>
            <a:endParaRPr lang="ru-RU" sz="4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214" y="811369"/>
            <a:ext cx="11057586" cy="1442872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7030A0"/>
                </a:solidFill>
              </a:rPr>
              <a:t>Tiger can run in the jungle.</a:t>
            </a:r>
            <a:endParaRPr lang="en-US" sz="4800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7030A0"/>
                </a:solidFill>
              </a:rPr>
              <a:t>Monkey</a:t>
            </a:r>
            <a:r>
              <a:rPr lang="en-US" sz="4800" dirty="0" smtClean="0">
                <a:solidFill>
                  <a:srgbClr val="7030A0"/>
                </a:solidFill>
              </a:rPr>
              <a:t> </a:t>
            </a:r>
            <a:r>
              <a:rPr lang="en-US" sz="4800" b="1" dirty="0" smtClean="0">
                <a:solidFill>
                  <a:srgbClr val="7030A0"/>
                </a:solidFill>
              </a:rPr>
              <a:t>can climb in the trees.</a:t>
            </a:r>
            <a:endParaRPr lang="en-US" sz="4800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7030A0"/>
                </a:solidFill>
              </a:rPr>
              <a:t>Parrot can fly in the blue sky.</a:t>
            </a:r>
            <a:endParaRPr lang="en-US" sz="4800" b="1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en-US" sz="4800" b="1" smtClean="0">
                <a:solidFill>
                  <a:srgbClr val="7030A0"/>
                </a:solidFill>
              </a:rPr>
              <a:t>Dolphin </a:t>
            </a:r>
            <a:r>
              <a:rPr lang="en-US" sz="4800" b="1" dirty="0" smtClean="0">
                <a:solidFill>
                  <a:srgbClr val="7030A0"/>
                </a:solidFill>
              </a:rPr>
              <a:t>can swim in the sea.</a:t>
            </a:r>
            <a:endParaRPr lang="ru-RU" sz="4800" b="1" dirty="0">
              <a:solidFill>
                <a:srgbClr val="7030A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"/>
          <a:srcRect l="6034" t="9035" r="6280" b="3399"/>
          <a:stretch>
            <a:fillRect/>
          </a:stretch>
        </p:blipFill>
        <p:spPr>
          <a:xfrm>
            <a:off x="296214" y="4179632"/>
            <a:ext cx="2392329" cy="24727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b="6606"/>
          <a:stretch>
            <a:fillRect/>
          </a:stretch>
        </p:blipFill>
        <p:spPr>
          <a:xfrm>
            <a:off x="3026534" y="4179632"/>
            <a:ext cx="2253803" cy="24727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416" y="4179631"/>
            <a:ext cx="2858176" cy="24727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2330" y="4232674"/>
            <a:ext cx="3279264" cy="2419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1473" r="1165" b="7568"/>
          <a:stretch>
            <a:fillRect/>
          </a:stretch>
        </p:blipFill>
        <p:spPr>
          <a:xfrm>
            <a:off x="1663908" y="1"/>
            <a:ext cx="9069050" cy="5126636"/>
          </a:xfrm>
          <a:prstGeom prst="rect">
            <a:avLst/>
          </a:prstGeom>
        </p:spPr>
      </p:pic>
      <p:pic>
        <p:nvPicPr>
          <p:cNvPr id="5" name="Track 3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8800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71475" y="549176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16 I can swim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07583" y="53787"/>
            <a:ext cx="10045522" cy="63109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0153"/>
            <a:ext cx="10515600" cy="69545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Список использованной литературы</a:t>
            </a:r>
            <a:r>
              <a:rPr lang="ru-RU" sz="2800" b="1" dirty="0" smtClean="0">
                <a:latin typeface="+mn-lt"/>
              </a:rPr>
              <a:t>:</a:t>
            </a:r>
            <a:endParaRPr lang="ru-RU" sz="28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785611"/>
            <a:ext cx="10920211" cy="708776"/>
          </a:xfrm>
          <a:ln>
            <a:noFill/>
          </a:ln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Virginia Evans, Jenny Dooley </a:t>
            </a:r>
            <a:r>
              <a:rPr lang="ru-RU" sz="2400" dirty="0" smtClean="0"/>
              <a:t>«</a:t>
            </a:r>
            <a:r>
              <a:rPr lang="en-US" sz="2400" dirty="0" smtClean="0"/>
              <a:t>New round-up. Students’ book 1</a:t>
            </a:r>
            <a:r>
              <a:rPr lang="ru-RU" sz="2400" dirty="0" smtClean="0"/>
              <a:t>»//</a:t>
            </a:r>
            <a:r>
              <a:rPr lang="en-US" sz="2400" dirty="0" smtClean="0"/>
              <a:t>Pearson Education Limited, England,2010.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Sandy Jervis </a:t>
            </a:r>
            <a:r>
              <a:rPr lang="ru-RU" sz="2400" dirty="0" smtClean="0"/>
              <a:t>«</a:t>
            </a:r>
            <a:r>
              <a:rPr lang="en-US" sz="2400" dirty="0" smtClean="0"/>
              <a:t>New Grammar Time 1</a:t>
            </a:r>
            <a:r>
              <a:rPr lang="ru-RU" sz="2400" dirty="0" smtClean="0"/>
              <a:t>»//</a:t>
            </a:r>
            <a:r>
              <a:rPr lang="en-US" sz="2400" dirty="0"/>
              <a:t> Pearson Education Limited, </a:t>
            </a:r>
            <a:r>
              <a:rPr lang="en-US" sz="2400" dirty="0" smtClean="0"/>
              <a:t>England,20</a:t>
            </a:r>
            <a:r>
              <a:rPr lang="ru-RU" sz="2400" dirty="0" smtClean="0"/>
              <a:t>08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marL="457200" indent="-457200">
              <a:buAutoNum type="arabicPeriod"/>
            </a:pPr>
            <a:r>
              <a:rPr lang="en-US" sz="2400" dirty="0" err="1" smtClean="0"/>
              <a:t>Tamzin</a:t>
            </a:r>
            <a:r>
              <a:rPr lang="en-US" sz="2400" dirty="0" smtClean="0"/>
              <a:t> Thompson </a:t>
            </a:r>
            <a:r>
              <a:rPr lang="ru-RU" sz="2400" dirty="0" smtClean="0"/>
              <a:t>«</a:t>
            </a:r>
            <a:r>
              <a:rPr lang="en-US" sz="2400" dirty="0" smtClean="0"/>
              <a:t>Oxford Primary Skills</a:t>
            </a:r>
            <a:r>
              <a:rPr lang="ru-RU" sz="2400" dirty="0" smtClean="0"/>
              <a:t>. </a:t>
            </a:r>
            <a:r>
              <a:rPr lang="en-US" sz="2400" dirty="0" smtClean="0"/>
              <a:t>Reading and writing</a:t>
            </a:r>
            <a:r>
              <a:rPr lang="ru-RU" sz="2400" dirty="0" smtClean="0"/>
              <a:t>»//</a:t>
            </a:r>
            <a:r>
              <a:rPr lang="en-US" sz="2400" dirty="0" smtClean="0"/>
              <a:t>Oxford University Press, New York,2009.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5300"/>
            <a:ext cx="10515600" cy="139123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+mn-lt"/>
              </a:rPr>
              <a:t>Список использованных </a:t>
            </a:r>
            <a:r>
              <a:rPr lang="ru-RU" sz="2400" b="1" dirty="0" err="1" smtClean="0">
                <a:latin typeface="+mn-lt"/>
              </a:rPr>
              <a:t>интернет-ресурсов</a:t>
            </a:r>
            <a:r>
              <a:rPr lang="ru-RU" sz="2400" b="1" dirty="0" smtClean="0">
                <a:latin typeface="+mn-lt"/>
              </a:rPr>
              <a:t>:</a:t>
            </a:r>
            <a:endParaRPr lang="ru-RU" sz="24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0131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/>
              <a:t>https://encrypted-tbn0.gstatic.com/images?q=tbn:ANd9GcRHzqvtB0sZ8cLcq9qFK5BPQHR0Re33i7JLHyYi9ivHP_X3Gksc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2099256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http://laleoka.ru/upload/medialibrary/439/439f01eb2066967a4aad4763cdfad973.jpg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2468587"/>
            <a:ext cx="72869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http://tomalogy.org/wp-content/uploads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2777681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http://vospitaniedetej.ru/uploads/posts/2012-11/deti-igraut-v-futbol.gif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38200" y="3052293"/>
            <a:ext cx="7458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http://img.7ya.ru/pub/img/19412/009_1.jpg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838200" y="3487526"/>
            <a:ext cx="8231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http://myartclub.ru/670-large_default/tigr-v-dzhunglyakh.jpg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838200" y="3752166"/>
            <a:ext cx="8305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https://pollservice.ru/images/model/Poll/kak_chasto_letaet_papugai.jpg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838200" y="4006081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https://encrypted-tbn0.gstatic.com/images?q=tbn:ANd9GcTAAsjd89zpViOD8VNicSxwlwx2L14Get4AUA557M5YBE9dfmG8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2230</Words>
  <Application>WPS Presentation</Application>
  <PresentationFormat>Широкоэкранный</PresentationFormat>
  <Paragraphs>168</Paragraphs>
  <Slides>14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Calibri Light</vt:lpstr>
      <vt:lpstr>Тема Office</vt:lpstr>
      <vt:lpstr>Модальный глагол «CAN»</vt:lpstr>
      <vt:lpstr>CAN</vt:lpstr>
      <vt:lpstr>PowerPoint 演示文稿</vt:lpstr>
      <vt:lpstr>PowerPoint 演示文稿</vt:lpstr>
      <vt:lpstr>Read and write the letters.</vt:lpstr>
      <vt:lpstr>          Choose and complete the sentences</vt:lpstr>
      <vt:lpstr>                      Write can or can’t</vt:lpstr>
      <vt:lpstr>PowerPoint 演示文稿</vt:lpstr>
      <vt:lpstr>Read and write Yes, it can. Or No, it can’t.</vt:lpstr>
      <vt:lpstr>Read the poem</vt:lpstr>
      <vt:lpstr>PowerPoint 演示文稿</vt:lpstr>
      <vt:lpstr>PowerPoint 演示文稿</vt:lpstr>
      <vt:lpstr>Список использованной литературы:</vt:lpstr>
      <vt:lpstr>Список использованных интернет-ресурсов: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</dc:title>
  <dc:creator>Виктор Анисимов</dc:creator>
  <cp:lastModifiedBy>Вера</cp:lastModifiedBy>
  <cp:revision>22</cp:revision>
  <dcterms:created xsi:type="dcterms:W3CDTF">2016-03-01T13:04:00Z</dcterms:created>
  <dcterms:modified xsi:type="dcterms:W3CDTF">2025-01-30T12:22:14Z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3CD3A6F5E4B8420CB382BC925427A2E8_12</vt:lpwstr>
  </property>
  <property fmtid="{D5CDD505-2E9C-101B-9397-08002B2CF9AE}" pid="3" name="KSOProductBuildVer">
    <vt:lpwstr>1049-12.2.0.19805</vt:lpwstr>
  </property>
</Properties>
</file>