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13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2C122-65AD-49DE-860D-EAED688E7CC5}" type="datetimeFigureOut">
              <a:rPr lang="ru-RU" smtClean="0"/>
              <a:pPr/>
              <a:t>04.11.2024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93ADC-E429-4DFF-B4FA-3BC05A5786F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331472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b="1" i="1" dirty="0" smtClean="0"/>
              <a:t> МКДОУ «</a:t>
            </a:r>
            <a:r>
              <a:rPr lang="ru-RU" sz="2400" b="1" i="1" dirty="0" err="1" smtClean="0"/>
              <a:t>Липковский</a:t>
            </a:r>
            <a:r>
              <a:rPr lang="ru-RU" sz="2400" b="1" i="1" dirty="0" smtClean="0"/>
              <a:t> д/с «Ласточка»</a:t>
            </a:r>
            <a:r>
              <a:rPr lang="ru-RU" sz="24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/>
            </a:r>
            <a:br>
              <a:rPr lang="ru-RU" sz="24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/>
              </a:rPr>
            </a:br>
            <a:r>
              <a:rPr lang="ru-RU" sz="4000" b="1" cap="none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Художественно – эстетическое развитие детей дошкольного возраста с учетом ФГОС</a:t>
            </a:r>
            <a:endParaRPr lang="ru-RU" sz="4000" dirty="0">
              <a:ln w="12700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>
              <a:defRPr/>
            </a:pP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1266" name="Picture 2" descr="http://peredshkoloy.ru/wp-content/uploads/2015/04/Hud.-e%60stet.-st.gr.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3036800"/>
            <a:ext cx="3214710" cy="33239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573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Comic Sans MS" pitchFamily="66" charset="0"/>
              </a:rPr>
              <a:t/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>
                <a:latin typeface="Comic Sans MS" pitchFamily="66" charset="0"/>
              </a:rPr>
              <a:t/>
            </a:r>
            <a:br>
              <a:rPr lang="ru-RU" b="1" dirty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/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  <a:t>«Чем </a:t>
            </a:r>
            <a:r>
              <a:rPr lang="ru-RU" b="1" dirty="0">
                <a:solidFill>
                  <a:srgbClr val="7030A0"/>
                </a:solidFill>
                <a:latin typeface="Comic Sans MS" pitchFamily="66" charset="0"/>
              </a:rPr>
              <a:t>больше мастерства в детской руке, тем умнее </a:t>
            </a: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</a:rPr>
              <a:t>ребенок»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357694"/>
            <a:ext cx="8229600" cy="1768469"/>
          </a:xfrm>
        </p:spPr>
        <p:txBody>
          <a:bodyPr/>
          <a:lstStyle/>
          <a:p>
            <a:pPr algn="r">
              <a:buNone/>
            </a:pPr>
            <a:r>
              <a:rPr lang="ru-RU" dirty="0" smtClean="0">
                <a:solidFill>
                  <a:srgbClr val="0070C0"/>
                </a:solidFill>
                <a:latin typeface="Comic Sans MS" pitchFamily="66" charset="0"/>
                <a:cs typeface="Arabic Typesetting" pitchFamily="66" charset="-78"/>
              </a:rPr>
              <a:t>В. А. Сухомлинский</a:t>
            </a:r>
            <a:endParaRPr lang="ru-RU" dirty="0">
              <a:solidFill>
                <a:srgbClr val="0070C0"/>
              </a:solidFill>
              <a:latin typeface="Comic Sans MS" pitchFamily="66" charset="0"/>
              <a:cs typeface="Arabic Typesetting" pitchFamily="66" charset="-78"/>
            </a:endParaRPr>
          </a:p>
        </p:txBody>
      </p:sp>
      <p:sp>
        <p:nvSpPr>
          <p:cNvPr id="14338" name="AutoShape 2" descr="https://skokzr.pl/wp-content/uploads/sites/3/2019/06/u0039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4" name="Picture 8" descr="https://dop29.ru/images/images_preview/988a1d1f5108ba6bf9985401aa50b869_b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857628"/>
            <a:ext cx="3714776" cy="24730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71451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  <a:t>Художественно-эстетическое развитие ребёнка - многогранное направление в системе современного дошкольного образования, рассматриваемое в единстве воспитания эстетического отношения к окружающему миру и художественного развития средствами искусства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214686"/>
            <a:ext cx="8229600" cy="291147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Ведущая педагогическая идея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художественно-эстетического развития - создание образовательной системы, ориентированной на развитие личности через приобщение к духовным ценностям, через вовлечение в творческую деятельность.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60472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Реализация художественно-эстетического направления развития детей дошкольного возраста в ФГОС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400" dirty="0" smtClean="0">
                <a:solidFill>
                  <a:srgbClr val="C00000"/>
                </a:solidFill>
              </a:rPr>
              <a:t>Задачи художественно-эстетического развития дошкольников</a:t>
            </a:r>
          </a:p>
          <a:p>
            <a:r>
              <a:rPr lang="ru-RU" sz="2400" dirty="0" smtClean="0"/>
              <a:t> развитие предпосылок ценностно-смыслового восприятия и понимания произведений искусства  (словесного, музыкального, изобразительного), мира природы;</a:t>
            </a:r>
          </a:p>
          <a:p>
            <a:r>
              <a:rPr lang="ru-RU" sz="2400" dirty="0" smtClean="0"/>
              <a:t>становление эстетического отношения к окружающему миру;</a:t>
            </a:r>
          </a:p>
          <a:p>
            <a:r>
              <a:rPr lang="ru-RU" sz="2400" dirty="0" smtClean="0"/>
              <a:t>формирование элементарных представлений о видах искусства;</a:t>
            </a:r>
          </a:p>
          <a:p>
            <a:r>
              <a:rPr lang="ru-RU" sz="2400" dirty="0" smtClean="0"/>
              <a:t>восприятие музыки, художественной литературы, фольклора;</a:t>
            </a:r>
          </a:p>
          <a:p>
            <a:r>
              <a:rPr lang="ru-RU" sz="2400" dirty="0" smtClean="0"/>
              <a:t>стимулирование сопереживания персонажам  художественных   произведений;</a:t>
            </a:r>
          </a:p>
          <a:p>
            <a:r>
              <a:rPr lang="ru-RU" sz="2400" dirty="0" smtClean="0"/>
              <a:t>реализация самостоятельной творческой деятельности (изобразительной, конструктивно-модельной, музыкальной и др.)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229600" cy="142876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Художественно-эстетическое </a:t>
            </a:r>
            <a:r>
              <a:rPr lang="ru-RU" sz="3200" b="1" dirty="0">
                <a:solidFill>
                  <a:srgbClr val="002060"/>
                </a:solidFill>
              </a:rPr>
              <a:t>развитие</a:t>
            </a:r>
            <a:r>
              <a:rPr lang="ru-RU" sz="3200" dirty="0">
                <a:solidFill>
                  <a:srgbClr val="002060"/>
                </a:solidFill>
              </a:rPr>
              <a:t>  детей дошкольного возраста включает: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1</a:t>
            </a:r>
            <a:r>
              <a:rPr lang="ru-RU" dirty="0"/>
              <a:t>) </a:t>
            </a:r>
            <a:r>
              <a:rPr lang="ru-RU" b="1" dirty="0"/>
              <a:t> опыт эмоционально-нравственного отношения</a:t>
            </a:r>
            <a:r>
              <a:rPr lang="ru-RU" dirty="0"/>
              <a:t>  ребенка к окружающей действительности, воплощенный в музыке, изобразительном искусстве и художественных произведениях; 2)  </a:t>
            </a:r>
            <a:r>
              <a:rPr lang="ru-RU" b="1" dirty="0"/>
              <a:t>опыт</a:t>
            </a:r>
            <a:r>
              <a:rPr lang="ru-RU" dirty="0"/>
              <a:t>  художественно-творческой  </a:t>
            </a:r>
            <a:r>
              <a:rPr lang="ru-RU" b="1" dirty="0"/>
              <a:t>деятельности</a:t>
            </a:r>
            <a:r>
              <a:rPr lang="ru-RU" dirty="0"/>
              <a:t> .</a:t>
            </a:r>
          </a:p>
        </p:txBody>
      </p:sp>
      <p:pic>
        <p:nvPicPr>
          <p:cNvPr id="15362" name="Picture 2" descr="http://cdo-vysokoe.kamenec.edu.by/ru/sm.aspx?guid=568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643446"/>
            <a:ext cx="2855901" cy="17452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285884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 smtClean="0">
                <a:solidFill>
                  <a:srgbClr val="C00000"/>
                </a:solidFill>
              </a:rPr>
              <a:t>Направления в реализации образовательной области художественно-эстетическое развитие</a:t>
            </a:r>
            <a:br>
              <a:rPr lang="ru-RU" sz="3200" dirty="0" smtClean="0">
                <a:solidFill>
                  <a:srgbClr val="C00000"/>
                </a:solidFill>
              </a:rPr>
            </a:b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071679"/>
            <a:ext cx="8186766" cy="3857652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   </a:t>
            </a:r>
            <a:r>
              <a:rPr lang="ru-RU" sz="2400" dirty="0" smtClean="0"/>
              <a:t>продуктивная деятельность: конструирование и ручной труд, рисование, лепка, аппликация, детский дизайн;</a:t>
            </a:r>
          </a:p>
          <a:p>
            <a:r>
              <a:rPr lang="ru-RU" sz="2400" dirty="0" smtClean="0"/>
              <a:t>ознакомление с различными видами художественного искусства (живопись графика, скульптура, архитектура, народное декоративно-прикладное искусство);</a:t>
            </a:r>
          </a:p>
          <a:p>
            <a:r>
              <a:rPr lang="ru-RU" sz="2400" dirty="0" smtClean="0"/>
              <a:t>ознакомление с различными видами музыкального искусства, развитие чувства ритма, слуха и голоса; обучение игре на детских музыкальных инструментах;</a:t>
            </a:r>
          </a:p>
          <a:p>
            <a:r>
              <a:rPr lang="ru-RU" sz="2400" dirty="0" smtClean="0"/>
              <a:t>ознакомление с театральным искусством, формирование театрально-игрового творчества;</a:t>
            </a:r>
          </a:p>
          <a:p>
            <a:r>
              <a:rPr lang="ru-RU" sz="2400" dirty="0" smtClean="0"/>
              <a:t>развитие детского художественного творчества. </a:t>
            </a:r>
          </a:p>
          <a:p>
            <a:pPr>
              <a:buNone/>
            </a:pP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Успешность художественно-эстетической деятельности определяется</a:t>
            </a:r>
            <a:r>
              <a:rPr lang="ru-RU" dirty="0"/>
              <a:t> 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увлеченностью и способностью детей свободно использовать приобретенные знания, умения и навыки в самом процессе деятельности и находить оригинальные решения поставленных задач.</a:t>
            </a:r>
          </a:p>
          <a:p>
            <a:r>
              <a:rPr lang="ru-RU" dirty="0"/>
              <a:t>У детей постоянно развивается творческое, гибкое мышление, фантазия и воображение. Творческий поиск в конкретном виде деятельности приводит к положительным результатам.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Работа по  художественно – эстетическому развитию: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Рисование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DSCF59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071678"/>
            <a:ext cx="4071966" cy="305397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Рисунок 6" descr="DSCF596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5" y="2071679"/>
            <a:ext cx="4071966" cy="3053974"/>
          </a:xfrm>
          <a:prstGeom prst="rect">
            <a:avLst/>
          </a:prstGeom>
        </p:spPr>
      </p:pic>
      <p:pic>
        <p:nvPicPr>
          <p:cNvPr id="18434" name="Picture 2" descr="https://ds04.infourok.ru/uploads/ex/01e1/0019b7e8-26f29d8e/img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5143512"/>
            <a:ext cx="2786082" cy="1451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F599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0972" y="214291"/>
            <a:ext cx="4191027" cy="3143271"/>
          </a:xfrm>
        </p:spPr>
      </p:pic>
      <p:pic>
        <p:nvPicPr>
          <p:cNvPr id="5" name="Рисунок 4" descr="DSCF59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71736" y="3429000"/>
            <a:ext cx="4286281" cy="3214710"/>
          </a:xfrm>
          <a:prstGeom prst="rect">
            <a:avLst/>
          </a:prstGeom>
        </p:spPr>
      </p:pic>
      <p:pic>
        <p:nvPicPr>
          <p:cNvPr id="6" name="Рисунок 5" descr="DSCF597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438" y="285728"/>
            <a:ext cx="4095747" cy="3071810"/>
          </a:xfrm>
          <a:prstGeom prst="rect">
            <a:avLst/>
          </a:prstGeom>
        </p:spPr>
      </p:pic>
      <p:pic>
        <p:nvPicPr>
          <p:cNvPr id="21506" name="Picture 2" descr="https://im0-tub-ru.yandex.net/i?id=b1cea81788568dddb543093f0c38c52f&amp;n=13&amp;exp=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4071942"/>
            <a:ext cx="1650217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https://im0-tub-ru.yandex.net/i?id=b1cea81788568dddb543093f0c38c52f&amp;n=13&amp;exp=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4071942"/>
            <a:ext cx="1650217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https://im0-tub-ru.yandex.net/i?id=b1cea81788568dddb543093f0c38c52f&amp;n=13&amp;exp=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4143380"/>
            <a:ext cx="1610918" cy="1534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Аппликация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DSCF596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1472" y="1214422"/>
            <a:ext cx="4095778" cy="3071834"/>
          </a:xfrm>
        </p:spPr>
      </p:pic>
      <p:pic>
        <p:nvPicPr>
          <p:cNvPr id="5" name="Рисунок 4" descr="DSCF59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500439"/>
            <a:ext cx="3929058" cy="2946794"/>
          </a:xfrm>
          <a:prstGeom prst="rect">
            <a:avLst/>
          </a:prstGeom>
        </p:spPr>
      </p:pic>
      <p:pic>
        <p:nvPicPr>
          <p:cNvPr id="22532" name="Picture 4" descr="https://restoran-kuvshin.ru/wp-content/uploads/2017/11/Applikatsiy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4500570"/>
            <a:ext cx="257176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4" name="Picture 6" descr="https://ozon-st.cdn.ngenix.net/multimedia/101436544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3795" y="1285860"/>
            <a:ext cx="2532802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Лепка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DSCF586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28596" y="1000108"/>
            <a:ext cx="4152912" cy="3114684"/>
          </a:xfrm>
        </p:spPr>
      </p:pic>
      <p:pic>
        <p:nvPicPr>
          <p:cNvPr id="5" name="Рисунок 4" descr="DSCF598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000108"/>
            <a:ext cx="4214810" cy="3161108"/>
          </a:xfrm>
          <a:prstGeom prst="rect">
            <a:avLst/>
          </a:prstGeom>
        </p:spPr>
      </p:pic>
      <p:pic>
        <p:nvPicPr>
          <p:cNvPr id="6" name="Рисунок 5" descr="DSCF598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3429000"/>
            <a:ext cx="4191030" cy="3143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Конструктивно-модельная деятельность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DSCF597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00034" y="1285860"/>
            <a:ext cx="4095777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SCF59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285860"/>
            <a:ext cx="4024341" cy="3018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DSCF5994.JPG"/>
          <p:cNvPicPr>
            <a:picLocks noChangeAspect="1"/>
          </p:cNvPicPr>
          <p:nvPr/>
        </p:nvPicPr>
        <p:blipFill>
          <a:blip r:embed="rId5" cstate="print"/>
          <a:srcRect l="11718" t="21875" r="18750" b="18750"/>
          <a:stretch>
            <a:fillRect/>
          </a:stretch>
        </p:blipFill>
        <p:spPr>
          <a:xfrm>
            <a:off x="2428860" y="4071942"/>
            <a:ext cx="4024341" cy="2577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Музыка и танцы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4" name="Picture 2" descr="http://lt-kolosok.narod.ru/_nw/2/07768165.jpg"/>
          <p:cNvPicPr>
            <a:picLocks noChangeAspect="1" noChangeArrowheads="1"/>
          </p:cNvPicPr>
          <p:nvPr/>
        </p:nvPicPr>
        <p:blipFill>
          <a:blip r:embed="rId3"/>
          <a:srcRect l="25648"/>
          <a:stretch>
            <a:fillRect/>
          </a:stretch>
        </p:blipFill>
        <p:spPr bwMode="auto">
          <a:xfrm>
            <a:off x="500034" y="1643050"/>
            <a:ext cx="4286280" cy="4500594"/>
          </a:xfrm>
          <a:prstGeom prst="rect">
            <a:avLst/>
          </a:prstGeom>
          <a:noFill/>
        </p:spPr>
      </p:pic>
      <p:pic>
        <p:nvPicPr>
          <p:cNvPr id="23556" name="Picture 4" descr="http://lt-kolosok.narod.ru/_nw/2/82965446.jpg"/>
          <p:cNvPicPr>
            <a:picLocks noChangeAspect="1" noChangeArrowheads="1"/>
          </p:cNvPicPr>
          <p:nvPr/>
        </p:nvPicPr>
        <p:blipFill>
          <a:blip r:embed="rId4"/>
          <a:srcRect l="20578" r="27496"/>
          <a:stretch>
            <a:fillRect/>
          </a:stretch>
        </p:blipFill>
        <p:spPr bwMode="auto">
          <a:xfrm>
            <a:off x="4929190" y="1643050"/>
            <a:ext cx="3714776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Театрализованная деятельность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20191108_11143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7345" t="28899" r="24490"/>
          <a:stretch>
            <a:fillRect/>
          </a:stretch>
        </p:blipFill>
        <p:spPr>
          <a:xfrm>
            <a:off x="571472" y="1214422"/>
            <a:ext cx="3286148" cy="3638237"/>
          </a:xfrm>
        </p:spPr>
      </p:pic>
      <p:pic>
        <p:nvPicPr>
          <p:cNvPr id="6" name="Рисунок 5" descr="DSCF58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76652" y="1214422"/>
            <a:ext cx="4667281" cy="3500462"/>
          </a:xfrm>
          <a:prstGeom prst="rect">
            <a:avLst/>
          </a:prstGeom>
        </p:spPr>
      </p:pic>
      <p:pic>
        <p:nvPicPr>
          <p:cNvPr id="26626" name="Picture 2" descr="https://nadia-golovanova-bronsadmarinskiy.edumsko.ru/uploads/25600/25587/section/557242/1-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50" y="4786322"/>
            <a:ext cx="3503229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Предметно-развивающая среда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285860"/>
            <a:ext cx="7858180" cy="48403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    Для реализации задач художественно-эстетического развития в детском саду педагог в качестве воспитательных и обучающих средств использует окружающую дошкольников среду (помещение, игрушки, предметы интерьера), самостоятельную деятельность детей в различных режимных моментах. Предметно-пространственная среда образуется в виде центров познавательной и творческой активности.</a:t>
            </a:r>
            <a:endParaRPr lang="ru-RU" sz="2000" dirty="0"/>
          </a:p>
        </p:txBody>
      </p:sp>
      <p:pic>
        <p:nvPicPr>
          <p:cNvPr id="5" name="Рисунок 4" descr="20200109_0947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3500438"/>
            <a:ext cx="3905277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4214842" cy="32258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20200109_09424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1472" y="285728"/>
            <a:ext cx="4381531" cy="3286148"/>
          </a:xfrm>
        </p:spPr>
      </p:pic>
      <p:pic>
        <p:nvPicPr>
          <p:cNvPr id="6" name="Рисунок 5" descr="20200109_0947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4810" y="3286124"/>
            <a:ext cx="4429124" cy="3321843"/>
          </a:xfrm>
          <a:prstGeom prst="rect">
            <a:avLst/>
          </a:prstGeom>
        </p:spPr>
      </p:pic>
      <p:pic>
        <p:nvPicPr>
          <p:cNvPr id="1026" name="Picture 2" descr="https://pandia.ru/text/81/104/images/img1_8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4214818"/>
            <a:ext cx="2559329" cy="1785950"/>
          </a:xfrm>
          <a:prstGeom prst="rect">
            <a:avLst/>
          </a:prstGeom>
          <a:noFill/>
        </p:spPr>
      </p:pic>
      <p:pic>
        <p:nvPicPr>
          <p:cNvPr id="1028" name="Picture 4" descr="http://2.bp.blogspot.com/--q6Y3UD9LVk/UFWmkj6cdaI/AAAAAAAAJL0/RAvGwR8mVBo/w1200-h630-p-k-no-nu/khor_detej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80" y="928670"/>
            <a:ext cx="3171915" cy="16652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вчаємо кольори 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Спасибо за внимание!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IMG_67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2428868"/>
            <a:ext cx="5643606" cy="3762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327</Words>
  <Application>Microsoft Office PowerPoint</Application>
  <PresentationFormat>Экран (4:3)</PresentationFormat>
  <Paragraphs>37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Arabic Typesetting</vt:lpstr>
      <vt:lpstr>Arial</vt:lpstr>
      <vt:lpstr>Calibri</vt:lpstr>
      <vt:lpstr>Comic Sans MS</vt:lpstr>
      <vt:lpstr>Times New Roman</vt:lpstr>
      <vt:lpstr>Тема Office</vt:lpstr>
      <vt:lpstr> МКДОУ «Липковский д/с «Ласточка» Художественно – эстетическое развитие детей дошкольного возраста с учетом ФГОС</vt:lpstr>
      <vt:lpstr>   «Чем больше мастерства в детской руке, тем умнее ребенок» </vt:lpstr>
      <vt:lpstr>Художественно-эстетическое развитие ребёнка - многогранное направление в системе современного дошкольного образования, рассматриваемое в единстве воспитания эстетического отношения к окружающему миру и художественного развития средствами искусства.</vt:lpstr>
      <vt:lpstr>Реализация художественно-эстетического направления развития детей дошкольного возраста в ФГОС</vt:lpstr>
      <vt:lpstr>Художественно-эстетическое развитие  детей дошкольного возраста включает:</vt:lpstr>
      <vt:lpstr>  Направления в реализации образовательной области художественно-эстетическое развитие </vt:lpstr>
      <vt:lpstr>Успешность художественно-эстетической деятельности определяется </vt:lpstr>
      <vt:lpstr>Работа по  художественно – эстетическому развитию:</vt:lpstr>
      <vt:lpstr>Презентация PowerPoint</vt:lpstr>
      <vt:lpstr>Аппликация</vt:lpstr>
      <vt:lpstr>Лепка</vt:lpstr>
      <vt:lpstr>Конструктивно-модельная деятельность</vt:lpstr>
      <vt:lpstr>Музыка и танцы</vt:lpstr>
      <vt:lpstr>Театрализованная деятельность</vt:lpstr>
      <vt:lpstr>Предметно-развивающая среда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</cp:lastModifiedBy>
  <cp:revision>20</cp:revision>
  <dcterms:created xsi:type="dcterms:W3CDTF">2020-01-08T13:09:15Z</dcterms:created>
  <dcterms:modified xsi:type="dcterms:W3CDTF">2024-11-04T14:36:05Z</dcterms:modified>
</cp:coreProperties>
</file>