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969E"/>
    <a:srgbClr val="B48C70"/>
    <a:srgbClr val="587790"/>
    <a:srgbClr val="3D5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27"/>
  </p:normalViewPr>
  <p:slideViewPr>
    <p:cSldViewPr snapToGrid="0" snapToObjects="1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AD91E-24CB-A64B-8EDB-87B658C18E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BA512-4816-B142-AAC8-CA68BE3F9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1926F-0B11-DE4E-803D-80AA84F1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8F3A2-8511-A346-B802-294517B60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6BEE3-1017-124B-9535-181DB5F5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EB7BAA-C1E1-A343-93BA-7386666161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E7ABC1-8AF5-074E-8D5E-B807517AF0D2}"/>
              </a:ext>
            </a:extLst>
          </p:cNvPr>
          <p:cNvSpPr/>
          <p:nvPr userDrawn="1"/>
        </p:nvSpPr>
        <p:spPr>
          <a:xfrm>
            <a:off x="2028701" y="1821821"/>
            <a:ext cx="8134598" cy="3111335"/>
          </a:xfrm>
          <a:prstGeom prst="roundRect">
            <a:avLst>
              <a:gd name="adj" fmla="val 9033"/>
            </a:avLst>
          </a:prstGeom>
          <a:gradFill flip="none" rotWithShape="1">
            <a:gsLst>
              <a:gs pos="0">
                <a:srgbClr val="C6969E"/>
              </a:gs>
              <a:gs pos="100000">
                <a:srgbClr val="B48C70"/>
              </a:gs>
            </a:gsLst>
            <a:lin ang="13500000" scaled="1"/>
            <a:tileRect/>
          </a:gradFill>
          <a:ln w="38100">
            <a:solidFill>
              <a:srgbClr val="587790"/>
            </a:solidFill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1066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5D522-5C18-3744-BD1F-9795D61DC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76328-2620-5E41-9622-2515BAA0F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CBBC6-F924-5940-B171-F2305B769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38D0D-479F-5344-9CBE-E1F3A4B9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A66-73BC-AC40-BB7E-56BCF6D3D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5806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A0B1-F822-DD41-9DA4-21AD02387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B8D6D-6037-2444-8106-4D06BFBF5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62C8C-90FA-6846-8D1C-AB14D2569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05609-7C36-0045-B5B8-5EC0559C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323D8-CD3B-5347-AEE9-B387AC24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41218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1536-1EA3-464E-A21C-F51F2C25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C96F7-4797-5D4A-BCD1-48804CE3D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010CF-7C8D-4E4F-9176-B8DE86712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73C5E8-445D-2747-BFC9-FAA5AE2C8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C9DAF-B248-444F-A944-BE81CD9A7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D44DA-BDB6-1E45-9D7E-EBFA30CBE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74301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20AB-7C40-1840-9295-F8F18C00D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606F6-AFB0-414F-98E4-765F1DF78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91330-E856-7B4A-B9B5-8992724C7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F1B09-1D9A-2B42-BF3E-552A056D1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0F4D83-4C54-8343-8FF5-00C785E535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C8AF76-5C47-6045-A8D7-AFDB5766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4A72F9-9822-1C4D-A239-DEDEC89CE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F9287F-2190-9742-A485-1823B7D0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89885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0FD9C-AA58-EE46-A368-EC8FC345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152804-6593-184D-8056-57BD3498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7F66B-7BF8-274B-992A-3CC7C2CEB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59375D-7635-9B4A-BBE5-CDA2D29F8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679111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9D3E3-4A78-AD42-B521-5B6CFCF9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134B79-1C27-B54B-B6AA-D8AFC34A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7C7B1-1BDD-9A45-ADC7-CAF341BF9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7075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59CF9-6C89-324B-AD32-17F0C1FB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0B4A4-91B7-8146-8F7F-D70782E38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EEA8D-9248-6742-A23A-B6740D6B9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25532B-A8A0-5F44-B0D8-A3F34BF57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AE01D6-EBFB-C148-98BC-178943B79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FAC120-41C2-4A4E-B2E2-430689791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706623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A2645-9361-BE4C-BF73-920D00D3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967006-1F5F-9146-AB79-EA5C5A4250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DD1B8-DF97-5A42-BA5F-E61A4B6E7D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0C0542-C768-E046-B417-CE9292581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72671-D848-AE4C-B31A-A04437AF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8CD82-6A0E-B241-AAEC-BFC830C0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3656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3F27-98D2-2448-8E09-B3CBA18E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F2A33B-D078-6340-BA81-2FFB020C9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E6F43-D35A-3447-A5BF-F5F471DD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A4B20-616B-4047-BFFA-91FA764D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F95EB-3154-694A-950C-158FD5FBF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3366593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16A7CD-8B61-5749-91F5-84CF1D4E85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B5CF7E-C246-5640-B642-20B1628A2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607E1-3A53-9649-B805-3CEF7D14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1C21E-EDB3-9B4D-91CA-37E189D4A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844D7-A3B3-DD40-ADB7-CAB0410D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86062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CE2F319-5EB0-A74B-A7F6-B33404572DF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125A1D-8792-B044-9FCB-DA938105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2C93DC-509F-2F44-8CAB-F423F9CE7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D5AC4-62C3-7142-B24A-B5E4E14956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1A737-D167-7F4E-B806-C490B6EB443C}" type="datetimeFigureOut">
              <a:rPr lang="en-UA" smtClean="0"/>
              <a:t>09/04/2024</a:t>
            </a:fld>
            <a:endParaRPr lang="en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F719D-A176-474D-A80D-70E17280F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3CDE1-B3F1-3B48-83A7-5233F2B98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52DA7-A355-6443-8C7C-D2BA51A24267}" type="slidenum">
              <a:rPr lang="en-UA" smtClean="0"/>
              <a:t>‹#›</a:t>
            </a:fld>
            <a:endParaRPr lang="en-UA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027165E-7D54-DA48-A1D7-AD5938A18BA3}"/>
              </a:ext>
            </a:extLst>
          </p:cNvPr>
          <p:cNvSpPr/>
          <p:nvPr userDrawn="1"/>
        </p:nvSpPr>
        <p:spPr>
          <a:xfrm>
            <a:off x="374814" y="341395"/>
            <a:ext cx="11442371" cy="6175210"/>
          </a:xfrm>
          <a:prstGeom prst="roundRect">
            <a:avLst>
              <a:gd name="adj" fmla="val 4033"/>
            </a:avLst>
          </a:prstGeom>
          <a:gradFill flip="none" rotWithShape="1">
            <a:gsLst>
              <a:gs pos="0">
                <a:srgbClr val="C6969E"/>
              </a:gs>
              <a:gs pos="100000">
                <a:srgbClr val="B48C70"/>
              </a:gs>
            </a:gsLst>
            <a:lin ang="13500000" scaled="1"/>
            <a:tileRect/>
          </a:gradFill>
          <a:ln w="38100">
            <a:solidFill>
              <a:srgbClr val="587790"/>
            </a:solidFill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265064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fif"/><Relationship Id="rId4" Type="http://schemas.openxmlformats.org/officeDocument/2006/relationships/image" Target="../media/image22.jf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D5F9-7ED7-E541-9ED0-2F6C1A113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14907"/>
            <a:ext cx="9144000" cy="1228185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«Музыка моего края»</a:t>
            </a:r>
            <a:b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Фольклор – народное творчество.</a:t>
            </a:r>
            <a:endParaRPr lang="en-UA" sz="36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6C1FB-39DF-E241-A117-B043EB528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80136"/>
            <a:ext cx="9144000" cy="42369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МКОУ СОШ №9</a:t>
            </a:r>
            <a:endParaRPr lang="en-UA" sz="2000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8F79634-9684-4806-B200-6B49E93142CE}"/>
              </a:ext>
            </a:extLst>
          </p:cNvPr>
          <p:cNvSpPr/>
          <p:nvPr/>
        </p:nvSpPr>
        <p:spPr>
          <a:xfrm>
            <a:off x="7546019" y="5055422"/>
            <a:ext cx="4089505" cy="848411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C9BBBC-E120-45BD-A325-193A736672CF}"/>
              </a:ext>
            </a:extLst>
          </p:cNvPr>
          <p:cNvSpPr txBox="1"/>
          <p:nvPr/>
        </p:nvSpPr>
        <p:spPr>
          <a:xfrm>
            <a:off x="7635588" y="5156463"/>
            <a:ext cx="3833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Подготовила: Устюжанина А.М.</a:t>
            </a:r>
          </a:p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Предмет: «Музыка»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FE8B6A-21C0-42CC-927E-E4302A54BB38}"/>
              </a:ext>
            </a:extLst>
          </p:cNvPr>
          <p:cNvSpPr txBox="1"/>
          <p:nvPr/>
        </p:nvSpPr>
        <p:spPr>
          <a:xfrm>
            <a:off x="5710317" y="6143348"/>
            <a:ext cx="7713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Тавда</a:t>
            </a:r>
          </a:p>
          <a:p>
            <a:pPr algn="ctr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961383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C2B93EED-9CC5-4C5F-8903-715F4D2636F6}"/>
              </a:ext>
            </a:extLst>
          </p:cNvPr>
          <p:cNvSpPr/>
          <p:nvPr/>
        </p:nvSpPr>
        <p:spPr>
          <a:xfrm>
            <a:off x="622893" y="1218265"/>
            <a:ext cx="4930012" cy="2354282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Что такое русская народная музыка?</a:t>
            </a:r>
            <a:endParaRPr lang="en-UA" sz="28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6925CB-A26F-439E-973E-54A794F3BBCB}"/>
              </a:ext>
            </a:extLst>
          </p:cNvPr>
          <p:cNvSpPr txBox="1"/>
          <p:nvPr/>
        </p:nvSpPr>
        <p:spPr>
          <a:xfrm>
            <a:off x="687279" y="1264223"/>
            <a:ext cx="48589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0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Русская народная музыка — традиционная музыка русского народа, является частью русской народной культуры, а также является основой для всей русской профессиональной музыки.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Т</a:t>
            </a:r>
            <a:r>
              <a:rPr lang="ru-RU" b="0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радиционная музыка очень значимая часть фольклора.</a:t>
            </a:r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/>
          <p:nvPr/>
        </p:nvCxnSpPr>
        <p:spPr>
          <a:xfrm>
            <a:off x="616258" y="976544"/>
            <a:ext cx="7045171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41FDD7C1-02FE-45CF-B6A3-9D3BBFCF8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835" y="1461946"/>
            <a:ext cx="5318187" cy="3934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8547EFF-1A5F-4432-96B4-4CFC5AA1C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136" y="3749763"/>
            <a:ext cx="3121074" cy="2131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902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413" y="357701"/>
            <a:ext cx="10515600" cy="769763"/>
          </a:xfrm>
        </p:spPr>
        <p:txBody>
          <a:bodyPr>
            <a:normAutofit/>
          </a:bodyPr>
          <a:lstStyle/>
          <a:p>
            <a:r>
              <a:rPr lang="ru-RU" sz="2400" b="1" i="0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Когда и где родилась русская народная музыка?</a:t>
            </a:r>
            <a:endParaRPr lang="en-UA" sz="24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ABC833B8-3DBB-424E-86B1-FBB22D5E425A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803059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B72674-9F1D-4A67-AF29-0C053B3E1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29" y="1392571"/>
            <a:ext cx="5568059" cy="3132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FFA53C-3BFD-4EB2-8C13-F750EE613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253" y="3152363"/>
            <a:ext cx="3813717" cy="2542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946D19DB-541B-44D4-B80E-1918474D78F9}"/>
              </a:ext>
            </a:extLst>
          </p:cNvPr>
          <p:cNvSpPr/>
          <p:nvPr/>
        </p:nvSpPr>
        <p:spPr>
          <a:xfrm>
            <a:off x="7296876" y="1392571"/>
            <a:ext cx="3612472" cy="1041828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BAA5CE3F-8005-4788-A2AA-2D28612C16FA}"/>
              </a:ext>
            </a:extLst>
          </p:cNvPr>
          <p:cNvSpPr/>
          <p:nvPr/>
        </p:nvSpPr>
        <p:spPr>
          <a:xfrm>
            <a:off x="2528234" y="4766022"/>
            <a:ext cx="2875645" cy="62489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51B127-7A3A-4E17-8D3D-E57DE6E24F9A}"/>
              </a:ext>
            </a:extLst>
          </p:cNvPr>
          <p:cNvSpPr txBox="1"/>
          <p:nvPr/>
        </p:nvSpPr>
        <p:spPr>
          <a:xfrm>
            <a:off x="7510508" y="1722183"/>
            <a:ext cx="4154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Т</a:t>
            </a:r>
            <a:r>
              <a:rPr lang="ru-RU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ерритория Киевской Руси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C5414A-D03B-4161-BD0A-C6577159F64B}"/>
              </a:ext>
            </a:extLst>
          </p:cNvPr>
          <p:cNvSpPr txBox="1"/>
          <p:nvPr/>
        </p:nvSpPr>
        <p:spPr>
          <a:xfrm>
            <a:off x="3109362" y="4893801"/>
            <a:ext cx="1713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10 век</a:t>
            </a:r>
          </a:p>
        </p:txBody>
      </p:sp>
    </p:spTree>
    <p:extLst>
      <p:ext uri="{BB962C8B-B14F-4D97-AF65-F5344CB8AC3E}">
        <p14:creationId xmlns:p14="http://schemas.microsoft.com/office/powerpoint/2010/main" val="41305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C2B93EED-9CC5-4C5F-8903-715F4D2636F6}"/>
              </a:ext>
            </a:extLst>
          </p:cNvPr>
          <p:cNvSpPr/>
          <p:nvPr/>
        </p:nvSpPr>
        <p:spPr>
          <a:xfrm>
            <a:off x="622893" y="1218265"/>
            <a:ext cx="4930012" cy="44579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Какие музыкальные инструменты в русской народной музыке?</a:t>
            </a:r>
            <a:endParaRPr lang="en-UA" sz="20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6925CB-A26F-439E-973E-54A794F3BBCB}"/>
              </a:ext>
            </a:extLst>
          </p:cNvPr>
          <p:cNvSpPr txBox="1"/>
          <p:nvPr/>
        </p:nvSpPr>
        <p:spPr>
          <a:xfrm>
            <a:off x="687279" y="1264223"/>
            <a:ext cx="4858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1. Струнные инструменты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858988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E17362-12CC-4A10-A2B5-097FC22C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38" y="1881657"/>
            <a:ext cx="3045152" cy="1711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30DCD3-C0DF-4508-AE6A-B879D3E4F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38" y="4170081"/>
            <a:ext cx="3009381" cy="20054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A40801-0CE5-4C3A-91C8-62D770735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3424" y="1881657"/>
            <a:ext cx="3045152" cy="171289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982C39-A046-4361-857A-C4AE5EB1A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3424" y="4170081"/>
            <a:ext cx="3009381" cy="200625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C77E437-EF1B-44C0-ACCA-E2B5066C5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540" y="1887774"/>
            <a:ext cx="2558922" cy="170678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5BC6447-4EE0-4D79-8829-71BCAB6E52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2695" y="4170081"/>
            <a:ext cx="3000612" cy="2000408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979BEE4-8165-44E3-B8B6-3DF9C5A519A2}"/>
              </a:ext>
            </a:extLst>
          </p:cNvPr>
          <p:cNvSpPr/>
          <p:nvPr/>
        </p:nvSpPr>
        <p:spPr>
          <a:xfrm>
            <a:off x="8574753" y="3720506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263B3A1-114B-447D-9F10-2B9E38C36E90}"/>
              </a:ext>
            </a:extLst>
          </p:cNvPr>
          <p:cNvSpPr/>
          <p:nvPr/>
        </p:nvSpPr>
        <p:spPr>
          <a:xfrm>
            <a:off x="4989390" y="3720506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6540FF7D-C442-4CD7-845B-AC3ED1317298}"/>
              </a:ext>
            </a:extLst>
          </p:cNvPr>
          <p:cNvSpPr/>
          <p:nvPr/>
        </p:nvSpPr>
        <p:spPr>
          <a:xfrm>
            <a:off x="1530950" y="3720506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963154-622F-4F83-97EC-0E0E13DB36F5}"/>
              </a:ext>
            </a:extLst>
          </p:cNvPr>
          <p:cNvSpPr txBox="1"/>
          <p:nvPr/>
        </p:nvSpPr>
        <p:spPr>
          <a:xfrm>
            <a:off x="2030758" y="3707550"/>
            <a:ext cx="125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Балалайка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36664B-4DBD-481E-A5A3-97D164E67BD4}"/>
              </a:ext>
            </a:extLst>
          </p:cNvPr>
          <p:cNvSpPr txBox="1"/>
          <p:nvPr/>
        </p:nvSpPr>
        <p:spPr>
          <a:xfrm>
            <a:off x="5740132" y="3694594"/>
            <a:ext cx="726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Гусли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B03251-E84A-4ECE-AF1B-F77603737BB4}"/>
              </a:ext>
            </a:extLst>
          </p:cNvPr>
          <p:cNvSpPr txBox="1"/>
          <p:nvPr/>
        </p:nvSpPr>
        <p:spPr>
          <a:xfrm>
            <a:off x="8869055" y="3694594"/>
            <a:ext cx="162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Домра</a:t>
            </a:r>
          </a:p>
        </p:txBody>
      </p:sp>
    </p:spTree>
    <p:extLst>
      <p:ext uri="{BB962C8B-B14F-4D97-AF65-F5344CB8AC3E}">
        <p14:creationId xmlns:p14="http://schemas.microsoft.com/office/powerpoint/2010/main" val="2554814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C2B93EED-9CC5-4C5F-8903-715F4D2636F6}"/>
              </a:ext>
            </a:extLst>
          </p:cNvPr>
          <p:cNvSpPr/>
          <p:nvPr/>
        </p:nvSpPr>
        <p:spPr>
          <a:xfrm>
            <a:off x="622893" y="1218265"/>
            <a:ext cx="4930012" cy="44579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Какие музыкальные инструменты в русской народной музыке?</a:t>
            </a:r>
            <a:endParaRPr lang="en-UA" sz="20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6925CB-A26F-439E-973E-54A794F3BBCB}"/>
              </a:ext>
            </a:extLst>
          </p:cNvPr>
          <p:cNvSpPr txBox="1"/>
          <p:nvPr/>
        </p:nvSpPr>
        <p:spPr>
          <a:xfrm>
            <a:off x="687279" y="1264223"/>
            <a:ext cx="4858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2. Духовые</a:t>
            </a:r>
            <a:r>
              <a:rPr lang="ru-RU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инструменты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858988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979BEE4-8165-44E3-B8B6-3DF9C5A519A2}"/>
              </a:ext>
            </a:extLst>
          </p:cNvPr>
          <p:cNvSpPr/>
          <p:nvPr/>
        </p:nvSpPr>
        <p:spPr>
          <a:xfrm>
            <a:off x="5703493" y="3733462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263B3A1-114B-447D-9F10-2B9E38C36E90}"/>
              </a:ext>
            </a:extLst>
          </p:cNvPr>
          <p:cNvSpPr/>
          <p:nvPr/>
        </p:nvSpPr>
        <p:spPr>
          <a:xfrm>
            <a:off x="3526913" y="5883488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6540FF7D-C442-4CD7-845B-AC3ED1317298}"/>
              </a:ext>
            </a:extLst>
          </p:cNvPr>
          <p:cNvSpPr/>
          <p:nvPr/>
        </p:nvSpPr>
        <p:spPr>
          <a:xfrm>
            <a:off x="1055185" y="3733462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963154-622F-4F83-97EC-0E0E13DB36F5}"/>
              </a:ext>
            </a:extLst>
          </p:cNvPr>
          <p:cNvSpPr txBox="1"/>
          <p:nvPr/>
        </p:nvSpPr>
        <p:spPr>
          <a:xfrm>
            <a:off x="1746968" y="3707550"/>
            <a:ext cx="829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Рожок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36664B-4DBD-481E-A5A3-97D164E67BD4}"/>
              </a:ext>
            </a:extLst>
          </p:cNvPr>
          <p:cNvSpPr txBox="1"/>
          <p:nvPr/>
        </p:nvSpPr>
        <p:spPr>
          <a:xfrm>
            <a:off x="4093310" y="5870532"/>
            <a:ext cx="108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Жалейка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B03251-E84A-4ECE-AF1B-F77603737BB4}"/>
              </a:ext>
            </a:extLst>
          </p:cNvPr>
          <p:cNvSpPr txBox="1"/>
          <p:nvPr/>
        </p:nvSpPr>
        <p:spPr>
          <a:xfrm>
            <a:off x="5997796" y="3720506"/>
            <a:ext cx="162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Свистульки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C92F663F-C373-4EC1-95D9-354E8CB42638}"/>
              </a:ext>
            </a:extLst>
          </p:cNvPr>
          <p:cNvSpPr/>
          <p:nvPr/>
        </p:nvSpPr>
        <p:spPr>
          <a:xfrm>
            <a:off x="8771542" y="5883488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690A58-9DD8-4D28-BEB7-5012319D3709}"/>
              </a:ext>
            </a:extLst>
          </p:cNvPr>
          <p:cNvSpPr txBox="1"/>
          <p:nvPr/>
        </p:nvSpPr>
        <p:spPr>
          <a:xfrm>
            <a:off x="9065844" y="5869965"/>
            <a:ext cx="162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Свирель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B0DADA-7700-4D06-87D2-60D19DDC4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65" y="1825206"/>
            <a:ext cx="2620656" cy="17471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7BF618-F5F0-47BC-BB73-776ABFE0D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6" y="4375116"/>
            <a:ext cx="2917902" cy="14142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5137A8-3356-4396-AC43-04C4FC4FB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4968" y="4006517"/>
            <a:ext cx="2676890" cy="17828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B1B89C-1948-43E7-8374-6BE4D014F7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534" y="1837537"/>
            <a:ext cx="1725490" cy="174710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9985727-37B1-4454-8F1A-E7C9720DDB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510" y="1825205"/>
            <a:ext cx="2621312" cy="174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86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C2B93EED-9CC5-4C5F-8903-715F4D2636F6}"/>
              </a:ext>
            </a:extLst>
          </p:cNvPr>
          <p:cNvSpPr/>
          <p:nvPr/>
        </p:nvSpPr>
        <p:spPr>
          <a:xfrm>
            <a:off x="622893" y="1218265"/>
            <a:ext cx="4930012" cy="44579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000" b="1" i="0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Какие музыкальные инструменты в русской народной музыке?</a:t>
            </a:r>
            <a:endParaRPr lang="en-UA" sz="20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06925CB-A26F-439E-973E-54A794F3BBCB}"/>
              </a:ext>
            </a:extLst>
          </p:cNvPr>
          <p:cNvSpPr txBox="1"/>
          <p:nvPr/>
        </p:nvSpPr>
        <p:spPr>
          <a:xfrm>
            <a:off x="687279" y="1264223"/>
            <a:ext cx="4858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3. Ударные</a:t>
            </a:r>
            <a:r>
              <a:rPr lang="ru-RU" b="1" i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 инструменты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858988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979BEE4-8165-44E3-B8B6-3DF9C5A519A2}"/>
              </a:ext>
            </a:extLst>
          </p:cNvPr>
          <p:cNvSpPr/>
          <p:nvPr/>
        </p:nvSpPr>
        <p:spPr>
          <a:xfrm>
            <a:off x="8574753" y="5010521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4263B3A1-114B-447D-9F10-2B9E38C36E90}"/>
              </a:ext>
            </a:extLst>
          </p:cNvPr>
          <p:cNvSpPr/>
          <p:nvPr/>
        </p:nvSpPr>
        <p:spPr>
          <a:xfrm>
            <a:off x="4989390" y="5016646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6540FF7D-C442-4CD7-845B-AC3ED1317298}"/>
              </a:ext>
            </a:extLst>
          </p:cNvPr>
          <p:cNvSpPr/>
          <p:nvPr/>
        </p:nvSpPr>
        <p:spPr>
          <a:xfrm>
            <a:off x="1530950" y="5029602"/>
            <a:ext cx="2213219" cy="343420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963154-622F-4F83-97EC-0E0E13DB36F5}"/>
              </a:ext>
            </a:extLst>
          </p:cNvPr>
          <p:cNvSpPr txBox="1"/>
          <p:nvPr/>
        </p:nvSpPr>
        <p:spPr>
          <a:xfrm>
            <a:off x="2245047" y="5029602"/>
            <a:ext cx="785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Бубен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36664B-4DBD-481E-A5A3-97D164E67BD4}"/>
              </a:ext>
            </a:extLst>
          </p:cNvPr>
          <p:cNvSpPr txBox="1"/>
          <p:nvPr/>
        </p:nvSpPr>
        <p:spPr>
          <a:xfrm>
            <a:off x="5664534" y="4995575"/>
            <a:ext cx="862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Ложки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B03251-E84A-4ECE-AF1B-F77603737BB4}"/>
              </a:ext>
            </a:extLst>
          </p:cNvPr>
          <p:cNvSpPr txBox="1"/>
          <p:nvPr/>
        </p:nvSpPr>
        <p:spPr>
          <a:xfrm>
            <a:off x="8869055" y="4997565"/>
            <a:ext cx="1624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Трещотки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E56A7B-D84B-44CF-851C-90BD911AE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140" y="2400245"/>
            <a:ext cx="2430014" cy="22923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D8AA6E-60DC-4470-A7C4-4F0FDF793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953" y="2395628"/>
            <a:ext cx="3454090" cy="22969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4BD5EB-4113-4F09-96AB-C8F9D98F8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961" y="2404506"/>
            <a:ext cx="3056802" cy="229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8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</a:rPr>
              <a:t>Сюжеты русской народной музыки</a:t>
            </a:r>
            <a:endParaRPr lang="en-UA" sz="24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5757909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1E70DF-00E2-4C9F-B2B0-856641862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751" y="1271744"/>
            <a:ext cx="4059047" cy="2280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92DAEF8-8A05-4D5A-9E15-913CBF494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310" y="3737836"/>
            <a:ext cx="3590798" cy="22806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F61CFA8-1954-46C8-92AB-C9A3AB786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190" y="3737157"/>
            <a:ext cx="3650168" cy="2281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BFEE409-303A-499A-AC8E-E06700FC2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0203" y="1271742"/>
            <a:ext cx="3421013" cy="2280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276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Особенности русской народной песни</a:t>
            </a:r>
            <a:endParaRPr lang="en-UA" sz="24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6379346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6F4DCA-BFD0-41AE-ABB6-F613D6912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11" y="1466181"/>
            <a:ext cx="7849377" cy="44152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58009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Виды народных песен</a:t>
            </a:r>
            <a:endParaRPr lang="en-UA" sz="24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3618391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B6332E8-8C57-4FAF-8684-2F3A3ED5D76F}"/>
              </a:ext>
            </a:extLst>
          </p:cNvPr>
          <p:cNvSpPr/>
          <p:nvPr/>
        </p:nvSpPr>
        <p:spPr>
          <a:xfrm>
            <a:off x="1819922" y="1381882"/>
            <a:ext cx="8735997" cy="687511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A96711-81C1-4458-8713-5BCA9BDF148F}"/>
              </a:ext>
            </a:extLst>
          </p:cNvPr>
          <p:cNvSpPr txBox="1"/>
          <p:nvPr/>
        </p:nvSpPr>
        <p:spPr>
          <a:xfrm>
            <a:off x="1636081" y="1402471"/>
            <a:ext cx="8919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 Среди народных песен можно выделить трудовые, обрядовые, хороводные, плясовые, лирические и солдатские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483B40-57BF-4E8A-8BE8-093089345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42" y="2364266"/>
            <a:ext cx="5939716" cy="36050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89355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58" y="399496"/>
            <a:ext cx="10515600" cy="68751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Вывод</a:t>
            </a:r>
            <a:endParaRPr lang="en-UA" sz="24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632E1752-B623-4E62-BA84-C3E41B8C601B}"/>
              </a:ext>
            </a:extLst>
          </p:cNvPr>
          <p:cNvCxnSpPr>
            <a:cxnSpLocks/>
          </p:cNvCxnSpPr>
          <p:nvPr/>
        </p:nvCxnSpPr>
        <p:spPr>
          <a:xfrm>
            <a:off x="616258" y="976544"/>
            <a:ext cx="3618391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B6332E8-8C57-4FAF-8684-2F3A3ED5D76F}"/>
              </a:ext>
            </a:extLst>
          </p:cNvPr>
          <p:cNvSpPr/>
          <p:nvPr/>
        </p:nvSpPr>
        <p:spPr>
          <a:xfrm>
            <a:off x="1404151" y="2559616"/>
            <a:ext cx="9383697" cy="1432138"/>
          </a:xfrm>
          <a:prstGeom prst="roundRect">
            <a:avLst/>
          </a:prstGeom>
          <a:solidFill>
            <a:srgbClr val="B48C70">
              <a:alpha val="76000"/>
            </a:srgbClr>
          </a:solidFill>
          <a:ln>
            <a:solidFill>
              <a:srgbClr val="C696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A96711-81C1-4458-8713-5BCA9BDF148F}"/>
              </a:ext>
            </a:extLst>
          </p:cNvPr>
          <p:cNvSpPr txBox="1"/>
          <p:nvPr/>
        </p:nvSpPr>
        <p:spPr>
          <a:xfrm>
            <a:off x="1636081" y="2814020"/>
            <a:ext cx="8919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Русская народная музыка существует, пока существует народ. Она является отражением его жизни, его дум и чаяний. Таким образом, можно сказать, что русская народная музыка – зеркало души русского народа.</a:t>
            </a:r>
          </a:p>
        </p:txBody>
      </p:sp>
    </p:spTree>
    <p:extLst>
      <p:ext uri="{BB962C8B-B14F-4D97-AF65-F5344CB8AC3E}">
        <p14:creationId xmlns:p14="http://schemas.microsoft.com/office/powerpoint/2010/main" val="3695444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3D5F9-7ED7-E541-9ED0-2F6C1A113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85118"/>
            <a:ext cx="9144000" cy="61409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</a:rPr>
              <a:t>Спасибо за внимание!</a:t>
            </a:r>
            <a:endParaRPr lang="en-UA" sz="3600" b="1" dirty="0">
              <a:solidFill>
                <a:schemeClr val="accent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55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55A6C"/>
      </a:accent1>
      <a:accent2>
        <a:srgbClr val="553E4A"/>
      </a:accent2>
      <a:accent3>
        <a:srgbClr val="59788A"/>
      </a:accent3>
      <a:accent4>
        <a:srgbClr val="9D7E66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199</Words>
  <Application>Microsoft Office PowerPoint</Application>
  <PresentationFormat>Широкоэкранный</PresentationFormat>
  <Paragraphs>34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Office Theme</vt:lpstr>
      <vt:lpstr>«Музыка моего края» Фольклор – народное творчество.</vt:lpstr>
      <vt:lpstr>Что такое русская народная музыка?</vt:lpstr>
      <vt:lpstr>Когда и где родилась русская народная музыка?</vt:lpstr>
      <vt:lpstr>Какие музыкальные инструменты в русской народной музыке?</vt:lpstr>
      <vt:lpstr>Какие музыкальные инструменты в русской народной музыке?</vt:lpstr>
      <vt:lpstr>Какие музыкальные инструменты в русской народной музыке?</vt:lpstr>
      <vt:lpstr>Сюжеты русской народной музыки</vt:lpstr>
      <vt:lpstr>Особенности русской народной песни</vt:lpstr>
      <vt:lpstr>Виды народных песен</vt:lpstr>
      <vt:lpstr>Вывод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User</cp:lastModifiedBy>
  <cp:revision>3</cp:revision>
  <dcterms:created xsi:type="dcterms:W3CDTF">2023-07-14T15:53:05Z</dcterms:created>
  <dcterms:modified xsi:type="dcterms:W3CDTF">2024-09-04T18:50:01Z</dcterms:modified>
</cp:coreProperties>
</file>