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58" r:id="rId4"/>
    <p:sldId id="259" r:id="rId5"/>
    <p:sldId id="261" r:id="rId6"/>
    <p:sldId id="274" r:id="rId7"/>
    <p:sldId id="265" r:id="rId8"/>
    <p:sldId id="279" r:id="rId9"/>
    <p:sldId id="27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>
        <p:scale>
          <a:sx n="92" d="100"/>
          <a:sy n="92" d="100"/>
        </p:scale>
        <p:origin x="-965" y="11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0D65-C64D-44FB-9152-4CC2DE0C9198}" type="datetime1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E64A4-35FB-42B6-9183-2C0CE0E36649}" type="datetime1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683B9-6ECA-47FA-93CF-B124A0FAC208}" type="datetime1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FF66B-9476-4BB3-85E9-E01854F07F90}" type="datetime1">
              <a:rPr lang="en-US" smtClean="0"/>
              <a:pPr/>
              <a:t>4/21/2025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23FBD-8F7D-4F85-8085-67BFDB05CB71}" type="datetime1">
              <a:rPr lang="en-US" smtClean="0"/>
              <a:pPr/>
              <a:t>4/21/2025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D789A-1220-4441-8676-44A034051BFD}" type="datetime1">
              <a:rPr lang="en-US" smtClean="0"/>
              <a:pPr/>
              <a:t>4/21/2025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8A266-E364-4B5E-98DD-432668182E1E}" type="datetime1">
              <a:rPr lang="en-US" smtClean="0"/>
              <a:pPr/>
              <a:t>4/21/2025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F2040-9975-4642-A906-1DF87F8BE202}" type="datetime1">
              <a:rPr lang="en-US" smtClean="0"/>
              <a:pPr/>
              <a:t>4/21/2025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52B4A-BA08-4841-AB08-A0D822ABC34D}" type="datetime1">
              <a:rPr lang="en-US" smtClean="0"/>
              <a:pPr/>
              <a:t>4/21/2025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5EB0-D091-417E-ACD5-D65E1C7D8524}" type="datetime1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A09F9-C7D6-4C52-A7E8-5101239A0BA2}" type="datetime1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75D48070-6A81-47D0-9810-1540B9FEFF61}" type="datetime1">
              <a:rPr lang="en-US" smtClean="0"/>
              <a:pPr/>
              <a:t>4/21/2025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FEBEB0A-9E3D-4B14-9782-E2AE3DA60D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1200" y="914400"/>
            <a:ext cx="7543800" cy="1524000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Комплекс ГТО как фактор военно-патриотического воспитания школьников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i?id=da978b19c40b8f7155d70abed732c8af940d65a9-849407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939" y="3405014"/>
            <a:ext cx="4572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6514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49300" y="393700"/>
            <a:ext cx="7175500" cy="10414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600" dirty="0" smtClean="0">
                <a:solidFill>
                  <a:schemeClr val="bg1"/>
                </a:solidFill>
              </a:rPr>
              <a:t>Как вы думаете?</a:t>
            </a:r>
            <a:endParaRPr lang="ru-RU" sz="6600" dirty="0">
              <a:solidFill>
                <a:schemeClr val="bg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596900" y="3429000"/>
            <a:ext cx="8089900" cy="26162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Возможно ли формирование семейных спортивных традиций через совместное прохождение комплекса  ГТО родителей и детей?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vopros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16546" y="3524246"/>
            <a:ext cx="3333754" cy="3333754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08152" y="0"/>
            <a:ext cx="7623048" cy="1397000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/>
              <a:t>Что из себя представляет физическое воспитание?</a:t>
            </a:r>
            <a:endParaRPr lang="ru-RU" sz="28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698500" y="1562100"/>
            <a:ext cx="7594600" cy="4597400"/>
          </a:xfrm>
        </p:spPr>
        <p:txBody>
          <a:bodyPr/>
          <a:lstStyle/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С помощью библиографического метода исследования я </a:t>
            </a:r>
            <a:r>
              <a:rPr lang="ru-RU" sz="2400" dirty="0" smtClean="0">
                <a:solidFill>
                  <a:schemeClr val="tx1"/>
                </a:solidFill>
              </a:rPr>
              <a:t>выведено </a:t>
            </a:r>
            <a:r>
              <a:rPr lang="ru-RU" sz="2400" dirty="0" smtClean="0">
                <a:solidFill>
                  <a:schemeClr val="tx1"/>
                </a:solidFill>
              </a:rPr>
              <a:t>своё определение физического воспитания.</a:t>
            </a:r>
          </a:p>
          <a:p>
            <a:pPr algn="just"/>
            <a:endParaRPr lang="ru-RU" sz="2400" dirty="0" smtClean="0">
              <a:solidFill>
                <a:schemeClr val="tx1"/>
              </a:solidFill>
            </a:endParaRPr>
          </a:p>
          <a:p>
            <a:pPr algn="just"/>
            <a:r>
              <a:rPr lang="ru-RU" sz="2400" b="1" i="1" dirty="0" smtClean="0">
                <a:solidFill>
                  <a:schemeClr val="tx1"/>
                </a:solidFill>
              </a:rPr>
              <a:t>Итак, физическое воспитание </a:t>
            </a:r>
            <a:r>
              <a:rPr lang="ru-RU" sz="2400" dirty="0" smtClean="0">
                <a:solidFill>
                  <a:schemeClr val="tx1"/>
                </a:solidFill>
              </a:rPr>
              <a:t>- это такой вид воспитания, специфика содержания которого отражает обучение двигательным упражнениям, формирование физических качеств, овладение специальными физкультурными познаниями и формирование осознанной необходимости приобщения к физкультурным занятиям.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6252" y="0"/>
            <a:ext cx="7419848" cy="1625600"/>
          </a:xfrm>
        </p:spPr>
        <p:txBody>
          <a:bodyPr>
            <a:noAutofit/>
          </a:bodyPr>
          <a:lstStyle/>
          <a:p>
            <a:r>
              <a:rPr lang="ru-RU" sz="3600" dirty="0" smtClean="0"/>
              <a:t>Основные средства физического воспитания:</a:t>
            </a:r>
            <a:endParaRPr lang="ru-RU" sz="36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1587500"/>
            <a:ext cx="7759700" cy="439420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dirty="0" smtClean="0"/>
              <a:t>  </a:t>
            </a:r>
            <a:r>
              <a:rPr lang="ru-RU" sz="3200" dirty="0" smtClean="0"/>
              <a:t>физические упражнения и процедуры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/>
              <a:t> гимнастика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/>
              <a:t> игры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/>
              <a:t> спорт </a:t>
            </a:r>
          </a:p>
          <a:p>
            <a:pPr>
              <a:buFont typeface="Arial" pitchFamily="34" charset="0"/>
              <a:buChar char="•"/>
            </a:pPr>
            <a:r>
              <a:rPr lang="ru-RU" sz="3200" dirty="0" smtClean="0"/>
              <a:t> режим дня</a:t>
            </a:r>
            <a:endParaRPr lang="ru-RU" sz="32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6" name="Рисунок 5" descr="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51201" y="2247900"/>
            <a:ext cx="3319074" cy="2186798"/>
          </a:xfrm>
          <a:prstGeom prst="rect">
            <a:avLst/>
          </a:prstGeom>
        </p:spPr>
      </p:pic>
      <p:pic>
        <p:nvPicPr>
          <p:cNvPr id="7" name="Рисунок 6" descr="pic (1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82930" y="4303304"/>
            <a:ext cx="4805222" cy="224989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300" y="355600"/>
            <a:ext cx="7543800" cy="1676400"/>
          </a:xfrm>
        </p:spPr>
        <p:txBody>
          <a:bodyPr>
            <a:noAutofit/>
          </a:bodyPr>
          <a:lstStyle/>
          <a:p>
            <a:endParaRPr lang="ru-RU" sz="1150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4000" y="3632200"/>
            <a:ext cx="8890000" cy="2184400"/>
          </a:xfrm>
        </p:spPr>
        <p:txBody>
          <a:bodyPr>
            <a:normAutofit fontScale="92500" lnSpcReduction="20000"/>
          </a:bodyPr>
          <a:lstStyle/>
          <a:p>
            <a:r>
              <a:rPr lang="ru-RU" b="1" i="1" dirty="0" smtClean="0"/>
              <a:t>«Готов к труду и обороне» (ГТО) </a:t>
            </a:r>
            <a:r>
              <a:rPr lang="ru-RU" dirty="0" smtClean="0"/>
              <a:t>— это  программа физкультурной подготовки в общеобразовательных, профессиональных и спортивных организациях, основополагающая в единой и поддерживаемой государством системе патриотического воспитания молодёжи.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Рисунок 4" descr="466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33147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749300" y="609601"/>
          <a:ext cx="7581900" cy="62813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0950"/>
                <a:gridCol w="3790950"/>
              </a:tblGrid>
              <a:tr h="41801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1931г.</a:t>
                      </a:r>
                      <a:endParaRPr lang="ru-RU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tabLst>
                          <a:tab pos="201295" algn="l"/>
                        </a:tabLst>
                      </a:pP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2014г.</a:t>
                      </a:r>
                      <a:endParaRPr lang="ru-RU" sz="14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6220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200" b="1" dirty="0">
                          <a:latin typeface="+mn-lt"/>
                          <a:ea typeface="Times New Roman"/>
                          <a:cs typeface="Times New Roman"/>
                        </a:rPr>
                        <a:t>бег на 100, 500 и 1000 метров;</a:t>
                      </a:r>
                      <a:endParaRPr lang="ru-RU" sz="11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челночный бег 3×10 м;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402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200" b="1" dirty="0">
                          <a:latin typeface="+mn-lt"/>
                          <a:ea typeface="Times New Roman"/>
                          <a:cs typeface="Times New Roman"/>
                        </a:rPr>
                        <a:t>прыжки в длину и высоту;</a:t>
                      </a:r>
                      <a:endParaRPr lang="ru-RU" sz="11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бег 30, 60, 100 м;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402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200" b="1">
                          <a:latin typeface="+mn-lt"/>
                          <a:ea typeface="Times New Roman"/>
                          <a:cs typeface="Times New Roman"/>
                        </a:rPr>
                        <a:t>метание гранаты;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бег 1000; 1500; 2000; 2500; 3000 м;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39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200" b="1">
                          <a:latin typeface="+mn-lt"/>
                          <a:ea typeface="Times New Roman"/>
                          <a:cs typeface="Times New Roman"/>
                        </a:rPr>
                        <a:t>подтягивание на перекладине;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прыжок в длину с места, тройной прыжок в длину с места и прыжок в длину с разбега;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39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200" b="1" dirty="0">
                          <a:latin typeface="+mn-lt"/>
                          <a:ea typeface="Times New Roman"/>
                          <a:cs typeface="Times New Roman"/>
                        </a:rPr>
                        <a:t>лазание по канату или шесту;</a:t>
                      </a:r>
                      <a:endParaRPr lang="ru-RU" sz="11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подтягивания на низкой (из виса лежа) и высокой (из виса) перекладинах;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5389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200" b="1">
                          <a:latin typeface="+mn-lt"/>
                          <a:ea typeface="Times New Roman"/>
                          <a:cs typeface="Times New Roman"/>
                        </a:rPr>
                        <a:t>поднимание патронного ящика весом в 32 килограмма и безостановочное передвижение с ним на расстоянии 50 метров;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сгибание и разгибание рук в упоре лежа;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39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200" b="1">
                          <a:latin typeface="+mn-lt"/>
                          <a:ea typeface="Times New Roman"/>
                          <a:cs typeface="Times New Roman"/>
                        </a:rPr>
                        <a:t>плавание;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поднимание туловища из положения лежа на спине за 1 минуту;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39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200" b="1">
                          <a:latin typeface="+mn-lt"/>
                          <a:ea typeface="Times New Roman"/>
                          <a:cs typeface="Times New Roman"/>
                        </a:rPr>
                        <a:t>умение ездить на велосипеде или умение управлять трактором, мотоциклом, автомобилем;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наклон вперед из положения стоя на полу или гимнастической скамье;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8699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200" b="1">
                          <a:latin typeface="+mn-lt"/>
                          <a:ea typeface="Times New Roman"/>
                          <a:cs typeface="Times New Roman"/>
                        </a:rPr>
                        <a:t>умение грести 1 км;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метание спортивного снаряда в цель и на дальность;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402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200" b="1">
                          <a:latin typeface="+mn-lt"/>
                          <a:ea typeface="Times New Roman"/>
                          <a:cs typeface="Times New Roman"/>
                        </a:rPr>
                        <a:t>лыжи на 3 и 10 км;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рывок гири 16 кг;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402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200" b="1">
                          <a:latin typeface="+mn-lt"/>
                          <a:ea typeface="Times New Roman"/>
                          <a:cs typeface="Times New Roman"/>
                        </a:rPr>
                        <a:t>верховую езду 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плавание 10, 15, 25, 50 м;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739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r>
                        <a:rPr lang="ru-RU" sz="1200" b="1" dirty="0">
                          <a:latin typeface="+mn-lt"/>
                          <a:ea typeface="Times New Roman"/>
                          <a:cs typeface="Times New Roman"/>
                        </a:rPr>
                        <a:t>продвижение в противогазе на 1 км.</a:t>
                      </a:r>
                      <a:endParaRPr lang="ru-RU" sz="11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бег на лыжах или кросс по пересеченной местности 1, 2, 3, 5, 10 км;</a:t>
                      </a:r>
                      <a:endParaRPr lang="ru-RU" sz="11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6092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стрельба из пневматической винтовки или электронного оружия из положения сидя и положения стоя;</a:t>
                      </a:r>
                      <a:endParaRPr lang="ru-RU" sz="11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5402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  <a:tabLst>
                          <a:tab pos="90170" algn="l"/>
                          <a:tab pos="180340" algn="l"/>
                        </a:tabLst>
                      </a:pP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201295" algn="l"/>
                        </a:tabLs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турпоход.</a:t>
                      </a:r>
                      <a:endParaRPr lang="ru-RU" sz="11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Сравнительная таблица  нормативов ГТО 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в 1931 и в 2014  годах.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00" y="0"/>
            <a:ext cx="8394700" cy="1473200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smtClean="0">
                <a:latin typeface="+mn-lt"/>
              </a:rPr>
              <a:t>Всероссийский физкультурный комплекс ГТО, введённый 1 сентября 2014 года В.В.Путиным состоит из восьми возрастных категорий:</a:t>
            </a:r>
            <a:endParaRPr lang="ru-RU" sz="2400" dirty="0">
              <a:latin typeface="+mn-lt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03200" y="1511304"/>
          <a:ext cx="8369300" cy="4156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4650"/>
                <a:gridCol w="4184650"/>
              </a:tblGrid>
              <a:tr h="47385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itchFamily="34" charset="0"/>
                          <a:cs typeface="Arial" pitchFamily="34" charset="0"/>
                        </a:rPr>
                        <a:t>Ступени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Arial" pitchFamily="34" charset="0"/>
                          <a:cs typeface="Arial" pitchFamily="34" charset="0"/>
                        </a:rPr>
                        <a:t>Возрастные категории</a:t>
                      </a:r>
                      <a:endParaRPr lang="ru-RU" sz="2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56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 ступень </a:t>
                      </a:r>
                      <a:endParaRPr lang="ru-RU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«Играй и двигайся» (6-8 лет) </a:t>
                      </a:r>
                      <a:endParaRPr lang="ru-RU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56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II ступень</a:t>
                      </a:r>
                      <a:endParaRPr lang="ru-RU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«Стартуют все» (9-10 лет)</a:t>
                      </a:r>
                      <a:endParaRPr lang="ru-RU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56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III ступень </a:t>
                      </a:r>
                      <a:endParaRPr lang="ru-RU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«Смелые и ловкие» (11-12 лет) </a:t>
                      </a:r>
                      <a:endParaRPr lang="ru-RU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56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IV ступень </a:t>
                      </a:r>
                      <a:endParaRPr lang="ru-RU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«Олимпийские надежды» (13-15 лет)</a:t>
                      </a:r>
                      <a:endParaRPr lang="ru-RU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56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 ступень </a:t>
                      </a:r>
                      <a:endParaRPr lang="ru-RU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«Сила и грация» (16-17 лет)</a:t>
                      </a:r>
                      <a:endParaRPr lang="ru-RU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56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</a:t>
                      </a: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Iступень </a:t>
                      </a:r>
                      <a:endParaRPr lang="ru-RU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«Физическое совершенство» (18-29 лет)</a:t>
                      </a:r>
                      <a:endParaRPr lang="ru-RU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56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</a:t>
                      </a:r>
                      <a:r>
                        <a:rPr lang="ru-RU" sz="16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II ступень </a:t>
                      </a:r>
                      <a:endParaRPr lang="ru-RU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«Радость в движении» (30-39 лет)</a:t>
                      </a:r>
                      <a:endParaRPr lang="ru-RU" sz="140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86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V</a:t>
                      </a:r>
                      <a:r>
                        <a:rPr lang="ru-RU" sz="16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III ступень </a:t>
                      </a:r>
                      <a:endParaRPr lang="ru-RU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«Здоровье и долголетие» (от 40 лет и старше)</a:t>
                      </a:r>
                      <a:endParaRPr lang="ru-RU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20700" y="355600"/>
            <a:ext cx="7937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1"/>
                </a:solidFill>
              </a:rPr>
              <a:t>4. </a:t>
            </a:r>
            <a:r>
              <a:rPr lang="ru-RU" sz="2000" dirty="0" smtClean="0"/>
              <a:t>Составила альтернативную программу нормативов комплекса ГТО для прохождения его семьями.  </a:t>
            </a:r>
            <a:endParaRPr lang="ru-RU" sz="2000" dirty="0">
              <a:solidFill>
                <a:schemeClr val="accent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96900" y="1092200"/>
          <a:ext cx="7747000" cy="5118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3500"/>
                <a:gridCol w="3873500"/>
              </a:tblGrid>
              <a:tr h="758885">
                <a:tc>
                  <a:txBody>
                    <a:bodyPr/>
                    <a:lstStyle/>
                    <a:p>
                      <a:pPr marL="342900" indent="-342900" algn="ctr">
                        <a:buFont typeface="+mj-lt"/>
                        <a:buNone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Обязательные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-342900" algn="ctr">
                        <a:buFont typeface="+mj-lt"/>
                        <a:buNone/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 выбору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5888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</a:pPr>
                      <a:r>
                        <a:rPr lang="ru-RU" sz="1800" b="1" dirty="0">
                          <a:latin typeface="+mn-lt"/>
                          <a:ea typeface="Times New Roman"/>
                          <a:cs typeface="Times New Roman"/>
                        </a:rPr>
                        <a:t>Бег на 100м</a:t>
                      </a:r>
                      <a:endParaRPr lang="ru-RU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Плавание 10, 15, 25, 50 м</a:t>
                      </a:r>
                      <a:endParaRPr lang="ru-RU" sz="16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5888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</a:pPr>
                      <a:r>
                        <a:rPr lang="ru-RU" sz="1800" b="1" dirty="0">
                          <a:latin typeface="+mn-lt"/>
                          <a:ea typeface="Times New Roman"/>
                          <a:cs typeface="Times New Roman"/>
                        </a:rPr>
                        <a:t>Бег 3000 м (без учёта времени)</a:t>
                      </a:r>
                      <a:endParaRPr lang="ru-RU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</a:pPr>
                      <a:r>
                        <a:rPr lang="ru-RU" sz="1800" b="1">
                          <a:latin typeface="+mn-lt"/>
                          <a:ea typeface="Times New Roman"/>
                          <a:cs typeface="Times New Roman"/>
                        </a:rPr>
                        <a:t>Турпоход с навыками</a:t>
                      </a:r>
                      <a:endParaRPr lang="ru-RU" sz="16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9003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Наклон вперед из положения стоя на полу или гимнастической скамье</a:t>
                      </a:r>
                      <a:endParaRPr lang="ru-RU" sz="16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Стрельба из пневматической винтовки или электронного оружия из положения сидя и положения стоя</a:t>
                      </a:r>
                      <a:endParaRPr lang="ru-RU" sz="16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2526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Подтягивания на низкой (из виса лежа) и высокой (из виса) перекладинах </a:t>
                      </a:r>
                      <a:endParaRPr lang="ru-RU" sz="16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Метание спортивного снаряда/мяча в цель и на дальность</a:t>
                      </a:r>
                      <a:endParaRPr lang="ru-RU" sz="1600" b="1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58885"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Сгибание и разгибание рук в упоре лежа;</a:t>
                      </a:r>
                      <a:endParaRPr lang="ru-RU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ctr">
                        <a:buFont typeface="+mj-lt"/>
                        <a:buNone/>
                      </a:pPr>
                      <a:r>
                        <a:rPr lang="ru-RU" sz="1800" b="1" dirty="0">
                          <a:latin typeface="+mn-lt"/>
                          <a:ea typeface="Times New Roman"/>
                          <a:cs typeface="Times New Roman"/>
                        </a:rPr>
                        <a:t>Велопробег</a:t>
                      </a:r>
                      <a:endParaRPr lang="ru-RU" sz="16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4500" y="1562100"/>
            <a:ext cx="7543800" cy="15240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Выводы </a:t>
            </a:r>
            <a:br>
              <a:rPr lang="ru-RU" sz="4400" dirty="0" smtClean="0">
                <a:solidFill>
                  <a:schemeClr val="bg1"/>
                </a:solidFill>
              </a:rPr>
            </a:br>
            <a:endParaRPr lang="ru-RU" sz="44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774700" y="3086100"/>
            <a:ext cx="7454900" cy="3022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Определены термины: физическое воспитание, ГТО и семейные традиции.</a:t>
            </a:r>
            <a:br>
              <a:rPr lang="ru-RU" dirty="0" smtClean="0"/>
            </a:br>
            <a:endParaRPr lang="ru-RU" dirty="0" smtClean="0"/>
          </a:p>
          <a:p>
            <a:pPr marL="514350" lvl="0" indent="-514350">
              <a:buFont typeface="+mj-lt"/>
              <a:buAutoNum type="arabicPeriod"/>
            </a:pPr>
            <a:r>
              <a:rPr lang="ru-RU" dirty="0" smtClean="0"/>
              <a:t>Сравнение нормативов </a:t>
            </a:r>
            <a:r>
              <a:rPr lang="ru-RU" dirty="0" smtClean="0"/>
              <a:t>комплекса ГТО периодов – 1931 и 2014 года.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242</TotalTime>
  <Words>599</Words>
  <Application>Microsoft Office PowerPoint</Application>
  <PresentationFormat>Экран (4:3)</PresentationFormat>
  <Paragraphs>87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Newsprint</vt:lpstr>
      <vt:lpstr>Комплекс ГТО как фактор военно-патриотического воспитания школьников</vt:lpstr>
      <vt:lpstr>Как вы думаете?</vt:lpstr>
      <vt:lpstr>Что из себя представляет физическое воспитание?</vt:lpstr>
      <vt:lpstr>Основные средства физического воспитания:</vt:lpstr>
      <vt:lpstr>Презентация PowerPoint</vt:lpstr>
      <vt:lpstr>Презентация PowerPoint</vt:lpstr>
      <vt:lpstr>Всероссийский физкультурный комплекс ГТО, введённый 1 сентября 2014 года В.В.Путиным состоит из восьми возрастных категорий:</vt:lpstr>
      <vt:lpstr>Презентация PowerPoint</vt:lpstr>
      <vt:lpstr>Выводы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swetlana</cp:lastModifiedBy>
  <cp:revision>25</cp:revision>
  <dcterms:created xsi:type="dcterms:W3CDTF">2014-09-16T21:37:25Z</dcterms:created>
  <dcterms:modified xsi:type="dcterms:W3CDTF">2025-04-20T19:27:00Z</dcterms:modified>
</cp:coreProperties>
</file>